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4572000" cy="6400800"/>
  <p:notesSz cx="6858000" cy="9144000"/>
  <p:embeddedFontLst>
    <p:embeddedFont>
      <p:font typeface="Canva Sans Bold" panose="020B0604020202020204" charset="0"/>
      <p:regular r:id="rId3"/>
    </p:embeddedFont>
    <p:embeddedFont>
      <p:font typeface="Canva Sans Bold Italics" panose="020B0604020202020204" charset="0"/>
      <p:regular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123" d="100"/>
          <a:sy n="123" d="100"/>
        </p:scale>
        <p:origin x="3605" y="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s://www.pathstoliteracy.org/resource/mathlete-competition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rosenblu@arizona.edu" TargetMode="External"/><Relationship Id="rId5" Type="http://schemas.openxmlformats.org/officeDocument/2006/relationships/image" Target="../media/image4.jpe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231346" y="3505200"/>
            <a:ext cx="1921838" cy="2653966"/>
          </a:xfrm>
          <a:custGeom>
            <a:avLst/>
            <a:gdLst/>
            <a:ahLst/>
            <a:cxnLst/>
            <a:rect l="l" t="t" r="r" b="b"/>
            <a:pathLst>
              <a:path w="1921838" h="2653966">
                <a:moveTo>
                  <a:pt x="0" y="0"/>
                </a:moveTo>
                <a:lnTo>
                  <a:pt x="1921838" y="0"/>
                </a:lnTo>
                <a:lnTo>
                  <a:pt x="1921838" y="2653966"/>
                </a:lnTo>
                <a:lnTo>
                  <a:pt x="0" y="265396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1785" r="-1785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>
            <a:off x="26437" y="53049"/>
            <a:ext cx="4603000" cy="6294701"/>
          </a:xfrm>
          <a:custGeom>
            <a:avLst/>
            <a:gdLst/>
            <a:ahLst/>
            <a:cxnLst/>
            <a:rect l="l" t="t" r="r" b="b"/>
            <a:pathLst>
              <a:path w="4603000" h="6294701">
                <a:moveTo>
                  <a:pt x="0" y="0"/>
                </a:moveTo>
                <a:lnTo>
                  <a:pt x="4603000" y="0"/>
                </a:lnTo>
                <a:lnTo>
                  <a:pt x="4603000" y="6294701"/>
                </a:lnTo>
                <a:lnTo>
                  <a:pt x="0" y="6294701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/>
          <p:cNvSpPr/>
          <p:nvPr/>
        </p:nvSpPr>
        <p:spPr>
          <a:xfrm>
            <a:off x="2057400" y="5371879"/>
            <a:ext cx="1493712" cy="537736"/>
          </a:xfrm>
          <a:custGeom>
            <a:avLst/>
            <a:gdLst/>
            <a:ahLst/>
            <a:cxnLst/>
            <a:rect l="l" t="t" r="r" b="b"/>
            <a:pathLst>
              <a:path w="1493712" h="537736">
                <a:moveTo>
                  <a:pt x="0" y="0"/>
                </a:moveTo>
                <a:lnTo>
                  <a:pt x="1493712" y="0"/>
                </a:lnTo>
                <a:lnTo>
                  <a:pt x="1493712" y="537737"/>
                </a:lnTo>
                <a:lnTo>
                  <a:pt x="0" y="537737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TextBox 5"/>
          <p:cNvSpPr txBox="1"/>
          <p:nvPr/>
        </p:nvSpPr>
        <p:spPr>
          <a:xfrm>
            <a:off x="1536991" y="1680484"/>
            <a:ext cx="2975417" cy="369139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b="1" u="sng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Important Dates</a:t>
            </a:r>
          </a:p>
          <a:p>
            <a:pPr algn="ctr">
              <a:lnSpc>
                <a:spcPts val="1679"/>
              </a:lnSpc>
            </a:pPr>
            <a:endParaRPr lang="en-US" sz="1200" b="1" u="sng" dirty="0">
              <a:solidFill>
                <a:srgbClr val="000000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en-US" sz="1200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Registration Opens February 15</a:t>
            </a:r>
          </a:p>
          <a:p>
            <a:pPr algn="l">
              <a:lnSpc>
                <a:spcPts val="1679"/>
              </a:lnSpc>
            </a:pPr>
            <a:endParaRPr lang="en-US" sz="1200" b="1" dirty="0">
              <a:solidFill>
                <a:srgbClr val="000000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en-US" sz="1200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Strategies Session: March 21</a:t>
            </a:r>
          </a:p>
          <a:p>
            <a:pPr algn="l">
              <a:lnSpc>
                <a:spcPts val="1679"/>
              </a:lnSpc>
            </a:pPr>
            <a:endParaRPr lang="en-US" sz="1200" b="1" dirty="0">
              <a:solidFill>
                <a:srgbClr val="000000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en-US" sz="1200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Practice Session: April 11</a:t>
            </a:r>
          </a:p>
          <a:p>
            <a:pPr algn="l">
              <a:lnSpc>
                <a:spcPts val="1679"/>
              </a:lnSpc>
            </a:pPr>
            <a:endParaRPr lang="en-US" sz="1200" b="1" dirty="0">
              <a:solidFill>
                <a:srgbClr val="000000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en-US" sz="1200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Competition: May 2</a:t>
            </a:r>
          </a:p>
          <a:p>
            <a:pPr algn="l">
              <a:lnSpc>
                <a:spcPts val="1679"/>
              </a:lnSpc>
            </a:pPr>
            <a:endParaRPr lang="en-US" sz="1200" b="1" dirty="0">
              <a:solidFill>
                <a:srgbClr val="000000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en-US" sz="1200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Awards Ceremony: May 16</a:t>
            </a:r>
          </a:p>
          <a:p>
            <a:pPr algn="l">
              <a:lnSpc>
                <a:spcPts val="1679"/>
              </a:lnSpc>
            </a:pPr>
            <a:endParaRPr lang="en-US" sz="1200" b="1" dirty="0">
              <a:solidFill>
                <a:srgbClr val="000000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ctr">
              <a:lnSpc>
                <a:spcPts val="1679"/>
              </a:lnSpc>
            </a:pPr>
            <a:r>
              <a:rPr lang="en-US" sz="1200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All activities are on Zoom from </a:t>
            </a:r>
          </a:p>
          <a:p>
            <a:pPr algn="ctr">
              <a:lnSpc>
                <a:spcPts val="1679"/>
              </a:lnSpc>
            </a:pPr>
            <a:r>
              <a:rPr lang="en-US" sz="1200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11:30-1:00 PM Eastern</a:t>
            </a:r>
          </a:p>
          <a:p>
            <a:pPr algn="ctr">
              <a:lnSpc>
                <a:spcPts val="1679"/>
              </a:lnSpc>
            </a:pPr>
            <a:endParaRPr lang="en-US" sz="1200" b="1" dirty="0">
              <a:solidFill>
                <a:srgbClr val="000000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ctr">
              <a:lnSpc>
                <a:spcPts val="1679"/>
              </a:lnSpc>
            </a:pPr>
            <a:r>
              <a:rPr lang="en-US" sz="1200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Email: </a:t>
            </a:r>
            <a:r>
              <a:rPr lang="en-US" sz="1200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  <a:hlinkClick r:id="rId6"/>
              </a:rPr>
              <a:t>rosenblu@arizona.edu</a:t>
            </a:r>
            <a:endParaRPr lang="en-US" sz="1200" b="1" dirty="0">
              <a:solidFill>
                <a:srgbClr val="000000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ctr">
              <a:lnSpc>
                <a:spcPts val="1679"/>
              </a:lnSpc>
            </a:pPr>
            <a:r>
              <a:rPr lang="en-US" sz="1200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  <a:hlinkClick r:id="rId7"/>
              </a:rPr>
              <a:t>Visit our website </a:t>
            </a:r>
            <a:r>
              <a:rPr lang="en-US" sz="1200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to learn more!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-141385" y="309400"/>
            <a:ext cx="4589138" cy="12136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360"/>
              </a:lnSpc>
            </a:pPr>
            <a:r>
              <a:rPr lang="en-US" sz="1400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Save the Date</a:t>
            </a:r>
            <a:endParaRPr lang="en-US" sz="2000" b="1" dirty="0">
              <a:solidFill>
                <a:srgbClr val="000000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ctr">
              <a:lnSpc>
                <a:spcPts val="1820"/>
              </a:lnSpc>
            </a:pPr>
            <a:r>
              <a:rPr lang="en-US" sz="1200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for the </a:t>
            </a:r>
          </a:p>
          <a:p>
            <a:pPr algn="ctr">
              <a:lnSpc>
                <a:spcPts val="2240"/>
              </a:lnSpc>
            </a:pPr>
            <a:r>
              <a:rPr lang="en-US" sz="1400" b="1" i="1" dirty="0">
                <a:solidFill>
                  <a:srgbClr val="006633"/>
                </a:solidFill>
                <a:latin typeface="Canva Sans Bold Italics"/>
                <a:ea typeface="Canva Sans Bold Italics"/>
                <a:cs typeface="Canva Sans Bold Italics"/>
                <a:sym typeface="Canva Sans Bold Italics"/>
              </a:rPr>
              <a:t>2026 Project INSPIRE </a:t>
            </a:r>
          </a:p>
          <a:p>
            <a:pPr algn="ctr">
              <a:lnSpc>
                <a:spcPts val="2240"/>
              </a:lnSpc>
            </a:pPr>
            <a:r>
              <a:rPr lang="en-US" sz="1400" b="1" i="1" dirty="0">
                <a:solidFill>
                  <a:srgbClr val="006633"/>
                </a:solidFill>
                <a:latin typeface="Canva Sans Bold Italics"/>
                <a:ea typeface="Canva Sans Bold Italics"/>
                <a:cs typeface="Canva Sans Bold Italics"/>
                <a:sym typeface="Canva Sans Bold Italics"/>
              </a:rPr>
              <a:t>Virtual Mathlete Competition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59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Canva Sans Bold Italics</vt:lpstr>
      <vt:lpstr>Calibri</vt:lpstr>
      <vt:lpstr>Canva Sans Bold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Save the Date</dc:title>
  <cp:lastModifiedBy>L Rosenblum</cp:lastModifiedBy>
  <cp:revision>2</cp:revision>
  <dcterms:created xsi:type="dcterms:W3CDTF">2006-08-16T00:00:00Z</dcterms:created>
  <dcterms:modified xsi:type="dcterms:W3CDTF">2026-01-14T01:27:49Z</dcterms:modified>
  <dc:identifier>DAG81M4P3Y0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5ca6640-7970-499b-9589-ea1462fbd36c_Enabled">
    <vt:lpwstr>true</vt:lpwstr>
  </property>
  <property fmtid="{D5CDD505-2E9C-101B-9397-08002B2CF9AE}" pid="3" name="MSIP_Label_75ca6640-7970-499b-9589-ea1462fbd36c_SetDate">
    <vt:lpwstr>2026-01-14T01:21:56Z</vt:lpwstr>
  </property>
  <property fmtid="{D5CDD505-2E9C-101B-9397-08002B2CF9AE}" pid="4" name="MSIP_Label_75ca6640-7970-499b-9589-ea1462fbd36c_Method">
    <vt:lpwstr>Standard</vt:lpwstr>
  </property>
  <property fmtid="{D5CDD505-2E9C-101B-9397-08002B2CF9AE}" pid="5" name="MSIP_Label_75ca6640-7970-499b-9589-ea1462fbd36c_Name">
    <vt:lpwstr>General</vt:lpwstr>
  </property>
  <property fmtid="{D5CDD505-2E9C-101B-9397-08002B2CF9AE}" pid="6" name="MSIP_Label_75ca6640-7970-499b-9589-ea1462fbd36c_SiteId">
    <vt:lpwstr>8cba7b62-9e86-46c6-9b1b-06504a61c72d</vt:lpwstr>
  </property>
  <property fmtid="{D5CDD505-2E9C-101B-9397-08002B2CF9AE}" pid="7" name="MSIP_Label_75ca6640-7970-499b-9589-ea1462fbd36c_ActionId">
    <vt:lpwstr>fa3c3bda-ce0a-46b6-9cb9-8f85e69dcad6</vt:lpwstr>
  </property>
  <property fmtid="{D5CDD505-2E9C-101B-9397-08002B2CF9AE}" pid="8" name="MSIP_Label_75ca6640-7970-499b-9589-ea1462fbd36c_ContentBits">
    <vt:lpwstr>0</vt:lpwstr>
  </property>
  <property fmtid="{D5CDD505-2E9C-101B-9397-08002B2CF9AE}" pid="9" name="MSIP_Label_75ca6640-7970-499b-9589-ea1462fbd36c_Tag">
    <vt:lpwstr>10, 3, 0, 1</vt:lpwstr>
  </property>
</Properties>
</file>