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3"/>
  </p:notesMasterIdLst>
  <p:sldIdLst>
    <p:sldId id="263" r:id="rId5"/>
    <p:sldId id="256" r:id="rId6"/>
    <p:sldId id="257" r:id="rId7"/>
    <p:sldId id="258" r:id="rId8"/>
    <p:sldId id="259" r:id="rId9"/>
    <p:sldId id="260" r:id="rId10"/>
    <p:sldId id="261" r:id="rId11"/>
    <p:sldId id="262" r:id="rId12"/>
  </p:sldIdLst>
  <p:sldSz cx="12192000" cy="6858000"/>
  <p:notesSz cx="6858000" cy="9144000"/>
  <p:embeddedFontLst>
    <p:embeddedFont>
      <p:font typeface="Corbel" panose="020B0503020204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RfC+zRm7+lejLjtDikxLTKQD1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C4343-A7AA-C64C-9DA0-4F2979C19A8C}" v="2" dt="2024-04-17T22:52:30.396"/>
    <p1510:client id="{3A223D02-E9D7-BC76-9D6A-15918EBCDFBA}" v="38" dt="2024-04-17T18:20:01.840"/>
    <p1510:client id="{986D793F-05F4-5798-02CD-D57308871E89}" v="1" dt="2024-04-17T02:39:00.841"/>
    <p1510:client id="{9BDC23B3-88F2-0EF3-09B7-2E5C6FFC227A}" v="1" dt="2024-04-17T22:45:23.106"/>
    <p1510:client id="{AC47B84F-0C62-7663-ACDC-37B61B555BC2}" v="136" dt="2024-04-17T20:38:37.237"/>
    <p1510:client id="{B9E358D4-7DA7-BC9B-4415-DEE0A2D65D12}" v="84" dt="2024-04-17T22:41:20.781"/>
    <p1510:client id="{DCBF7D2A-1097-AEA2-7A55-0F841B90102F}" v="126" dt="2024-04-17T20:50:00.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500">
                <a:solidFill>
                  <a:schemeClr val="dk1"/>
                </a:solidFill>
                <a:latin typeface="Corbel"/>
                <a:ea typeface="Corbel"/>
                <a:cs typeface="Corbel"/>
                <a:sym typeface="Corbel"/>
              </a:rPr>
              <a:t>We are here to share the research that we are doing at Colorado School of Mines and hopefully get whoever wants to be involved </a:t>
            </a:r>
            <a:r>
              <a:rPr lang="en-US" sz="1500" err="1">
                <a:solidFill>
                  <a:schemeClr val="dk1"/>
                </a:solidFill>
                <a:latin typeface="Corbel"/>
                <a:ea typeface="Corbel"/>
                <a:cs typeface="Corbel"/>
                <a:sym typeface="Corbel"/>
              </a:rPr>
              <a:t>involved</a:t>
            </a:r>
            <a:r>
              <a:rPr lang="en-US" sz="1500">
                <a:solidFill>
                  <a:schemeClr val="dk1"/>
                </a:solidFill>
                <a:latin typeface="Corbel"/>
                <a:ea typeface="Corbel"/>
                <a:cs typeface="Corbel"/>
                <a:sym typeface="Corbel"/>
              </a:rPr>
              <a:t>!</a:t>
            </a:r>
          </a:p>
          <a:p>
            <a:pPr marL="0" indent="0">
              <a:buNone/>
            </a:pPr>
            <a:r>
              <a:rPr lang="en-US" sz="1500">
                <a:solidFill>
                  <a:schemeClr val="dk1"/>
                </a:solidFill>
                <a:latin typeface="Corbel"/>
                <a:ea typeface="Corbel"/>
                <a:cs typeface="Corbel"/>
                <a:sym typeface="Corbel"/>
              </a:rPr>
              <a:t>What we are doing is conducting research with the goal to provide people who are Blind and Low Vision with more information in social interactions using assistive technology</a:t>
            </a:r>
            <a:endParaRPr sz="1500">
              <a:solidFill>
                <a:schemeClr val="dk1"/>
              </a:solidFill>
              <a:latin typeface="Corbel"/>
              <a:ea typeface="Corbel"/>
              <a:cs typeface="Corbel"/>
            </a:endParaRPr>
          </a:p>
          <a:p>
            <a:pPr marL="0" indent="0">
              <a:buNone/>
            </a:pPr>
            <a:endParaRPr lang="en-US" sz="1500">
              <a:latin typeface="Corbel"/>
            </a:endParaRPr>
          </a:p>
          <a:p>
            <a:pPr marL="0" indent="0">
              <a:buNone/>
            </a:pPr>
            <a:r>
              <a:rPr lang="en-US"/>
              <a:t>Part of this process is conducting various types of interviews to learn what type of information the interviewees find most important. </a:t>
            </a:r>
            <a:endParaRPr/>
          </a:p>
          <a:p>
            <a:pPr marL="0" indent="0">
              <a:buNone/>
            </a:pPr>
            <a:r>
              <a:rPr lang="en-US" sz="1500">
                <a:latin typeface="Corbel"/>
                <a:ea typeface="Corbel"/>
                <a:cs typeface="Corbel"/>
                <a:sym typeface="Corbel"/>
              </a:rPr>
              <a:t>We are trying to learn peoples stories in the BLV community and if there is anything us Colorado School of Mines student researchers can do to help.</a:t>
            </a:r>
            <a:endParaRPr lang="en-US" sz="1500">
              <a:latin typeface="Corbel"/>
              <a:ea typeface="Corbel"/>
              <a:cs typeface="Corbel"/>
            </a:endParaRPr>
          </a:p>
          <a:p>
            <a:pPr marL="0" indent="0">
              <a:buNone/>
            </a:pPr>
            <a:endParaRPr lang="en-US" sz="1500">
              <a:latin typeface="Corbel"/>
              <a:ea typeface="Corbel"/>
              <a:cs typeface="Corbel"/>
            </a:endParaRPr>
          </a:p>
          <a:p>
            <a:pPr marL="0" indent="0">
              <a:buNone/>
            </a:pPr>
            <a:endParaRPr lang="en-US" sz="1500">
              <a:latin typeface="Corbel"/>
              <a:ea typeface="Corbel"/>
              <a:cs typeface="Corbel"/>
              <a:sym typeface="Corbel"/>
            </a:endParaRPr>
          </a:p>
          <a:p>
            <a:pPr marL="0" indent="0">
              <a:buNone/>
            </a:pPr>
            <a:endParaRPr lang="en-US" sz="1500">
              <a:latin typeface="Corbel"/>
              <a:ea typeface="Corbel"/>
              <a:cs typeface="Corbel"/>
            </a:endParaRPr>
          </a:p>
          <a:p>
            <a:pPr marL="0" lvl="0" indent="0" algn="l" rtl="0">
              <a:spcBef>
                <a:spcPts val="0"/>
              </a:spcBef>
              <a:spcAft>
                <a:spcPts val="0"/>
              </a:spcAft>
              <a:buNone/>
            </a:pPr>
            <a:endParaRPr sz="1500">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500">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500">
                <a:latin typeface="Corbel"/>
                <a:ea typeface="Corbel"/>
                <a:cs typeface="Corbel"/>
                <a:sym typeface="Corbel"/>
              </a:rPr>
              <a:t>We have met and spoke with over 50 members in the community, each of whom telling us a range of different pain points  and wishes for information in a social interaction.</a:t>
            </a:r>
            <a:endParaRPr sz="1500">
              <a:latin typeface="Corbel"/>
              <a:ea typeface="Corbel"/>
              <a:cs typeface="Corbel"/>
              <a:sym typeface="Corbel"/>
            </a:endParaRPr>
          </a:p>
          <a:p>
            <a:pPr marL="0" lvl="0" indent="0" algn="l" rtl="0">
              <a:spcBef>
                <a:spcPts val="0"/>
              </a:spcBef>
              <a:spcAft>
                <a:spcPts val="0"/>
              </a:spcAft>
              <a:buClr>
                <a:schemeClr val="dk1"/>
              </a:buClr>
              <a:buSzPts val="1100"/>
              <a:buFont typeface="Arial"/>
              <a:buNone/>
            </a:pPr>
            <a:endParaRPr sz="1500">
              <a:latin typeface="Corbel"/>
              <a:ea typeface="Corbel"/>
              <a:cs typeface="Corbel"/>
              <a:sym typeface="Corbel"/>
            </a:endParaRPr>
          </a:p>
          <a:p>
            <a:pPr marL="0" indent="0">
              <a:buNone/>
            </a:pPr>
            <a:r>
              <a:rPr lang="en-US" sz="1500">
                <a:latin typeface="Corbel"/>
                <a:ea typeface="Corbel"/>
                <a:cs typeface="Corbel"/>
                <a:sym typeface="Corbel"/>
              </a:rPr>
              <a:t>From our analysis we have determined that nearly every individual highlighted a component of nonverbal communication. The most popular components included hand gestures (Like directional pointing, waving, hand shake) , body language (arms crossed, leaned back), and facial expression (Happy, angry, nuetral) . </a:t>
            </a:r>
            <a:r>
              <a:rPr lang="en-US" sz="1500">
                <a:solidFill>
                  <a:schemeClr val="dk1"/>
                </a:solidFill>
                <a:latin typeface="Corbel"/>
                <a:ea typeface="Corbel"/>
                <a:cs typeface="Corbel"/>
                <a:sym typeface="Corbel"/>
              </a:rPr>
              <a:t>This lines up with a common statisitic that 70%-93% of all communication is nonverbal.</a:t>
            </a:r>
            <a:endParaRPr sz="1500">
              <a:solidFill>
                <a:schemeClr val="dk1"/>
              </a:solidFill>
              <a:latin typeface="Corbel"/>
              <a:ea typeface="Corbel"/>
              <a:cs typeface="Corbel"/>
              <a:sym typeface="Corbel"/>
            </a:endParaRPr>
          </a:p>
          <a:p>
            <a:pPr marL="0" lvl="0" indent="0" algn="l">
              <a:spcBef>
                <a:spcPts val="0"/>
              </a:spcBef>
              <a:spcAft>
                <a:spcPts val="0"/>
              </a:spcAft>
              <a:buNone/>
            </a:pPr>
            <a:endParaRPr lang="en-US" sz="1500">
              <a:solidFill>
                <a:schemeClr val="dk1"/>
              </a:solidFill>
              <a:latin typeface="Corbel"/>
              <a:ea typeface="Corbel"/>
              <a:cs typeface="Corbel"/>
            </a:endParaRPr>
          </a:p>
          <a:p>
            <a:pPr marL="0" indent="0">
              <a:buNone/>
            </a:pPr>
            <a:endParaRPr lang="en-US" sz="1500">
              <a:solidFill>
                <a:schemeClr val="dk1"/>
              </a:solidFill>
              <a:latin typeface="Corbel"/>
              <a:ea typeface="Corbel"/>
              <a:cs typeface="Corbel"/>
            </a:endParaRPr>
          </a:p>
          <a:p>
            <a:pPr marL="0" lvl="0" indent="0" algn="l">
              <a:spcBef>
                <a:spcPts val="0"/>
              </a:spcBef>
              <a:spcAft>
                <a:spcPts val="0"/>
              </a:spcAft>
              <a:buSzPts val="1100"/>
              <a:buFont typeface="Arial"/>
              <a:buNone/>
            </a:pPr>
            <a:endParaRPr lang="en-US" sz="1500">
              <a:latin typeface="Corbel"/>
              <a:ea typeface="Corbel"/>
              <a:cs typeface="Corbel"/>
            </a:endParaRPr>
          </a:p>
          <a:p>
            <a:pPr marL="0" lvl="0" indent="0" algn="l" rtl="0">
              <a:spcBef>
                <a:spcPts val="0"/>
              </a:spcBef>
              <a:spcAft>
                <a:spcPts val="0"/>
              </a:spcAft>
              <a:buClr>
                <a:schemeClr val="dk1"/>
              </a:buClr>
              <a:buSzPts val="1100"/>
              <a:buFont typeface="Arial"/>
              <a:buNone/>
            </a:pPr>
            <a:endParaRPr sz="1500">
              <a:latin typeface="Corbel"/>
              <a:ea typeface="Corbel"/>
              <a:cs typeface="Corbel"/>
              <a:sym typeface="Corbel"/>
            </a:endParaRPr>
          </a:p>
          <a:p>
            <a:pPr marL="0" lvl="0" indent="0" algn="l" rtl="0">
              <a:spcBef>
                <a:spcPts val="0"/>
              </a:spcBef>
              <a:spcAft>
                <a:spcPts val="0"/>
              </a:spcAft>
              <a:buNone/>
            </a:pPr>
            <a:endParaRPr lang="en-US" sz="1500">
              <a:latin typeface="Corbel"/>
              <a:ea typeface="Corbel"/>
              <a:cs typeface="Corbel"/>
            </a:endParaRPr>
          </a:p>
        </p:txBody>
      </p:sp>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500">
                <a:solidFill>
                  <a:schemeClr val="dk1"/>
                </a:solidFill>
                <a:latin typeface="Corbel"/>
                <a:ea typeface="Corbel"/>
                <a:cs typeface="Corbel"/>
                <a:sym typeface="Corbel"/>
              </a:rPr>
              <a:t>From all the feedback and research it has lead us to where we are now... We have built a prototype of a wearable assistive technology that uses a camera embedded on a hat or glasses with an AI model that reads NVC cues and translates them into haptic feedback on a forearm sleeve. </a:t>
            </a:r>
          </a:p>
          <a:p>
            <a:pPr marL="0" indent="0">
              <a:buNone/>
            </a:pPr>
            <a:r>
              <a:rPr lang="en-US" sz="1500">
                <a:solidFill>
                  <a:schemeClr val="dk1"/>
                </a:solidFill>
                <a:latin typeface="Corbel"/>
                <a:ea typeface="Corbel"/>
                <a:cs typeface="Corbel"/>
                <a:sym typeface="Corbel"/>
              </a:rPr>
              <a:t>What that means is right now we are accurate in reading facial expression and gestures and getting to the point of reading body language too. With the NVC cues that the AI reads we are using intuitive haptic patterns that allow the user wearing the device to know what the person they are talking to is showing. The two parts of this AT work together.</a:t>
            </a:r>
            <a:endParaRPr lang="en-US" sz="1500">
              <a:solidFill>
                <a:schemeClr val="dk1"/>
              </a:solidFill>
              <a:latin typeface="Corbel"/>
              <a:ea typeface="Corbel"/>
              <a:cs typeface="Corbel"/>
            </a:endParaRPr>
          </a:p>
          <a:p>
            <a:pPr marL="0" indent="0">
              <a:buNone/>
            </a:pPr>
            <a:r>
              <a:rPr lang="en-US" sz="1500">
                <a:solidFill>
                  <a:schemeClr val="dk1"/>
                </a:solidFill>
                <a:latin typeface="Corbel"/>
                <a:ea typeface="Corbel"/>
                <a:cs typeface="Corbel"/>
                <a:sym typeface="Corbel"/>
              </a:rPr>
              <a:t>For example, a certain pattern will play on your forearm and based off what the AI model reads it will tell the user that someone is smiling, and a very different pattern tells the user that someone is angry. This is goes for the 7 base facial expression/ emotions that we are translating: It should also be noted that these can be customized. </a:t>
            </a:r>
            <a:endParaRPr sz="1500">
              <a:solidFill>
                <a:schemeClr val="dk1"/>
              </a:solidFill>
              <a:latin typeface="Corbel"/>
              <a:ea typeface="Corbel"/>
              <a:cs typeface="Corbel"/>
            </a:endParaRPr>
          </a:p>
          <a:p>
            <a:pPr marL="0" indent="0">
              <a:buNone/>
            </a:pPr>
            <a:r>
              <a:rPr lang="en-US" sz="1500">
                <a:solidFill>
                  <a:schemeClr val="dk1"/>
                </a:solidFill>
                <a:latin typeface="Corbel"/>
                <a:ea typeface="Corbel"/>
                <a:cs typeface="Corbel"/>
              </a:rPr>
              <a:t>And the same goes for gestures as well. With this device you will be able to know when someone is waving, trying to shake your hand, and giving you a peace sign </a:t>
            </a:r>
          </a:p>
          <a:p>
            <a:pPr marL="0" indent="0">
              <a:buNone/>
            </a:pPr>
            <a:r>
              <a:rPr lang="en-US" sz="1500">
                <a:latin typeface="Corbel"/>
                <a:ea typeface="Corbel"/>
                <a:cs typeface="Corbel"/>
              </a:rPr>
              <a:t>Now this all sounds good on paper, but we had to go out and validate this. And that is exactly what we did. </a:t>
            </a:r>
            <a:endParaRPr sz="1500">
              <a:latin typeface="Corbel"/>
              <a:ea typeface="Corbel"/>
              <a:cs typeface="Corbel"/>
              <a:sym typeface="Corbel"/>
            </a:endParaRPr>
          </a:p>
          <a:p>
            <a:pPr marL="0" indent="0">
              <a:buNone/>
            </a:pPr>
            <a:r>
              <a:rPr lang="en-US"/>
              <a:t>The user testing we have done works in two ways we do intuitive testing where we will play 10 haptic patterns on the forearm and the user will tell us intuitively what NVC they think that pattern is associated with. So what that means is we will play a pattern and the will tell us if they think it </a:t>
            </a:r>
            <a:r>
              <a:rPr lang="en-US" err="1"/>
              <a:t>indiactes</a:t>
            </a:r>
            <a:r>
              <a:rPr lang="en-US"/>
              <a:t> smiling, happy, angry and that sort of thing.</a:t>
            </a:r>
          </a:p>
          <a:p>
            <a:pPr marL="0" indent="0">
              <a:buNone/>
            </a:pPr>
            <a:r>
              <a:rPr lang="en-US"/>
              <a:t>We then will train the users on the patterns for no longer than one minute and play the patterns again and the user will tell us what they think. And the results have been incredible. After one minute of training the users are 95% accurate in identifying different facial expression and emotions.</a:t>
            </a:r>
          </a:p>
          <a:p>
            <a:pPr marL="0" indent="0">
              <a:buNone/>
            </a:pPr>
            <a:r>
              <a:rPr lang="en-US">
                <a:ea typeface="Corbel"/>
              </a:rPr>
              <a:t>We have also done a handful of testing on people with cognitive </a:t>
            </a:r>
            <a:r>
              <a:rPr lang="en-US" err="1">
                <a:ea typeface="Corbel"/>
              </a:rPr>
              <a:t>disabilites</a:t>
            </a:r>
            <a:r>
              <a:rPr lang="en-US">
                <a:ea typeface="Corbel"/>
              </a:rPr>
              <a:t> such as autism and the results after training have all been in the 95% identification range</a:t>
            </a:r>
          </a:p>
          <a:p>
            <a:pPr marL="0" indent="0">
              <a:buNone/>
            </a:pPr>
            <a:endParaRPr lang="en-US" sz="1500">
              <a:latin typeface="Corbel"/>
              <a:ea typeface="Corbel"/>
              <a:cs typeface="Corbel"/>
            </a:endParaRPr>
          </a:p>
        </p:txBody>
      </p:sp>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solidFill>
                  <a:schemeClr val="dk1"/>
                </a:solidFill>
                <a:sym typeface="Corbel"/>
              </a:rPr>
              <a:t>Make the prototype as useful as possible: </a:t>
            </a:r>
            <a:r>
              <a:rPr lang="en-US" sz="1500">
                <a:solidFill>
                  <a:schemeClr val="dk1"/>
                </a:solidFill>
                <a:latin typeface="Corbel"/>
                <a:sym typeface="Corbel"/>
              </a:rPr>
              <a:t>We</a:t>
            </a:r>
            <a:r>
              <a:rPr lang="en-US" sz="1500">
                <a:solidFill>
                  <a:schemeClr val="dk1"/>
                </a:solidFill>
                <a:latin typeface="Corbel"/>
                <a:ea typeface="Corbel"/>
                <a:cs typeface="Corbel"/>
                <a:sym typeface="Corbel"/>
              </a:rPr>
              <a:t> want to get the AT to read all components of NVC that people want it too, so users know what a conversation partner is expressing from their body language, from determining whether they’re talking with their hands to notifying if they are smiling. That is</a:t>
            </a:r>
            <a:endParaRPr lang="en-US" sz="1500">
              <a:solidFill>
                <a:schemeClr val="dk1"/>
              </a:solidFill>
              <a:latin typeface="Corbel"/>
              <a:ea typeface="Corbel"/>
              <a:cs typeface="Corbel"/>
            </a:endParaRPr>
          </a:p>
          <a:p>
            <a:pPr marL="0" lvl="0" indent="0" algn="l" rtl="0">
              <a:spcBef>
                <a:spcPts val="0"/>
              </a:spcBef>
              <a:spcAft>
                <a:spcPts val="0"/>
              </a:spcAft>
              <a:buNone/>
            </a:pPr>
            <a:endParaRPr lang="en-US" sz="1500">
              <a:latin typeface="Corbel"/>
              <a:ea typeface="Corbel"/>
              <a:cs typeface="Corbel"/>
            </a:endParaRPr>
          </a:p>
          <a:p>
            <a:pPr marL="0" lvl="0" indent="0" algn="l" rtl="0">
              <a:spcBef>
                <a:spcPts val="0"/>
              </a:spcBef>
              <a:spcAft>
                <a:spcPts val="0"/>
              </a:spcAft>
              <a:buNone/>
            </a:pPr>
            <a:r>
              <a:rPr lang="en-US" sz="1500">
                <a:latin typeface="Corbel"/>
                <a:ea typeface="Corbel"/>
                <a:cs typeface="Corbel"/>
                <a:sym typeface="Corbel"/>
              </a:rPr>
              <a:t>Overall, We want to learn from the people we meet in the  BLV community how we can build something that is useful and serves the mission of the NFB</a:t>
            </a:r>
            <a:endParaRPr sz="1500">
              <a:latin typeface="Corbel"/>
              <a:ea typeface="Corbel"/>
              <a:cs typeface="Corbel"/>
              <a:sym typeface="Corbel"/>
            </a:endParaRPr>
          </a:p>
        </p:txBody>
      </p:sp>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endParaRPr lang="en-US"/>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d6bc714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d6bc71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Google Shape;19;p9"/>
          <p:cNvGrpSpPr/>
          <p:nvPr/>
        </p:nvGrpSpPr>
        <p:grpSpPr>
          <a:xfrm>
            <a:off x="546100" y="-4763"/>
            <a:ext cx="5014912" cy="6862763"/>
            <a:chOff x="2928938" y="-4763"/>
            <a:chExt cx="5014912" cy="6862763"/>
          </a:xfrm>
        </p:grpSpPr>
        <p:sp>
          <p:nvSpPr>
            <p:cNvPr id="20" name="Google Shape;20;p9"/>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1" name="Google Shape;21;p9"/>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Google Shape;22;p9"/>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3" name="Google Shape;23;p9"/>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24" name="Google Shape;24;p9"/>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25" name="Google Shape;25;p9"/>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26" name="Google Shape;26;p9"/>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28" name="Google Shape;28;p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
          <p:cNvSpPr txBox="1">
            <a:spLocks noGrp="1"/>
          </p:cNvSpPr>
          <p:nvPr>
            <p:ph type="ftr" idx="11"/>
          </p:nvPr>
        </p:nvSpPr>
        <p:spPr>
          <a:xfrm>
            <a:off x="5332412" y="5883275"/>
            <a:ext cx="432404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85" name="Google Shape;85;p18"/>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6" name="Google Shape;86;p1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2" name="Google Shape;92;p1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sp>
        <p:nvSpPr>
          <p:cNvPr id="96" name="Google Shape;96;p20"/>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97" name="Google Shape;97;p20"/>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98" name="Google Shape;98;p20"/>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0" name="Google Shape;100;p20"/>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1" name="Google Shape;101;p2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1"/>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7" name="Google Shape;107;p2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0"/>
        <p:cNvGrpSpPr/>
        <p:nvPr/>
      </p:nvGrpSpPr>
      <p:grpSpPr>
        <a:xfrm>
          <a:off x="0" y="0"/>
          <a:ext cx="0" cy="0"/>
          <a:chOff x="0" y="0"/>
          <a:chExt cx="0" cy="0"/>
        </a:xfrm>
      </p:grpSpPr>
      <p:sp>
        <p:nvSpPr>
          <p:cNvPr id="111" name="Google Shape;111;p22"/>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2" name="Google Shape;112;p22"/>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3" name="Google Shape;113;p22"/>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15" name="Google Shape;115;p22"/>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6" name="Google Shape;116;p2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3"/>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2" name="Google Shape;122;p23"/>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3" name="Google Shape;123;p2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4"/>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9" name="Google Shape;129;p2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rot="5400000">
            <a:off x="8065140" y="2353316"/>
            <a:ext cx="5105400" cy="17703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5" name="Google Shape;135;p2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39" name="Google Shape;39;p1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45" name="Google Shape;45;p1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1" name="Google Shape;51;p13"/>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2" name="Google Shape;52;p1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58" name="Google Shape;58;p14"/>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9" name="Google Shape;59;p14"/>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0" name="Google Shape;60;p14"/>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1" name="Google Shape;61;p1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1" name="Google Shape;71;p16"/>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2" name="Google Shape;72;p1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78" name="Google Shape;78;p17"/>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9" name="Google Shape;79;p1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8"/>
          <p:cNvGrpSpPr/>
          <p:nvPr/>
        </p:nvGrpSpPr>
        <p:grpSpPr>
          <a:xfrm>
            <a:off x="150812" y="0"/>
            <a:ext cx="2436813" cy="6858001"/>
            <a:chOff x="1320800" y="0"/>
            <a:chExt cx="2436813" cy="6858001"/>
          </a:xfrm>
        </p:grpSpPr>
        <p:sp>
          <p:nvSpPr>
            <p:cNvPr id="7" name="Google Shape;7;p8"/>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8" name="Google Shape;8;p8"/>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9" name="Google Shape;9;p8"/>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0" name="Google Shape;10;p8"/>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1" name="Google Shape;11;p8"/>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2" name="Google Shape;12;p8"/>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3" name="Google Shape;13;p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8"/>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5" name="Google Shape;15;p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 name="Google Shape;17;p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Jackwalters@mines.ed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forms.gle/2WzJowLV3DD5ehZL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1718-70EB-2955-7E43-3EA093AC7D6E}"/>
              </a:ext>
            </a:extLst>
          </p:cNvPr>
          <p:cNvSpPr>
            <a:spLocks noGrp="1"/>
          </p:cNvSpPr>
          <p:nvPr>
            <p:ph type="title"/>
          </p:nvPr>
        </p:nvSpPr>
        <p:spPr/>
        <p:txBody>
          <a:bodyPr>
            <a:normAutofit/>
          </a:bodyPr>
          <a:lstStyle/>
          <a:p>
            <a:r>
              <a:rPr lang="en-US" sz="4800"/>
              <a:t>Colorado School of Mines: NFB</a:t>
            </a:r>
          </a:p>
        </p:txBody>
      </p:sp>
      <p:sp>
        <p:nvSpPr>
          <p:cNvPr id="3" name="Text Placeholder 2">
            <a:extLst>
              <a:ext uri="{FF2B5EF4-FFF2-40B4-BE49-F238E27FC236}">
                <a16:creationId xmlns:a16="http://schemas.microsoft.com/office/drawing/2014/main" id="{F7C5774C-CD9C-5329-A2F4-05DE1B95EAEA}"/>
              </a:ext>
            </a:extLst>
          </p:cNvPr>
          <p:cNvSpPr>
            <a:spLocks noGrp="1"/>
          </p:cNvSpPr>
          <p:nvPr>
            <p:ph type="body" idx="1"/>
          </p:nvPr>
        </p:nvSpPr>
        <p:spPr/>
        <p:txBody>
          <a:bodyPr>
            <a:normAutofit/>
          </a:bodyPr>
          <a:lstStyle/>
          <a:p>
            <a:r>
              <a:rPr lang="en-US" sz="2800"/>
              <a:t>Haptic Vision Project</a:t>
            </a:r>
          </a:p>
        </p:txBody>
      </p:sp>
      <p:pic>
        <p:nvPicPr>
          <p:cNvPr id="4" name="Picture 3" descr="Colorado School of Mines | TEACH.org">
            <a:extLst>
              <a:ext uri="{FF2B5EF4-FFF2-40B4-BE49-F238E27FC236}">
                <a16:creationId xmlns:a16="http://schemas.microsoft.com/office/drawing/2014/main" id="{001E4314-B81C-0881-F24C-A7AF6F1AC6D1}"/>
              </a:ext>
            </a:extLst>
          </p:cNvPr>
          <p:cNvPicPr>
            <a:picLocks noChangeAspect="1"/>
          </p:cNvPicPr>
          <p:nvPr/>
        </p:nvPicPr>
        <p:blipFill>
          <a:blip r:embed="rId2"/>
          <a:stretch>
            <a:fillRect/>
          </a:stretch>
        </p:blipFill>
        <p:spPr>
          <a:xfrm>
            <a:off x="6743700" y="3116"/>
            <a:ext cx="5448299" cy="2058788"/>
          </a:xfrm>
          <a:prstGeom prst="rect">
            <a:avLst/>
          </a:prstGeom>
        </p:spPr>
      </p:pic>
    </p:spTree>
    <p:extLst>
      <p:ext uri="{BB962C8B-B14F-4D97-AF65-F5344CB8AC3E}">
        <p14:creationId xmlns:p14="http://schemas.microsoft.com/office/powerpoint/2010/main" val="64740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1484311" y="291450"/>
            <a:ext cx="10018800" cy="1752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Meet the Team</a:t>
            </a:r>
            <a:endParaRPr/>
          </a:p>
        </p:txBody>
      </p:sp>
      <p:sp>
        <p:nvSpPr>
          <p:cNvPr id="143" name="Google Shape;143;p2"/>
          <p:cNvSpPr txBox="1"/>
          <p:nvPr/>
        </p:nvSpPr>
        <p:spPr>
          <a:xfrm>
            <a:off x="922447" y="4880919"/>
            <a:ext cx="22478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orbel"/>
                <a:ea typeface="Corbel"/>
                <a:cs typeface="Corbel"/>
                <a:sym typeface="Corbel"/>
              </a:rPr>
              <a:t>Jack Walters</a:t>
            </a:r>
            <a:endParaRPr/>
          </a:p>
        </p:txBody>
      </p:sp>
      <p:sp>
        <p:nvSpPr>
          <p:cNvPr id="144" name="Google Shape;144;p2"/>
          <p:cNvSpPr txBox="1"/>
          <p:nvPr/>
        </p:nvSpPr>
        <p:spPr>
          <a:xfrm>
            <a:off x="3171100" y="4877716"/>
            <a:ext cx="224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Benjamin Clay</a:t>
            </a:r>
            <a:endParaRPr/>
          </a:p>
        </p:txBody>
      </p:sp>
      <p:sp>
        <p:nvSpPr>
          <p:cNvPr id="145" name="Google Shape;145;p2"/>
          <p:cNvSpPr txBox="1"/>
          <p:nvPr/>
        </p:nvSpPr>
        <p:spPr>
          <a:xfrm>
            <a:off x="5746095" y="4888539"/>
            <a:ext cx="2951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Camila </a:t>
            </a:r>
            <a:r>
              <a:rPr lang="en-US" sz="1800" b="1">
                <a:solidFill>
                  <a:srgbClr val="292929"/>
                </a:solidFill>
                <a:latin typeface="Corbel"/>
                <a:ea typeface="Corbel"/>
                <a:cs typeface="Corbel"/>
                <a:sym typeface="Corbel"/>
              </a:rPr>
              <a:t>Gonzalez-Rodriguez</a:t>
            </a:r>
            <a:endParaRPr sz="1800">
              <a:solidFill>
                <a:schemeClr val="dk1"/>
              </a:solidFill>
              <a:latin typeface="Corbel"/>
              <a:ea typeface="Corbel"/>
              <a:cs typeface="Corbel"/>
              <a:sym typeface="Corbel"/>
            </a:endParaRPr>
          </a:p>
        </p:txBody>
      </p:sp>
      <p:pic>
        <p:nvPicPr>
          <p:cNvPr id="146" name="Google Shape;146;p2" descr="Jack Walters"/>
          <p:cNvPicPr preferRelativeResize="0"/>
          <p:nvPr/>
        </p:nvPicPr>
        <p:blipFill rotWithShape="1">
          <a:blip r:embed="rId3">
            <a:alphaModFix/>
          </a:blip>
          <a:srcRect l="7279" t="4668" r="4927" b="-243"/>
          <a:stretch/>
        </p:blipFill>
        <p:spPr>
          <a:xfrm>
            <a:off x="504297" y="2185973"/>
            <a:ext cx="2245358" cy="2435094"/>
          </a:xfrm>
          <a:prstGeom prst="rect">
            <a:avLst/>
          </a:prstGeom>
          <a:noFill/>
          <a:ln>
            <a:noFill/>
          </a:ln>
        </p:spPr>
      </p:pic>
      <p:sp>
        <p:nvSpPr>
          <p:cNvPr id="147" name="Google Shape;147;p2"/>
          <p:cNvSpPr txBox="1"/>
          <p:nvPr/>
        </p:nvSpPr>
        <p:spPr>
          <a:xfrm>
            <a:off x="2493167" y="5666687"/>
            <a:ext cx="759229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rbel"/>
                <a:ea typeface="Corbel"/>
                <a:cs typeface="Corbel"/>
                <a:sym typeface="Corbel"/>
              </a:rPr>
              <a:t>We are a bunch of students passionate about helping where we can in the blind and low vision community</a:t>
            </a:r>
            <a:endParaRPr sz="1800">
              <a:solidFill>
                <a:schemeClr val="dk1"/>
              </a:solidFill>
              <a:latin typeface="Corbel"/>
              <a:ea typeface="Corbel"/>
              <a:cs typeface="Corbel"/>
              <a:sym typeface="Corbel"/>
            </a:endParaRPr>
          </a:p>
        </p:txBody>
      </p:sp>
      <p:pic>
        <p:nvPicPr>
          <p:cNvPr id="148" name="Google Shape;148;p2" descr="A person smiling at the camera&#10;&#10;Description automatically generated"/>
          <p:cNvPicPr preferRelativeResize="0"/>
          <p:nvPr/>
        </p:nvPicPr>
        <p:blipFill rotWithShape="1">
          <a:blip r:embed="rId4">
            <a:alphaModFix/>
          </a:blip>
          <a:srcRect t="11537" r="264" b="177"/>
          <a:stretch/>
        </p:blipFill>
        <p:spPr>
          <a:xfrm>
            <a:off x="3171448" y="1779695"/>
            <a:ext cx="2163670" cy="2836874"/>
          </a:xfrm>
          <a:prstGeom prst="rect">
            <a:avLst/>
          </a:prstGeom>
          <a:noFill/>
          <a:ln>
            <a:noFill/>
          </a:ln>
        </p:spPr>
      </p:pic>
      <p:sp>
        <p:nvSpPr>
          <p:cNvPr id="149" name="Google Shape;149;p2"/>
          <p:cNvSpPr txBox="1"/>
          <p:nvPr/>
        </p:nvSpPr>
        <p:spPr>
          <a:xfrm>
            <a:off x="8205725" y="2347275"/>
            <a:ext cx="2757300" cy="243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endParaRPr/>
          </a:p>
        </p:txBody>
      </p:sp>
      <p:pic>
        <p:nvPicPr>
          <p:cNvPr id="150" name="Google Shape;150;p2" descr="A person standing in a city&#10;&#10;Description automatically generated"/>
          <p:cNvPicPr preferRelativeResize="0"/>
          <p:nvPr/>
        </p:nvPicPr>
        <p:blipFill>
          <a:blip r:embed="rId5">
            <a:alphaModFix/>
          </a:blip>
          <a:stretch>
            <a:fillRect/>
          </a:stretch>
        </p:blipFill>
        <p:spPr>
          <a:xfrm>
            <a:off x="5954195" y="1713448"/>
            <a:ext cx="2245350" cy="2907720"/>
          </a:xfrm>
          <a:prstGeom prst="rect">
            <a:avLst/>
          </a:prstGeom>
          <a:noFill/>
          <a:ln>
            <a:noFill/>
          </a:ln>
        </p:spPr>
      </p:pic>
      <p:sp>
        <p:nvSpPr>
          <p:cNvPr id="151" name="Google Shape;151;p2"/>
          <p:cNvSpPr txBox="1"/>
          <p:nvPr/>
        </p:nvSpPr>
        <p:spPr>
          <a:xfrm>
            <a:off x="8280777" y="1673594"/>
            <a:ext cx="1477500" cy="14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2" name="TextBox 1">
            <a:extLst>
              <a:ext uri="{FF2B5EF4-FFF2-40B4-BE49-F238E27FC236}">
                <a16:creationId xmlns:a16="http://schemas.microsoft.com/office/drawing/2014/main" id="{2FEE1EC6-37B2-522C-AB1B-5104B88A620E}"/>
              </a:ext>
            </a:extLst>
          </p:cNvPr>
          <p:cNvSpPr txBox="1"/>
          <p:nvPr/>
        </p:nvSpPr>
        <p:spPr>
          <a:xfrm>
            <a:off x="9073452" y="4879840"/>
            <a:ext cx="26877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Jaron O'Grady</a:t>
            </a:r>
          </a:p>
        </p:txBody>
      </p:sp>
      <p:pic>
        <p:nvPicPr>
          <p:cNvPr id="3" name="Picture 2" descr="A person in a suit and tie&#10;&#10;Description automatically generated">
            <a:extLst>
              <a:ext uri="{FF2B5EF4-FFF2-40B4-BE49-F238E27FC236}">
                <a16:creationId xmlns:a16="http://schemas.microsoft.com/office/drawing/2014/main" id="{956BEF7E-598A-D67E-1AA5-F45A8D3C5450}"/>
              </a:ext>
            </a:extLst>
          </p:cNvPr>
          <p:cNvPicPr>
            <a:picLocks noChangeAspect="1"/>
          </p:cNvPicPr>
          <p:nvPr/>
        </p:nvPicPr>
        <p:blipFill rotWithShape="1">
          <a:blip r:embed="rId6"/>
          <a:srcRect l="1346" t="367" r="10502" b="-1055"/>
          <a:stretch/>
        </p:blipFill>
        <p:spPr>
          <a:xfrm>
            <a:off x="8740386" y="2342590"/>
            <a:ext cx="3009296" cy="22889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3"/>
          <p:cNvSpPr txBox="1">
            <a:spLocks noGrp="1"/>
          </p:cNvSpPr>
          <p:nvPr>
            <p:ph type="title"/>
          </p:nvPr>
        </p:nvSpPr>
        <p:spPr>
          <a:xfrm>
            <a:off x="1547300" y="329338"/>
            <a:ext cx="5426100" cy="137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sz="4800"/>
              <a:t>Why are we here? </a:t>
            </a:r>
            <a:endParaRPr sz="4800"/>
          </a:p>
        </p:txBody>
      </p:sp>
      <p:sp>
        <p:nvSpPr>
          <p:cNvPr id="158" name="Google Shape;158;p3"/>
          <p:cNvSpPr txBox="1">
            <a:spLocks noGrp="1"/>
          </p:cNvSpPr>
          <p:nvPr>
            <p:ph type="body" idx="1"/>
          </p:nvPr>
        </p:nvSpPr>
        <p:spPr>
          <a:xfrm>
            <a:off x="1179351" y="1703370"/>
            <a:ext cx="6860308" cy="4591904"/>
          </a:xfrm>
          <a:prstGeom prst="rect">
            <a:avLst/>
          </a:prstGeom>
          <a:noFill/>
          <a:ln>
            <a:noFill/>
          </a:ln>
        </p:spPr>
        <p:txBody>
          <a:bodyPr spcFirstLastPara="1" wrap="square" lIns="91425" tIns="45700" rIns="91425" bIns="45700" anchor="ctr" anchorCtr="0">
            <a:noAutofit/>
          </a:bodyPr>
          <a:lstStyle/>
          <a:p>
            <a:pPr marL="678180" indent="-457200" algn="l">
              <a:spcBef>
                <a:spcPts val="0"/>
              </a:spcBef>
              <a:buSzPts val="4580"/>
              <a:buChar char="•"/>
            </a:pPr>
            <a:r>
              <a:rPr lang="en-US" sz="2900"/>
              <a:t> Share the research that we are doing at Colorado School of Mines</a:t>
            </a:r>
          </a:p>
          <a:p>
            <a:pPr marL="220980" indent="0" algn="l">
              <a:spcBef>
                <a:spcPts val="0"/>
              </a:spcBef>
              <a:buSzPts val="4580"/>
            </a:pPr>
            <a:endParaRPr lang="en-US" sz="2900"/>
          </a:p>
          <a:p>
            <a:pPr marL="678180" indent="-457200" algn="l">
              <a:spcBef>
                <a:spcPts val="0"/>
              </a:spcBef>
              <a:buSzPts val="4580"/>
              <a:buChar char="•"/>
            </a:pPr>
            <a:r>
              <a:rPr lang="en-US" sz="2900"/>
              <a:t>Provide people who are blind and low vision with more information situationally through the use of assistive technology</a:t>
            </a:r>
          </a:p>
          <a:p>
            <a:pPr marL="285750" indent="-64770" algn="l">
              <a:spcBef>
                <a:spcPts val="0"/>
              </a:spcBef>
              <a:buSzPts val="4580"/>
            </a:pPr>
            <a:endParaRPr lang="en-US" sz="2900"/>
          </a:p>
          <a:p>
            <a:pPr marL="285750" indent="-64770" algn="l">
              <a:spcBef>
                <a:spcPts val="0"/>
              </a:spcBef>
              <a:buSzPts val="4580"/>
            </a:pPr>
            <a:endParaRPr lang="en-US"/>
          </a:p>
        </p:txBody>
      </p:sp>
      <p:pic>
        <p:nvPicPr>
          <p:cNvPr id="159" name="Google Shape;159;p3" descr="A person tying a wrist band on another person&amp;#39;s arm&#10;&#10;Description automatically generated"/>
          <p:cNvPicPr preferRelativeResize="0"/>
          <p:nvPr/>
        </p:nvPicPr>
        <p:blipFill>
          <a:blip r:embed="rId3">
            <a:alphaModFix/>
          </a:blip>
          <a:stretch>
            <a:fillRect/>
          </a:stretch>
        </p:blipFill>
        <p:spPr>
          <a:xfrm rot="5400000">
            <a:off x="7422597" y="1505579"/>
            <a:ext cx="4727863" cy="3500680"/>
          </a:xfrm>
          <a:prstGeom prst="rect">
            <a:avLst/>
          </a:prstGeom>
          <a:noFill/>
          <a:ln>
            <a:noFill/>
          </a:ln>
        </p:spPr>
      </p:pic>
      <p:sp>
        <p:nvSpPr>
          <p:cNvPr id="160" name="Google Shape;160;p3"/>
          <p:cNvSpPr txBox="1"/>
          <p:nvPr/>
        </p:nvSpPr>
        <p:spPr>
          <a:xfrm rot="5400000">
            <a:off x="10309529" y="328321"/>
            <a:ext cx="1135800" cy="113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469934" y="4534"/>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What have we found?</a:t>
            </a:r>
            <a:endParaRPr/>
          </a:p>
        </p:txBody>
      </p:sp>
      <p:sp>
        <p:nvSpPr>
          <p:cNvPr id="166" name="Google Shape;166;p4"/>
          <p:cNvSpPr txBox="1">
            <a:spLocks noGrp="1"/>
          </p:cNvSpPr>
          <p:nvPr>
            <p:ph type="body" idx="1"/>
          </p:nvPr>
        </p:nvSpPr>
        <p:spPr>
          <a:xfrm>
            <a:off x="1503848" y="1885461"/>
            <a:ext cx="5290406" cy="3905739"/>
          </a:xfrm>
          <a:prstGeom prst="rect">
            <a:avLst/>
          </a:prstGeom>
          <a:noFill/>
          <a:ln>
            <a:noFill/>
          </a:ln>
        </p:spPr>
        <p:txBody>
          <a:bodyPr spcFirstLastPara="1" wrap="square" lIns="91425" tIns="45700" rIns="91425" bIns="45700" anchor="ctr" anchorCtr="0">
            <a:noAutofit/>
          </a:bodyPr>
          <a:lstStyle/>
          <a:p>
            <a:pPr marL="62865" indent="0">
              <a:lnSpc>
                <a:spcPct val="90000"/>
              </a:lnSpc>
              <a:spcBef>
                <a:spcPct val="20000"/>
              </a:spcBef>
              <a:spcAft>
                <a:spcPts val="600"/>
              </a:spcAft>
              <a:buSzPts val="3480"/>
              <a:buNone/>
            </a:pPr>
            <a:endParaRPr lang="en-US" cap="small">
              <a:solidFill>
                <a:schemeClr val="tx1"/>
              </a:solidFill>
              <a:latin typeface="Arial"/>
              <a:cs typeface="Arial"/>
            </a:endParaRPr>
          </a:p>
          <a:p>
            <a:pPr marL="285750" lvl="0" indent="-285750" algn="l" rtl="0">
              <a:spcBef>
                <a:spcPts val="1080"/>
              </a:spcBef>
              <a:spcAft>
                <a:spcPts val="0"/>
              </a:spcAft>
              <a:buClr>
                <a:srgbClr val="1287C3"/>
              </a:buClr>
              <a:buSzPts val="3480"/>
              <a:buChar char="•"/>
            </a:pPr>
            <a:r>
              <a:rPr lang="en-US" sz="3200"/>
              <a:t>Nonverbal communication was the most common complaint</a:t>
            </a:r>
            <a:endParaRPr sz="3200"/>
          </a:p>
          <a:p>
            <a:pPr marL="742950" lvl="1">
              <a:spcBef>
                <a:spcPts val="1080"/>
              </a:spcBef>
              <a:buClr>
                <a:srgbClr val="1287C3"/>
              </a:buClr>
              <a:buSzPts val="3480"/>
              <a:buFont typeface="Courier New"/>
              <a:buChar char="o"/>
            </a:pPr>
            <a:r>
              <a:rPr lang="en-US" sz="3200"/>
              <a:t>Gestures</a:t>
            </a:r>
          </a:p>
          <a:p>
            <a:pPr marL="742950" lvl="1">
              <a:spcBef>
                <a:spcPts val="1080"/>
              </a:spcBef>
              <a:buClr>
                <a:srgbClr val="1287C3"/>
              </a:buClr>
              <a:buSzPts val="3480"/>
              <a:buFont typeface="Courier New"/>
              <a:buChar char="o"/>
            </a:pPr>
            <a:r>
              <a:rPr lang="en-US" sz="3200"/>
              <a:t>Body Language</a:t>
            </a:r>
          </a:p>
          <a:p>
            <a:pPr marL="742950" lvl="1">
              <a:spcBef>
                <a:spcPts val="1080"/>
              </a:spcBef>
              <a:buClr>
                <a:srgbClr val="1287C3"/>
              </a:buClr>
              <a:buSzPts val="3480"/>
              <a:buFont typeface="Courier New"/>
              <a:buChar char="o"/>
            </a:pPr>
            <a:r>
              <a:rPr lang="en-US" sz="3200"/>
              <a:t>Facial Expression</a:t>
            </a:r>
          </a:p>
          <a:p>
            <a:pPr marL="285750" lvl="0" indent="-285750" algn="l" rtl="0">
              <a:spcBef>
                <a:spcPts val="1080"/>
              </a:spcBef>
              <a:spcAft>
                <a:spcPts val="0"/>
              </a:spcAft>
              <a:buClr>
                <a:srgbClr val="1287C3"/>
              </a:buClr>
              <a:buSzPts val="3480"/>
              <a:buChar char="•"/>
            </a:pPr>
            <a:r>
              <a:rPr lang="en-US" sz="3200"/>
              <a:t>70%-93% of communication is nonverbal</a:t>
            </a:r>
            <a:endParaRPr sz="3200"/>
          </a:p>
          <a:p>
            <a:pPr marL="0" indent="0">
              <a:spcBef>
                <a:spcPts val="1080"/>
              </a:spcBef>
              <a:buClr>
                <a:srgbClr val="1287C3"/>
              </a:buClr>
              <a:buSzPts val="3480"/>
              <a:buNone/>
            </a:pPr>
            <a:endParaRPr lang="en-US"/>
          </a:p>
          <a:p>
            <a:pPr marL="285750" lvl="0" indent="0" algn="l" rtl="0">
              <a:spcBef>
                <a:spcPts val="1080"/>
              </a:spcBef>
              <a:spcAft>
                <a:spcPts val="0"/>
              </a:spcAft>
              <a:buNone/>
            </a:pPr>
            <a:endParaRPr/>
          </a:p>
        </p:txBody>
      </p:sp>
      <p:pic>
        <p:nvPicPr>
          <p:cNvPr id="2" name="Picture 1" descr="Non-Verbal Communication.">
            <a:extLst>
              <a:ext uri="{FF2B5EF4-FFF2-40B4-BE49-F238E27FC236}">
                <a16:creationId xmlns:a16="http://schemas.microsoft.com/office/drawing/2014/main" id="{63A4BE88-CE90-4983-69D7-E8A98C6BF9C9}"/>
              </a:ext>
            </a:extLst>
          </p:cNvPr>
          <p:cNvPicPr>
            <a:picLocks noChangeAspect="1"/>
          </p:cNvPicPr>
          <p:nvPr/>
        </p:nvPicPr>
        <p:blipFill>
          <a:blip r:embed="rId3"/>
          <a:stretch>
            <a:fillRect/>
          </a:stretch>
        </p:blipFill>
        <p:spPr>
          <a:xfrm>
            <a:off x="7283076" y="2441844"/>
            <a:ext cx="4764691" cy="29652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344489" y="301101"/>
            <a:ext cx="10018800" cy="1752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What are we doing?</a:t>
            </a:r>
            <a:endParaRPr/>
          </a:p>
        </p:txBody>
      </p:sp>
      <p:sp>
        <p:nvSpPr>
          <p:cNvPr id="172" name="Google Shape;172;p5"/>
          <p:cNvSpPr txBox="1">
            <a:spLocks noGrp="1"/>
          </p:cNvSpPr>
          <p:nvPr>
            <p:ph type="body" idx="1"/>
          </p:nvPr>
        </p:nvSpPr>
        <p:spPr>
          <a:xfrm>
            <a:off x="1297439" y="1665297"/>
            <a:ext cx="6003060" cy="4579140"/>
          </a:xfrm>
          <a:prstGeom prst="rect">
            <a:avLst/>
          </a:prstGeom>
          <a:noFill/>
          <a:ln>
            <a:noFill/>
          </a:ln>
        </p:spPr>
        <p:txBody>
          <a:bodyPr spcFirstLastPara="1" wrap="square" lIns="91425" tIns="45700" rIns="91425" bIns="45700" anchor="ctr" anchorCtr="0">
            <a:normAutofit/>
          </a:bodyPr>
          <a:lstStyle/>
          <a:p>
            <a:pPr marL="285750" indent="-285750">
              <a:spcBef>
                <a:spcPts val="0"/>
              </a:spcBef>
              <a:buSzPts val="3480"/>
            </a:pPr>
            <a:r>
              <a:rPr lang="en-US" sz="2800"/>
              <a:t>Built prototype of a wearable AT </a:t>
            </a:r>
          </a:p>
          <a:p>
            <a:pPr marL="742950" lvl="1" indent="-353695">
              <a:spcBef>
                <a:spcPts val="0"/>
              </a:spcBef>
              <a:buSzPts val="3680"/>
            </a:pPr>
            <a:r>
              <a:rPr lang="en-US" sz="2800"/>
              <a:t>uses a camera with an AI model </a:t>
            </a:r>
            <a:endParaRPr sz="2800"/>
          </a:p>
          <a:p>
            <a:pPr marL="742950" lvl="1" indent="-353695" algn="l" rtl="0">
              <a:spcBef>
                <a:spcPts val="0"/>
              </a:spcBef>
              <a:spcAft>
                <a:spcPts val="0"/>
              </a:spcAft>
              <a:buSzPts val="3680"/>
              <a:buChar char="•"/>
            </a:pPr>
            <a:r>
              <a:rPr lang="en-US" sz="2800"/>
              <a:t>reads NVC cues and translates them using haptic technology.</a:t>
            </a:r>
            <a:endParaRPr sz="2800"/>
          </a:p>
          <a:p>
            <a:pPr>
              <a:lnSpc>
                <a:spcPct val="90000"/>
              </a:lnSpc>
              <a:spcBef>
                <a:spcPct val="20000"/>
              </a:spcBef>
              <a:spcAft>
                <a:spcPts val="600"/>
              </a:spcAft>
              <a:buSzPts val="3480"/>
            </a:pPr>
            <a:r>
              <a:rPr lang="en-US" sz="2800" cap="small">
                <a:solidFill>
                  <a:schemeClr val="tx1"/>
                </a:solidFill>
                <a:latin typeface="Arial"/>
                <a:cs typeface="Arial"/>
              </a:rPr>
              <a:t>Validation: Interviewed and tested ~50 potential customers</a:t>
            </a:r>
            <a:endParaRPr lang="en-US" sz="2800">
              <a:solidFill>
                <a:schemeClr val="tx1"/>
              </a:solidFill>
              <a:latin typeface="Arial"/>
              <a:cs typeface="Arial"/>
            </a:endParaRPr>
          </a:p>
          <a:p>
            <a:pPr lvl="1">
              <a:lnSpc>
                <a:spcPct val="90000"/>
              </a:lnSpc>
              <a:spcBef>
                <a:spcPct val="20000"/>
              </a:spcBef>
              <a:spcAft>
                <a:spcPts val="600"/>
              </a:spcAft>
              <a:buSzPts val="3480"/>
            </a:pPr>
            <a:r>
              <a:rPr lang="en-US" sz="2800" cap="small">
                <a:solidFill>
                  <a:schemeClr val="tx1"/>
                </a:solidFill>
                <a:latin typeface="Arial"/>
                <a:cs typeface="Arial"/>
              </a:rPr>
              <a:t>Qualitative analysis</a:t>
            </a:r>
            <a:endParaRPr lang="en-US" sz="2800">
              <a:solidFill>
                <a:schemeClr val="tx1"/>
              </a:solidFill>
              <a:latin typeface="Arial"/>
              <a:cs typeface="Arial"/>
            </a:endParaRPr>
          </a:p>
          <a:p>
            <a:pPr lvl="1">
              <a:lnSpc>
                <a:spcPct val="90000"/>
              </a:lnSpc>
              <a:spcBef>
                <a:spcPct val="20000"/>
              </a:spcBef>
              <a:spcAft>
                <a:spcPts val="600"/>
              </a:spcAft>
              <a:buSzPts val="3480"/>
            </a:pPr>
            <a:r>
              <a:rPr lang="en-US" sz="2800" cap="small">
                <a:solidFill>
                  <a:schemeClr val="tx1"/>
                </a:solidFill>
                <a:latin typeface="Arial"/>
                <a:cs typeface="Arial"/>
              </a:rPr>
              <a:t>User testing analysis</a:t>
            </a:r>
            <a:endParaRPr sz="2800">
              <a:solidFill>
                <a:schemeClr val="tx1"/>
              </a:solidFill>
            </a:endParaRPr>
          </a:p>
        </p:txBody>
      </p:sp>
      <p:pic>
        <p:nvPicPr>
          <p:cNvPr id="2" name="Picture 1" descr="A group of men sitting outside&#10;&#10;Description automatically generated">
            <a:extLst>
              <a:ext uri="{FF2B5EF4-FFF2-40B4-BE49-F238E27FC236}">
                <a16:creationId xmlns:a16="http://schemas.microsoft.com/office/drawing/2014/main" id="{D914A8AF-9E78-0676-BFBD-2B3628F24214}"/>
              </a:ext>
            </a:extLst>
          </p:cNvPr>
          <p:cNvPicPr>
            <a:picLocks noChangeAspect="1"/>
          </p:cNvPicPr>
          <p:nvPr/>
        </p:nvPicPr>
        <p:blipFill>
          <a:blip r:embed="rId3"/>
          <a:stretch>
            <a:fillRect/>
          </a:stretch>
        </p:blipFill>
        <p:spPr>
          <a:xfrm>
            <a:off x="7568691" y="593604"/>
            <a:ext cx="4200166" cy="56564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630871" y="35814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a:t>Where are we going?</a:t>
            </a:r>
          </a:p>
        </p:txBody>
      </p:sp>
      <p:sp>
        <p:nvSpPr>
          <p:cNvPr id="178" name="Google Shape;178;p6"/>
          <p:cNvSpPr txBox="1">
            <a:spLocks noGrp="1"/>
          </p:cNvSpPr>
          <p:nvPr>
            <p:ph type="body" idx="1"/>
          </p:nvPr>
        </p:nvSpPr>
        <p:spPr>
          <a:xfrm>
            <a:off x="836610" y="1234439"/>
            <a:ext cx="5484094" cy="5166361"/>
          </a:xfrm>
          <a:prstGeom prst="rect">
            <a:avLst/>
          </a:prstGeom>
          <a:noFill/>
          <a:ln>
            <a:noFill/>
          </a:ln>
        </p:spPr>
        <p:txBody>
          <a:bodyPr spcFirstLastPara="1" wrap="square" lIns="91425" tIns="45700" rIns="91425" bIns="45700" anchor="ctr" anchorCtr="0">
            <a:normAutofit/>
          </a:bodyPr>
          <a:lstStyle/>
          <a:p>
            <a:pPr>
              <a:lnSpc>
                <a:spcPct val="150000"/>
              </a:lnSpc>
              <a:spcBef>
                <a:spcPts val="0"/>
              </a:spcBef>
            </a:pPr>
            <a:r>
              <a:rPr lang="en-US" sz="3200"/>
              <a:t>Make the prototype as useful as possible</a:t>
            </a:r>
          </a:p>
          <a:p>
            <a:pPr marL="457200" lvl="0" indent="-394335" algn="l" rtl="0">
              <a:lnSpc>
                <a:spcPct val="150000"/>
              </a:lnSpc>
              <a:spcBef>
                <a:spcPts val="0"/>
              </a:spcBef>
              <a:spcAft>
                <a:spcPts val="0"/>
              </a:spcAft>
              <a:buSzPts val="2610"/>
              <a:buChar char="•"/>
            </a:pPr>
            <a:r>
              <a:rPr lang="en-US" sz="3200"/>
              <a:t>Body Language detection</a:t>
            </a:r>
            <a:endParaRPr sz="3200"/>
          </a:p>
          <a:p>
            <a:pPr marL="457200" lvl="0" indent="-394335" algn="l" rtl="0">
              <a:lnSpc>
                <a:spcPct val="150000"/>
              </a:lnSpc>
              <a:spcBef>
                <a:spcPts val="0"/>
              </a:spcBef>
              <a:spcAft>
                <a:spcPts val="0"/>
              </a:spcAft>
              <a:buSzPts val="2610"/>
              <a:buChar char="•"/>
            </a:pPr>
            <a:r>
              <a:rPr lang="en-US" sz="3200"/>
              <a:t>Further problem discovery</a:t>
            </a:r>
            <a:endParaRPr sz="3200"/>
          </a:p>
        </p:txBody>
      </p:sp>
      <p:pic>
        <p:nvPicPr>
          <p:cNvPr id="2" name="Picture 1" descr="A group of people sitting around a table with laptops&#10;&#10;Description automatically generated">
            <a:extLst>
              <a:ext uri="{FF2B5EF4-FFF2-40B4-BE49-F238E27FC236}">
                <a16:creationId xmlns:a16="http://schemas.microsoft.com/office/drawing/2014/main" id="{B04CAA5C-ABE9-34D5-5C85-9E66BC648EC8}"/>
              </a:ext>
            </a:extLst>
          </p:cNvPr>
          <p:cNvPicPr>
            <a:picLocks noChangeAspect="1"/>
          </p:cNvPicPr>
          <p:nvPr/>
        </p:nvPicPr>
        <p:blipFill>
          <a:blip r:embed="rId3"/>
          <a:stretch>
            <a:fillRect/>
          </a:stretch>
        </p:blipFill>
        <p:spPr>
          <a:xfrm>
            <a:off x="6319118" y="1759093"/>
            <a:ext cx="5474994" cy="411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1484311" y="281940"/>
            <a:ext cx="10018713" cy="1752599"/>
          </a:xfrm>
          <a:prstGeom prst="rect">
            <a:avLst/>
          </a:prstGeom>
          <a:noFill/>
          <a:ln>
            <a:noFill/>
          </a:ln>
        </p:spPr>
        <p:txBody>
          <a:bodyPr spcFirstLastPara="1" wrap="square" lIns="91425" tIns="45700" rIns="91425" bIns="45700" anchor="ctr" anchorCtr="0">
            <a:normAutofit/>
          </a:bodyPr>
          <a:lstStyle/>
          <a:p>
            <a:pPr>
              <a:buSzPts val="4000"/>
            </a:pPr>
            <a:r>
              <a:rPr lang="en-US"/>
              <a:t>Next Steps</a:t>
            </a:r>
            <a:br>
              <a:rPr lang="en-US"/>
            </a:br>
            <a:endParaRPr/>
          </a:p>
        </p:txBody>
      </p:sp>
      <p:sp>
        <p:nvSpPr>
          <p:cNvPr id="3" name="Text Placeholder 2">
            <a:extLst>
              <a:ext uri="{FF2B5EF4-FFF2-40B4-BE49-F238E27FC236}">
                <a16:creationId xmlns:a16="http://schemas.microsoft.com/office/drawing/2014/main" id="{7DE73876-859F-B26E-E7EE-DAD7575F5324}"/>
              </a:ext>
            </a:extLst>
          </p:cNvPr>
          <p:cNvSpPr>
            <a:spLocks noGrp="1"/>
          </p:cNvSpPr>
          <p:nvPr>
            <p:ph type="body" idx="1"/>
          </p:nvPr>
        </p:nvSpPr>
        <p:spPr/>
        <p:txBody>
          <a:bodyPr spcFirstLastPara="1" wrap="square" lIns="91425" tIns="45700" rIns="91425" bIns="45700" anchor="t" anchorCtr="0">
            <a:normAutofit/>
          </a:bodyPr>
          <a:lstStyle/>
          <a:p>
            <a:r>
              <a:rPr lang="en-US"/>
              <a:t>Contact us if you would like to participate in an interview or user testing</a:t>
            </a:r>
          </a:p>
          <a:p>
            <a:pPr lvl="1">
              <a:buFont typeface="Courier New"/>
              <a:buChar char="o"/>
            </a:pPr>
            <a:r>
              <a:rPr lang="en-US">
                <a:hlinkClick r:id="rId3"/>
              </a:rPr>
              <a:t>Jackwalters@mines.edu</a:t>
            </a:r>
            <a:r>
              <a:rPr lang="en-US"/>
              <a:t> or 720-280-8117</a:t>
            </a:r>
          </a:p>
          <a:p>
            <a:r>
              <a:rPr lang="en-US"/>
              <a:t>Beta testing opportunities </a:t>
            </a:r>
          </a:p>
          <a:p>
            <a:pPr lvl="1">
              <a:buFont typeface="Courier New"/>
              <a:buChar char="o"/>
            </a:pPr>
            <a:r>
              <a:rPr lang="en-US"/>
              <a:t>Customized device and will be recognized on our website</a:t>
            </a:r>
          </a:p>
          <a:p>
            <a:r>
              <a:rPr lang="en-US"/>
              <a:t>Survey</a:t>
            </a:r>
          </a:p>
          <a:p>
            <a:pPr lvl="1">
              <a:buFont typeface="Courier New"/>
              <a:buChar char="o"/>
            </a:pPr>
            <a:r>
              <a:rPr lang="en-US" sz="1200">
                <a:latin typeface="Arial"/>
                <a:cs typeface="Arial"/>
                <a:hlinkClick r:id="rId4"/>
              </a:rPr>
              <a:t>https://forms.gle/2WzJowLV3DD5ehZLA</a:t>
            </a:r>
          </a:p>
          <a:p>
            <a:pPr lvl="1">
              <a:buFont typeface="Courier New"/>
              <a:buChar char="o"/>
            </a:pPr>
            <a:endParaRPr lang="en-US"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6d6bc7148e_0_0"/>
          <p:cNvSpPr txBox="1">
            <a:spLocks noGrp="1"/>
          </p:cNvSpPr>
          <p:nvPr>
            <p:ph type="title"/>
          </p:nvPr>
        </p:nvSpPr>
        <p:spPr>
          <a:xfrm>
            <a:off x="1461536" y="708600"/>
            <a:ext cx="10018800" cy="1752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Questions?</a:t>
            </a:r>
            <a:endParaRPr/>
          </a:p>
        </p:txBody>
      </p:sp>
      <p:pic>
        <p:nvPicPr>
          <p:cNvPr id="190" name="Google Shape;190;g26d6bc7148e_0_0"/>
          <p:cNvPicPr preferRelativeResize="0"/>
          <p:nvPr/>
        </p:nvPicPr>
        <p:blipFill>
          <a:blip r:embed="rId3">
            <a:alphaModFix/>
          </a:blip>
          <a:stretch>
            <a:fillRect/>
          </a:stretch>
        </p:blipFill>
        <p:spPr>
          <a:xfrm>
            <a:off x="3915513" y="2317400"/>
            <a:ext cx="5110824" cy="4092000"/>
          </a:xfrm>
          <a:prstGeom prst="rect">
            <a:avLst/>
          </a:prstGeom>
          <a:noFill/>
          <a:ln>
            <a:noFill/>
          </a:ln>
        </p:spPr>
      </p:pic>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F85FCBF1FA6E4F8EF268B83D04A6A0" ma:contentTypeVersion="18" ma:contentTypeDescription="Create a new document." ma:contentTypeScope="" ma:versionID="0c5609dfcb8dc168e36db668ec926798">
  <xsd:schema xmlns:xsd="http://www.w3.org/2001/XMLSchema" xmlns:xs="http://www.w3.org/2001/XMLSchema" xmlns:p="http://schemas.microsoft.com/office/2006/metadata/properties" xmlns:ns2="4bf27a24-dfb4-4509-994b-767ae963d6d1" xmlns:ns3="d0c1c26f-a798-4420-a815-08b033e2ea07" targetNamespace="http://schemas.microsoft.com/office/2006/metadata/properties" ma:root="true" ma:fieldsID="53b71349e1e0d2f0ba9d3af2bace28d2" ns2:_="" ns3:_="">
    <xsd:import namespace="4bf27a24-dfb4-4509-994b-767ae963d6d1"/>
    <xsd:import namespace="d0c1c26f-a798-4420-a815-08b033e2ea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27a24-dfb4-4509-994b-767ae963d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92c282-ceba-42ac-8ce1-c7c398cdd3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1c26f-a798-4420-a815-08b033e2ea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ee54f8-daa2-4054-80e1-01a63c64442b}" ma:internalName="TaxCatchAll" ma:showField="CatchAllData" ma:web="d0c1c26f-a798-4420-a815-08b033e2ea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f27a24-dfb4-4509-994b-767ae963d6d1">
      <Terms xmlns="http://schemas.microsoft.com/office/infopath/2007/PartnerControls"/>
    </lcf76f155ced4ddcb4097134ff3c332f>
    <TaxCatchAll xmlns="d0c1c26f-a798-4420-a815-08b033e2ea07" xsi:nil="true"/>
  </documentManagement>
</p:properties>
</file>

<file path=customXml/itemProps1.xml><?xml version="1.0" encoding="utf-8"?>
<ds:datastoreItem xmlns:ds="http://schemas.openxmlformats.org/officeDocument/2006/customXml" ds:itemID="{CA4B5AF2-2211-4AE1-BA51-1F62A533D857}">
  <ds:schemaRefs>
    <ds:schemaRef ds:uri="4bf27a24-dfb4-4509-994b-767ae963d6d1"/>
    <ds:schemaRef ds:uri="d0c1c26f-a798-4420-a815-08b033e2ea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700D85D2-BE83-4CC1-9D90-E6DA8D312B50}">
  <ds:schemaRefs>
    <ds:schemaRef ds:uri="http://schemas.microsoft.com/sharepoint/v3/contenttype/forms"/>
  </ds:schemaRefs>
</ds:datastoreItem>
</file>

<file path=customXml/itemProps3.xml><?xml version="1.0" encoding="utf-8"?>
<ds:datastoreItem xmlns:ds="http://schemas.openxmlformats.org/officeDocument/2006/customXml" ds:itemID="{3A1C9512-71C4-4CEA-9BEE-AB88858A2E57}">
  <ds:schemaRefs>
    <ds:schemaRef ds:uri="4bf27a24-dfb4-4509-994b-767ae963d6d1"/>
    <ds:schemaRef ds:uri="d0c1c26f-a798-4420-a815-08b033e2ea07"/>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7</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Parallax</vt:lpstr>
      <vt:lpstr>Colorado School of Mines: NFB</vt:lpstr>
      <vt:lpstr>Meet the Team</vt:lpstr>
      <vt:lpstr>Why are we here? </vt:lpstr>
      <vt:lpstr>What have we found?</vt:lpstr>
      <vt:lpstr>What are we doing?</vt:lpstr>
      <vt:lpstr>Where are we going?</vt:lpstr>
      <vt:lpstr>Next Steps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Team</dc:title>
  <cp:revision>3</cp:revision>
  <dcterms:created xsi:type="dcterms:W3CDTF">2024-04-04T17:33:17Z</dcterms:created>
  <dcterms:modified xsi:type="dcterms:W3CDTF">2024-04-18T00:38:40Z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0x01010001F85FCBF1FA6E4F8EF268B83D04A6A0</vt:lpwstr>
  </property>
  <property fmtid="{D5CDD505-2E9C-101B-9397-08002B2CF9AE}" pid="3" name="MediaServiceImageTags">
    <vt:lpwstr/>
  </property>
</Properties>
</file>