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927" y="153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6589478A-556F-4DBD-84CB-A769BFBD7251}" type="datetimeFigureOut">
              <a:rPr lang="en-US" smtClean="0"/>
              <a:t>6/7/2021</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FB6B6E11-94A4-4B3D-BF16-83D18AA26351}" type="slidenum">
              <a:rPr lang="en-US" smtClean="0"/>
              <a:t>‹#›</a:t>
            </a:fld>
            <a:endParaRPr lang="en-US"/>
          </a:p>
        </p:txBody>
      </p:sp>
    </p:spTree>
    <p:extLst>
      <p:ext uri="{BB962C8B-B14F-4D97-AF65-F5344CB8AC3E}">
        <p14:creationId xmlns:p14="http://schemas.microsoft.com/office/powerpoint/2010/main" val="1792397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6B6E11-94A4-4B3D-BF16-83D18AA26351}" type="slidenum">
              <a:rPr lang="en-US" smtClean="0"/>
              <a:t>1</a:t>
            </a:fld>
            <a:endParaRPr lang="en-US"/>
          </a:p>
        </p:txBody>
      </p:sp>
    </p:spTree>
    <p:extLst>
      <p:ext uri="{BB962C8B-B14F-4D97-AF65-F5344CB8AC3E}">
        <p14:creationId xmlns:p14="http://schemas.microsoft.com/office/powerpoint/2010/main" val="3732111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E74AEB-6C8A-4F62-9680-1AB46911C9A4}" type="datetimeFigureOut">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C8F67-DD54-4344-AD79-219E51DB12E3}" type="slidenum">
              <a:rPr lang="en-US" smtClean="0"/>
              <a:t>‹#›</a:t>
            </a:fld>
            <a:endParaRPr lang="en-US"/>
          </a:p>
        </p:txBody>
      </p:sp>
    </p:spTree>
    <p:extLst>
      <p:ext uri="{BB962C8B-B14F-4D97-AF65-F5344CB8AC3E}">
        <p14:creationId xmlns:p14="http://schemas.microsoft.com/office/powerpoint/2010/main" val="4193962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E74AEB-6C8A-4F62-9680-1AB46911C9A4}" type="datetimeFigureOut">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C8F67-DD54-4344-AD79-219E51DB12E3}" type="slidenum">
              <a:rPr lang="en-US" smtClean="0"/>
              <a:t>‹#›</a:t>
            </a:fld>
            <a:endParaRPr lang="en-US"/>
          </a:p>
        </p:txBody>
      </p:sp>
    </p:spTree>
    <p:extLst>
      <p:ext uri="{BB962C8B-B14F-4D97-AF65-F5344CB8AC3E}">
        <p14:creationId xmlns:p14="http://schemas.microsoft.com/office/powerpoint/2010/main" val="2163861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E74AEB-6C8A-4F62-9680-1AB46911C9A4}" type="datetimeFigureOut">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C8F67-DD54-4344-AD79-219E51DB12E3}" type="slidenum">
              <a:rPr lang="en-US" smtClean="0"/>
              <a:t>‹#›</a:t>
            </a:fld>
            <a:endParaRPr lang="en-US"/>
          </a:p>
        </p:txBody>
      </p:sp>
    </p:spTree>
    <p:extLst>
      <p:ext uri="{BB962C8B-B14F-4D97-AF65-F5344CB8AC3E}">
        <p14:creationId xmlns:p14="http://schemas.microsoft.com/office/powerpoint/2010/main" val="4073758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E74AEB-6C8A-4F62-9680-1AB46911C9A4}" type="datetimeFigureOut">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C8F67-DD54-4344-AD79-219E51DB12E3}" type="slidenum">
              <a:rPr lang="en-US" smtClean="0"/>
              <a:t>‹#›</a:t>
            </a:fld>
            <a:endParaRPr lang="en-US"/>
          </a:p>
        </p:txBody>
      </p:sp>
    </p:spTree>
    <p:extLst>
      <p:ext uri="{BB962C8B-B14F-4D97-AF65-F5344CB8AC3E}">
        <p14:creationId xmlns:p14="http://schemas.microsoft.com/office/powerpoint/2010/main" val="1200741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E74AEB-6C8A-4F62-9680-1AB46911C9A4}" type="datetimeFigureOut">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C8F67-DD54-4344-AD79-219E51DB12E3}" type="slidenum">
              <a:rPr lang="en-US" smtClean="0"/>
              <a:t>‹#›</a:t>
            </a:fld>
            <a:endParaRPr lang="en-US"/>
          </a:p>
        </p:txBody>
      </p:sp>
    </p:spTree>
    <p:extLst>
      <p:ext uri="{BB962C8B-B14F-4D97-AF65-F5344CB8AC3E}">
        <p14:creationId xmlns:p14="http://schemas.microsoft.com/office/powerpoint/2010/main" val="823832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E74AEB-6C8A-4F62-9680-1AB46911C9A4}" type="datetimeFigureOut">
              <a:rPr lang="en-US" smtClean="0"/>
              <a:t>6/7/2021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C8F67-DD54-4344-AD79-219E51DB12E3}" type="slidenum">
              <a:rPr lang="en-US" smtClean="0"/>
              <a:t>‹#›</a:t>
            </a:fld>
            <a:endParaRPr lang="en-US"/>
          </a:p>
        </p:txBody>
      </p:sp>
    </p:spTree>
    <p:extLst>
      <p:ext uri="{BB962C8B-B14F-4D97-AF65-F5344CB8AC3E}">
        <p14:creationId xmlns:p14="http://schemas.microsoft.com/office/powerpoint/2010/main" val="2639982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E74AEB-6C8A-4F62-9680-1AB46911C9A4}" type="datetimeFigureOut">
              <a:rPr lang="en-US" smtClean="0"/>
              <a:t>6/7/2021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8C8F67-DD54-4344-AD79-219E51DB12E3}" type="slidenum">
              <a:rPr lang="en-US" smtClean="0"/>
              <a:t>‹#›</a:t>
            </a:fld>
            <a:endParaRPr lang="en-US"/>
          </a:p>
        </p:txBody>
      </p:sp>
    </p:spTree>
    <p:extLst>
      <p:ext uri="{BB962C8B-B14F-4D97-AF65-F5344CB8AC3E}">
        <p14:creationId xmlns:p14="http://schemas.microsoft.com/office/powerpoint/2010/main" val="1655566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E74AEB-6C8A-4F62-9680-1AB46911C9A4}" type="datetimeFigureOut">
              <a:rPr lang="en-US" smtClean="0"/>
              <a:t>6/7/2021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8C8F67-DD54-4344-AD79-219E51DB12E3}" type="slidenum">
              <a:rPr lang="en-US" smtClean="0"/>
              <a:t>‹#›</a:t>
            </a:fld>
            <a:endParaRPr lang="en-US"/>
          </a:p>
        </p:txBody>
      </p:sp>
    </p:spTree>
    <p:extLst>
      <p:ext uri="{BB962C8B-B14F-4D97-AF65-F5344CB8AC3E}">
        <p14:creationId xmlns:p14="http://schemas.microsoft.com/office/powerpoint/2010/main" val="1627099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E74AEB-6C8A-4F62-9680-1AB46911C9A4}" type="datetimeFigureOut">
              <a:rPr lang="en-US" smtClean="0"/>
              <a:t>6/7/2021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8C8F67-DD54-4344-AD79-219E51DB12E3}" type="slidenum">
              <a:rPr lang="en-US" smtClean="0"/>
              <a:t>‹#›</a:t>
            </a:fld>
            <a:endParaRPr lang="en-US"/>
          </a:p>
        </p:txBody>
      </p:sp>
    </p:spTree>
    <p:extLst>
      <p:ext uri="{BB962C8B-B14F-4D97-AF65-F5344CB8AC3E}">
        <p14:creationId xmlns:p14="http://schemas.microsoft.com/office/powerpoint/2010/main" val="614115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E74AEB-6C8A-4F62-9680-1AB46911C9A4}" type="datetimeFigureOut">
              <a:rPr lang="en-US" smtClean="0"/>
              <a:t>6/7/2021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C8F67-DD54-4344-AD79-219E51DB12E3}" type="slidenum">
              <a:rPr lang="en-US" smtClean="0"/>
              <a:t>‹#›</a:t>
            </a:fld>
            <a:endParaRPr lang="en-US"/>
          </a:p>
        </p:txBody>
      </p:sp>
    </p:spTree>
    <p:extLst>
      <p:ext uri="{BB962C8B-B14F-4D97-AF65-F5344CB8AC3E}">
        <p14:creationId xmlns:p14="http://schemas.microsoft.com/office/powerpoint/2010/main" val="2868371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E74AEB-6C8A-4F62-9680-1AB46911C9A4}" type="datetimeFigureOut">
              <a:rPr lang="en-US" smtClean="0"/>
              <a:t>6/7/2021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C8F67-DD54-4344-AD79-219E51DB12E3}" type="slidenum">
              <a:rPr lang="en-US" smtClean="0"/>
              <a:t>‹#›</a:t>
            </a:fld>
            <a:endParaRPr lang="en-US"/>
          </a:p>
        </p:txBody>
      </p:sp>
    </p:spTree>
    <p:extLst>
      <p:ext uri="{BB962C8B-B14F-4D97-AF65-F5344CB8AC3E}">
        <p14:creationId xmlns:p14="http://schemas.microsoft.com/office/powerpoint/2010/main" val="298492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DE74AEB-6C8A-4F62-9680-1AB46911C9A4}" type="datetimeFigureOut">
              <a:rPr lang="en-US" smtClean="0"/>
              <a:t>6/7/2021</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D8C8F67-DD54-4344-AD79-219E51DB12E3}" type="slidenum">
              <a:rPr lang="en-US" smtClean="0"/>
              <a:t>‹#›</a:t>
            </a:fld>
            <a:endParaRPr lang="en-US"/>
          </a:p>
        </p:txBody>
      </p:sp>
    </p:spTree>
    <p:extLst>
      <p:ext uri="{BB962C8B-B14F-4D97-AF65-F5344CB8AC3E}">
        <p14:creationId xmlns:p14="http://schemas.microsoft.com/office/powerpoint/2010/main" val="2414219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png"/><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2.jpeg"/><Relationship Id="rId5" Type="http://schemas.openxmlformats.org/officeDocument/2006/relationships/hyperlink" Target="mailto:aserpe@transitchicago.com" TargetMode="External"/><Relationship Id="rId4" Type="http://schemas.openxmlformats.org/officeDocument/2006/relationships/image" Target="cid:image004.png@01CF429C.24642CF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52400"/>
            <a:ext cx="4919820" cy="2362200"/>
          </a:xfrm>
          <a:effectLst/>
        </p:spPr>
        <p:txBody>
          <a:bodyPr>
            <a:normAutofit/>
          </a:bodyPr>
          <a:lstStyle/>
          <a:p>
            <a:r>
              <a:rPr lang="en-US" sz="2000" b="1" i="1" dirty="0" smtClean="0">
                <a:solidFill>
                  <a:srgbClr val="0019A5"/>
                </a:solidFill>
              </a:rPr>
              <a:t>People with Disabilities are Invited to</a:t>
            </a:r>
            <a:br>
              <a:rPr lang="en-US" sz="2000" b="1" i="1" dirty="0" smtClean="0">
                <a:solidFill>
                  <a:srgbClr val="0019A5"/>
                </a:solidFill>
              </a:rPr>
            </a:br>
            <a:r>
              <a:rPr lang="en-US" sz="2000" b="1" i="1" dirty="0" smtClean="0">
                <a:solidFill>
                  <a:srgbClr val="0019A5"/>
                </a:solidFill>
              </a:rPr>
              <a:t>Become Familiar with CTA’s Electric Bus</a:t>
            </a:r>
            <a:br>
              <a:rPr lang="en-US" sz="2000" b="1" i="1" dirty="0" smtClean="0">
                <a:solidFill>
                  <a:srgbClr val="0019A5"/>
                </a:solidFill>
              </a:rPr>
            </a:br>
            <a:r>
              <a:rPr lang="en-US" sz="800" b="1" dirty="0" smtClean="0">
                <a:solidFill>
                  <a:srgbClr val="0019A5"/>
                </a:solidFill>
              </a:rPr>
              <a:t/>
            </a:r>
            <a:br>
              <a:rPr lang="en-US" sz="800" b="1" dirty="0" smtClean="0">
                <a:solidFill>
                  <a:srgbClr val="0019A5"/>
                </a:solidFill>
              </a:rPr>
            </a:br>
            <a:r>
              <a:rPr lang="en-US" sz="2000" b="1" dirty="0" smtClean="0">
                <a:solidFill>
                  <a:srgbClr val="FF0000"/>
                </a:solidFill>
              </a:rPr>
              <a:t>Saturday, June 26, 2021</a:t>
            </a:r>
            <a:r>
              <a:rPr lang="en-US" sz="2000" b="1" dirty="0">
                <a:solidFill>
                  <a:srgbClr val="FF0000"/>
                </a:solidFill>
              </a:rPr>
              <a:t/>
            </a:r>
            <a:br>
              <a:rPr lang="en-US" sz="2000" b="1" dirty="0">
                <a:solidFill>
                  <a:srgbClr val="FF0000"/>
                </a:solidFill>
              </a:rPr>
            </a:br>
            <a:r>
              <a:rPr lang="en-US" sz="2000" b="1" dirty="0" smtClean="0">
                <a:solidFill>
                  <a:srgbClr val="FF0000"/>
                </a:solidFill>
              </a:rPr>
              <a:t>Between 10:00 a.m. and 1:00 p.m.</a:t>
            </a:r>
            <a:br>
              <a:rPr lang="en-US" sz="2000" b="1" dirty="0" smtClean="0">
                <a:solidFill>
                  <a:srgbClr val="FF0000"/>
                </a:solidFill>
              </a:rPr>
            </a:br>
            <a:r>
              <a:rPr lang="en-US" sz="2000" b="1" dirty="0" smtClean="0">
                <a:solidFill>
                  <a:srgbClr val="0019A5"/>
                </a:solidFill>
              </a:rPr>
              <a:t>Jefferson Park Transit Station Bus Terminal</a:t>
            </a:r>
            <a:br>
              <a:rPr lang="en-US" sz="2000" b="1" dirty="0" smtClean="0">
                <a:solidFill>
                  <a:srgbClr val="0019A5"/>
                </a:solidFill>
              </a:rPr>
            </a:br>
            <a:r>
              <a:rPr lang="en-US" sz="1600" b="1" dirty="0">
                <a:solidFill>
                  <a:srgbClr val="0019A5"/>
                </a:solidFill>
              </a:rPr>
              <a:t>4963 N. Milwaukee Avenue, Chicago, IL 60630</a:t>
            </a:r>
            <a:r>
              <a:rPr lang="en-US" sz="1600" dirty="0"/>
              <a:t/>
            </a:r>
            <a:br>
              <a:rPr lang="en-US" sz="1600" dirty="0"/>
            </a:br>
            <a:endParaRPr lang="en-US" sz="2000" b="1" dirty="0"/>
          </a:p>
        </p:txBody>
      </p:sp>
      <p:pic>
        <p:nvPicPr>
          <p:cNvPr id="6" name="Picture 5" descr="cid:image004.png@01CF429C.24642CF0"/>
          <p:cNvPicPr/>
          <p:nvPr/>
        </p:nvPicPr>
        <p:blipFill>
          <a:blip r:embed="rId3" r:link="rId4">
            <a:extLst>
              <a:ext uri="{28A0092B-C50C-407E-A947-70E740481C1C}">
                <a14:useLocalDpi xmlns:a14="http://schemas.microsoft.com/office/drawing/2010/main" val="0"/>
              </a:ext>
            </a:extLst>
          </a:blip>
          <a:stretch>
            <a:fillRect/>
          </a:stretch>
        </p:blipFill>
        <p:spPr bwMode="auto">
          <a:xfrm>
            <a:off x="195010" y="304800"/>
            <a:ext cx="1734769" cy="1734769"/>
          </a:xfrm>
          <a:prstGeom prst="rect">
            <a:avLst/>
          </a:prstGeom>
          <a:noFill/>
          <a:ln>
            <a:noFill/>
          </a:ln>
        </p:spPr>
      </p:pic>
      <p:sp>
        <p:nvSpPr>
          <p:cNvPr id="7" name="TextBox 6"/>
          <p:cNvSpPr txBox="1"/>
          <p:nvPr/>
        </p:nvSpPr>
        <p:spPr>
          <a:xfrm>
            <a:off x="2286000" y="2362200"/>
            <a:ext cx="4557600" cy="7048083"/>
          </a:xfrm>
          <a:prstGeom prst="rect">
            <a:avLst/>
          </a:prstGeom>
          <a:noFill/>
        </p:spPr>
        <p:txBody>
          <a:bodyPr wrap="square" rtlCol="0">
            <a:spAutoFit/>
          </a:bodyPr>
          <a:lstStyle/>
          <a:p>
            <a:r>
              <a:rPr lang="en-US" dirty="0" smtClean="0"/>
              <a:t>Do not go to the Bus Bays. The Electric Bus will be stationed on the East side of the terminal. Turn left at the end of the long corridor if coming off the Blue Line “L” or Metra Train.</a:t>
            </a:r>
          </a:p>
          <a:p>
            <a:endParaRPr lang="en-US" sz="1000" dirty="0" smtClean="0"/>
          </a:p>
          <a:p>
            <a:r>
              <a:rPr lang="en-US" dirty="0" smtClean="0"/>
              <a:t>CTA instructors and safety personnel will assist participants as they explore the accessibility and safety features of CTAs new Electric Bus.</a:t>
            </a:r>
          </a:p>
          <a:p>
            <a:endParaRPr lang="en-US" sz="1000" dirty="0" smtClean="0"/>
          </a:p>
          <a:p>
            <a:r>
              <a:rPr lang="en-US" b="1" dirty="0" smtClean="0"/>
              <a:t>Contact Amy Serpe, Manager ADA Compliance Programs</a:t>
            </a:r>
            <a:r>
              <a:rPr lang="en-US" b="1" dirty="0"/>
              <a:t> </a:t>
            </a:r>
            <a:r>
              <a:rPr lang="en-US" b="1" dirty="0" smtClean="0"/>
              <a:t>– 312-350-2301 </a:t>
            </a:r>
            <a:r>
              <a:rPr lang="en-US" b="1" dirty="0" smtClean="0">
                <a:hlinkClick r:id="rId5"/>
              </a:rPr>
              <a:t>aserpe@transitchicago.com</a:t>
            </a:r>
            <a:r>
              <a:rPr lang="en-US" b="1" dirty="0" smtClean="0"/>
              <a:t> – by </a:t>
            </a:r>
            <a:r>
              <a:rPr lang="en-US" b="1" dirty="0">
                <a:solidFill>
                  <a:srgbClr val="FF0000"/>
                </a:solidFill>
              </a:rPr>
              <a:t>Tuesday, June 21</a:t>
            </a:r>
            <a:r>
              <a:rPr lang="en-US" b="1" baseline="30000" dirty="0">
                <a:solidFill>
                  <a:srgbClr val="FF0000"/>
                </a:solidFill>
              </a:rPr>
              <a:t>st</a:t>
            </a:r>
            <a:r>
              <a:rPr lang="en-US" b="1" dirty="0">
                <a:solidFill>
                  <a:srgbClr val="FF0000"/>
                </a:solidFill>
              </a:rPr>
              <a:t> </a:t>
            </a:r>
            <a:r>
              <a:rPr lang="en-US" b="1" dirty="0"/>
              <a:t>if you:</a:t>
            </a:r>
            <a:endParaRPr lang="en-US" b="1" dirty="0" smtClean="0"/>
          </a:p>
          <a:p>
            <a:pPr marL="285750" indent="-285750">
              <a:buFont typeface="Arial" pitchFamily="34" charset="0"/>
              <a:buChar char="•"/>
            </a:pPr>
            <a:r>
              <a:rPr lang="en-US" dirty="0" smtClean="0"/>
              <a:t>Plan to attend this event. (Your RSVP will assist us in our event planning).</a:t>
            </a:r>
          </a:p>
          <a:p>
            <a:pPr marL="285750" indent="-285750">
              <a:buFont typeface="Arial" pitchFamily="34" charset="0"/>
              <a:buChar char="•"/>
            </a:pPr>
            <a:r>
              <a:rPr lang="en-US" dirty="0" smtClean="0"/>
              <a:t>Require a reasonable accommodation. </a:t>
            </a:r>
            <a:r>
              <a:rPr lang="en-US" dirty="0" smtClean="0"/>
              <a:t>(</a:t>
            </a:r>
            <a:r>
              <a:rPr lang="en-US" smtClean="0"/>
              <a:t>General/Open Access Sign </a:t>
            </a:r>
            <a:r>
              <a:rPr lang="en-US" dirty="0" smtClean="0"/>
              <a:t>language interpreters will be available).</a:t>
            </a:r>
          </a:p>
          <a:p>
            <a:pPr marL="285750" indent="-285750">
              <a:buFont typeface="Arial" pitchFamily="34" charset="0"/>
              <a:buChar char="•"/>
            </a:pPr>
            <a:endParaRPr lang="en-US" sz="1000" dirty="0" smtClean="0"/>
          </a:p>
          <a:p>
            <a:pPr algn="ctr"/>
            <a:endParaRPr lang="en-US" sz="1000" dirty="0">
              <a:latin typeface="+mj-lt"/>
            </a:endParaRPr>
          </a:p>
          <a:p>
            <a:pPr algn="ctr"/>
            <a:r>
              <a:rPr lang="en-US" dirty="0" smtClean="0">
                <a:latin typeface="+mj-lt"/>
              </a:rPr>
              <a:t>The CTA is excited to offer</a:t>
            </a:r>
          </a:p>
          <a:p>
            <a:pPr algn="ctr"/>
            <a:r>
              <a:rPr lang="en-US" dirty="0" smtClean="0">
                <a:latin typeface="+mj-lt"/>
              </a:rPr>
              <a:t>this opportunity to the</a:t>
            </a:r>
          </a:p>
          <a:p>
            <a:pPr algn="ctr"/>
            <a:r>
              <a:rPr lang="en-US" dirty="0" smtClean="0">
                <a:latin typeface="+mj-lt"/>
              </a:rPr>
              <a:t>disability community in celebration and acknowledgement of the </a:t>
            </a:r>
            <a:endParaRPr lang="en-US" b="1" dirty="0" smtClean="0">
              <a:solidFill>
                <a:srgbClr val="0019A5"/>
              </a:solidFill>
              <a:latin typeface="+mj-lt"/>
            </a:endParaRPr>
          </a:p>
          <a:p>
            <a:pPr algn="ctr"/>
            <a:r>
              <a:rPr lang="en-US" b="1" dirty="0" smtClean="0">
                <a:solidFill>
                  <a:srgbClr val="0019A5"/>
                </a:solidFill>
                <a:latin typeface="+mj-lt"/>
              </a:rPr>
              <a:t>31</a:t>
            </a:r>
            <a:r>
              <a:rPr lang="en-US" b="1" baseline="30000" dirty="0" smtClean="0">
                <a:solidFill>
                  <a:srgbClr val="0019A5"/>
                </a:solidFill>
                <a:latin typeface="+mj-lt"/>
              </a:rPr>
              <a:t>st</a:t>
            </a:r>
            <a:r>
              <a:rPr lang="en-US" b="1" dirty="0" smtClean="0">
                <a:solidFill>
                  <a:srgbClr val="0019A5"/>
                </a:solidFill>
                <a:latin typeface="+mj-lt"/>
              </a:rPr>
              <a:t> anniversary of the signing of the</a:t>
            </a:r>
          </a:p>
          <a:p>
            <a:pPr algn="ctr"/>
            <a:r>
              <a:rPr lang="en-US" b="1" dirty="0" smtClean="0">
                <a:solidFill>
                  <a:srgbClr val="0019A5"/>
                </a:solidFill>
                <a:latin typeface="+mj-lt"/>
              </a:rPr>
              <a:t>Americans with Disabilities Act of 1990 (ADA).</a:t>
            </a:r>
          </a:p>
          <a:p>
            <a:pPr marL="285750" indent="-285750" algn="ctr">
              <a:buFont typeface="Arial" pitchFamily="34" charset="0"/>
              <a:buChar char="•"/>
            </a:pPr>
            <a:endParaRPr lang="en-US" sz="1600" dirty="0" smtClean="0">
              <a:solidFill>
                <a:srgbClr val="0019A5"/>
              </a:solidFill>
              <a:latin typeface="+mj-lt"/>
            </a:endParaRPr>
          </a:p>
        </p:txBody>
      </p:sp>
      <p:pic>
        <p:nvPicPr>
          <p:cNvPr id="1026" name="Picture 2" descr="C:\Users\aserpe\Pictures\Electric Bus People Boarding 4-19-2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5968" y="2191066"/>
            <a:ext cx="1876801" cy="14076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serpe\Pictures\Electric Bus at Charging Stat Front View.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1199" y="3962400"/>
            <a:ext cx="1862390" cy="248318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serpe\Pictures\Electric Bus w-Big CTA Sign on Rt.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5968" y="6825675"/>
            <a:ext cx="2438309" cy="162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19518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TotalTime>
  <Words>159</Words>
  <Application>Microsoft Office PowerPoint</Application>
  <PresentationFormat>On-screen Show (4:3)</PresentationFormat>
  <Paragraphs>16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People with Disabilities are Invited to Become Familiar with CTA’s Electric Bus  Saturday, June 26, 2021 Between 10:00 a.m. and 1:00 p.m. Jefferson Park Transit Station Bus Terminal 4963 N. Milwaukee Avenue, Chicago, IL 60630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Serpe, Amy</dc:creator>
  <cp:lastModifiedBy>Serpe, Amy</cp:lastModifiedBy>
  <cp:revision>28</cp:revision>
  <cp:lastPrinted>2014-07-16T16:05:40Z</cp:lastPrinted>
  <dcterms:created xsi:type="dcterms:W3CDTF">2014-06-16T17:13:32Z</dcterms:created>
  <dcterms:modified xsi:type="dcterms:W3CDTF">2021-06-07T17:06:42Z</dcterms:modified>
</cp:coreProperties>
</file>