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6858000" cy="9296400"/>
  <p:defaultTextStyle>
    <a:defPPr>
      <a:defRPr lang="en-US"/>
    </a:defPPr>
    <a:lvl1pPr marL="0" algn="l" defTabSz="79717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98588" algn="l" defTabSz="79717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797172" algn="l" defTabSz="79717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195758" algn="l" defTabSz="79717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594346" algn="l" defTabSz="79717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992934" algn="l" defTabSz="79717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391520" algn="l" defTabSz="79717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790107" algn="l" defTabSz="79717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188695" algn="l" defTabSz="79717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3" autoAdjust="0"/>
  </p:normalViewPr>
  <p:slideViewPr>
    <p:cSldViewPr>
      <p:cViewPr>
        <p:scale>
          <a:sx n="89" d="100"/>
          <a:sy n="89" d="100"/>
        </p:scale>
        <p:origin x="-447" y="28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0E0B8-D3E9-44EB-872A-C6421A3D064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0C6E6-7B20-49F6-BDD2-ADCD289D9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7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0C6E6-7B20-49F6-BDD2-ADCD289D93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2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8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9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9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94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92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9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90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88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8951-A0C4-40F1-9111-7137BEFB7FB0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D6D5-9801-4CFD-A7CC-B7B80AE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8951-A0C4-40F1-9111-7137BEFB7FB0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D6D5-9801-4CFD-A7CC-B7B80AE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2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8951-A0C4-40F1-9111-7137BEFB7FB0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D6D5-9801-4CFD-A7CC-B7B80AE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1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8951-A0C4-40F1-9111-7137BEFB7FB0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D6D5-9801-4CFD-A7CC-B7B80AE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76"/>
            <a:ext cx="5829300" cy="1816100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3985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971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1957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5943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19929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391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27901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188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8951-A0C4-40F1-9111-7137BEFB7FB0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D6D5-9801-4CFD-A7CC-B7B80AE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6"/>
            <a:ext cx="3028950" cy="603461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6"/>
            <a:ext cx="3028950" cy="603461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8951-A0C4-40F1-9111-7137BEFB7FB0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D6D5-9801-4CFD-A7CC-B7B80AE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1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3" y="2046818"/>
            <a:ext cx="3030145" cy="85301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98588" indent="0">
              <a:buNone/>
              <a:defRPr sz="1900" b="1"/>
            </a:lvl2pPr>
            <a:lvl3pPr marL="797172" indent="0">
              <a:buNone/>
              <a:defRPr sz="1600" b="1"/>
            </a:lvl3pPr>
            <a:lvl4pPr marL="1195758" indent="0">
              <a:buNone/>
              <a:defRPr sz="1600" b="1"/>
            </a:lvl4pPr>
            <a:lvl5pPr marL="1594346" indent="0">
              <a:buNone/>
              <a:defRPr sz="1600" b="1"/>
            </a:lvl5pPr>
            <a:lvl6pPr marL="1992934" indent="0">
              <a:buNone/>
              <a:defRPr sz="1600" b="1"/>
            </a:lvl6pPr>
            <a:lvl7pPr marL="2391520" indent="0">
              <a:buNone/>
              <a:defRPr sz="1600" b="1"/>
            </a:lvl7pPr>
            <a:lvl8pPr marL="2790107" indent="0">
              <a:buNone/>
              <a:defRPr sz="1600" b="1"/>
            </a:lvl8pPr>
            <a:lvl9pPr marL="318869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3" y="2899835"/>
            <a:ext cx="3030145" cy="5268383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0" cy="85301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98588" indent="0">
              <a:buNone/>
              <a:defRPr sz="1900" b="1"/>
            </a:lvl2pPr>
            <a:lvl3pPr marL="797172" indent="0">
              <a:buNone/>
              <a:defRPr sz="1600" b="1"/>
            </a:lvl3pPr>
            <a:lvl4pPr marL="1195758" indent="0">
              <a:buNone/>
              <a:defRPr sz="1600" b="1"/>
            </a:lvl4pPr>
            <a:lvl5pPr marL="1594346" indent="0">
              <a:buNone/>
              <a:defRPr sz="1600" b="1"/>
            </a:lvl5pPr>
            <a:lvl6pPr marL="1992934" indent="0">
              <a:buNone/>
              <a:defRPr sz="1600" b="1"/>
            </a:lvl6pPr>
            <a:lvl7pPr marL="2391520" indent="0">
              <a:buNone/>
              <a:defRPr sz="1600" b="1"/>
            </a:lvl7pPr>
            <a:lvl8pPr marL="2790107" indent="0">
              <a:buNone/>
              <a:defRPr sz="1600" b="1"/>
            </a:lvl8pPr>
            <a:lvl9pPr marL="318869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5"/>
            <a:ext cx="3031330" cy="5268383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8951-A0C4-40F1-9111-7137BEFB7FB0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D6D5-9801-4CFD-A7CC-B7B80AE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8951-A0C4-40F1-9111-7137BEFB7FB0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D6D5-9801-4CFD-A7CC-B7B80AE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2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8951-A0C4-40F1-9111-7137BEFB7FB0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D6D5-9801-4CFD-A7CC-B7B80AE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2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8" y="364068"/>
            <a:ext cx="2256235" cy="154940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5" cy="780415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8" y="1913469"/>
            <a:ext cx="2256235" cy="6254752"/>
          </a:xfrm>
        </p:spPr>
        <p:txBody>
          <a:bodyPr/>
          <a:lstStyle>
            <a:lvl1pPr marL="0" indent="0">
              <a:buNone/>
              <a:defRPr sz="1600"/>
            </a:lvl1pPr>
            <a:lvl2pPr marL="398588" indent="0">
              <a:buNone/>
              <a:defRPr sz="1200"/>
            </a:lvl2pPr>
            <a:lvl3pPr marL="797172" indent="0">
              <a:buNone/>
              <a:defRPr sz="1200"/>
            </a:lvl3pPr>
            <a:lvl4pPr marL="1195758" indent="0">
              <a:buNone/>
              <a:defRPr sz="700"/>
            </a:lvl4pPr>
            <a:lvl5pPr marL="1594346" indent="0">
              <a:buNone/>
              <a:defRPr sz="700"/>
            </a:lvl5pPr>
            <a:lvl6pPr marL="1992934" indent="0">
              <a:buNone/>
              <a:defRPr sz="700"/>
            </a:lvl6pPr>
            <a:lvl7pPr marL="2391520" indent="0">
              <a:buNone/>
              <a:defRPr sz="700"/>
            </a:lvl7pPr>
            <a:lvl8pPr marL="2790107" indent="0">
              <a:buNone/>
              <a:defRPr sz="700"/>
            </a:lvl8pPr>
            <a:lvl9pPr marL="3188695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8951-A0C4-40F1-9111-7137BEFB7FB0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D6D5-9801-4CFD-A7CC-B7B80AE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6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20" y="6400806"/>
            <a:ext cx="4114800" cy="75565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20" y="817032"/>
            <a:ext cx="4114800" cy="5486400"/>
          </a:xfrm>
        </p:spPr>
        <p:txBody>
          <a:bodyPr/>
          <a:lstStyle>
            <a:lvl1pPr marL="0" indent="0">
              <a:buNone/>
              <a:defRPr sz="2700"/>
            </a:lvl1pPr>
            <a:lvl2pPr marL="398588" indent="0">
              <a:buNone/>
              <a:defRPr sz="2300"/>
            </a:lvl2pPr>
            <a:lvl3pPr marL="797172" indent="0">
              <a:buNone/>
              <a:defRPr sz="1900"/>
            </a:lvl3pPr>
            <a:lvl4pPr marL="1195758" indent="0">
              <a:buNone/>
              <a:defRPr sz="1900"/>
            </a:lvl4pPr>
            <a:lvl5pPr marL="1594346" indent="0">
              <a:buNone/>
              <a:defRPr sz="1900"/>
            </a:lvl5pPr>
            <a:lvl6pPr marL="1992934" indent="0">
              <a:buNone/>
              <a:defRPr sz="1900"/>
            </a:lvl6pPr>
            <a:lvl7pPr marL="2391520" indent="0">
              <a:buNone/>
              <a:defRPr sz="1900"/>
            </a:lvl7pPr>
            <a:lvl8pPr marL="2790107" indent="0">
              <a:buNone/>
              <a:defRPr sz="1900"/>
            </a:lvl8pPr>
            <a:lvl9pPr marL="318869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20" y="7156458"/>
            <a:ext cx="4114800" cy="1073148"/>
          </a:xfrm>
        </p:spPr>
        <p:txBody>
          <a:bodyPr/>
          <a:lstStyle>
            <a:lvl1pPr marL="0" indent="0">
              <a:buNone/>
              <a:defRPr sz="1600"/>
            </a:lvl1pPr>
            <a:lvl2pPr marL="398588" indent="0">
              <a:buNone/>
              <a:defRPr sz="1200"/>
            </a:lvl2pPr>
            <a:lvl3pPr marL="797172" indent="0">
              <a:buNone/>
              <a:defRPr sz="1200"/>
            </a:lvl3pPr>
            <a:lvl4pPr marL="1195758" indent="0">
              <a:buNone/>
              <a:defRPr sz="700"/>
            </a:lvl4pPr>
            <a:lvl5pPr marL="1594346" indent="0">
              <a:buNone/>
              <a:defRPr sz="700"/>
            </a:lvl5pPr>
            <a:lvl6pPr marL="1992934" indent="0">
              <a:buNone/>
              <a:defRPr sz="700"/>
            </a:lvl6pPr>
            <a:lvl7pPr marL="2391520" indent="0">
              <a:buNone/>
              <a:defRPr sz="700"/>
            </a:lvl7pPr>
            <a:lvl8pPr marL="2790107" indent="0">
              <a:buNone/>
              <a:defRPr sz="700"/>
            </a:lvl8pPr>
            <a:lvl9pPr marL="3188695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8951-A0C4-40F1-9111-7137BEFB7FB0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D6D5-9801-4CFD-A7CC-B7B80AE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5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3"/>
            <a:ext cx="6172200" cy="1524000"/>
          </a:xfrm>
          <a:prstGeom prst="rect">
            <a:avLst/>
          </a:prstGeom>
        </p:spPr>
        <p:txBody>
          <a:bodyPr vert="horz" lIns="79719" tIns="39858" rIns="79719" bIns="398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6"/>
            <a:ext cx="6172200" cy="6034617"/>
          </a:xfrm>
          <a:prstGeom prst="rect">
            <a:avLst/>
          </a:prstGeom>
        </p:spPr>
        <p:txBody>
          <a:bodyPr vert="horz" lIns="79719" tIns="39858" rIns="79719" bIns="398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2"/>
          </a:xfrm>
          <a:prstGeom prst="rect">
            <a:avLst/>
          </a:prstGeom>
        </p:spPr>
        <p:txBody>
          <a:bodyPr vert="horz" lIns="79719" tIns="39858" rIns="79719" bIns="398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88951-A0C4-40F1-9111-7137BEFB7FB0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2"/>
          </a:xfrm>
          <a:prstGeom prst="rect">
            <a:avLst/>
          </a:prstGeom>
        </p:spPr>
        <p:txBody>
          <a:bodyPr vert="horz" lIns="79719" tIns="39858" rIns="79719" bIns="398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2"/>
          </a:xfrm>
          <a:prstGeom prst="rect">
            <a:avLst/>
          </a:prstGeom>
        </p:spPr>
        <p:txBody>
          <a:bodyPr vert="horz" lIns="79719" tIns="39858" rIns="79719" bIns="398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D6D5-9801-4CFD-A7CC-B7B80AE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4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97172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8938" indent="-298938" algn="l" defTabSz="79717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2" indent="-249119" algn="l" defTabSz="79717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6471" indent="-199296" algn="l" defTabSz="7971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5054" indent="-199296" algn="l" defTabSz="797172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642" indent="-199296" algn="l" defTabSz="797172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192229" indent="-199296" algn="l" defTabSz="7971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590816" indent="-199296" algn="l" defTabSz="7971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2989404" indent="-199296" algn="l" defTabSz="7971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387988" indent="-199296" algn="l" defTabSz="7971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71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8588" algn="l" defTabSz="7971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7172" algn="l" defTabSz="7971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5758" algn="l" defTabSz="7971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4346" algn="l" defTabSz="7971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2934" algn="l" defTabSz="7971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1520" algn="l" defTabSz="7971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90107" algn="l" defTabSz="7971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88695" algn="l" defTabSz="7971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llen.int\AppData\Local\Microsoft\Windows\Temporary Internet Files\Content.IE5\B96OBQG2\MC900303691[1].wmf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8993"/>
            <a:ext cx="971310" cy="111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52400" y="48906"/>
            <a:ext cx="6484562" cy="1306827"/>
            <a:chOff x="304800" y="353141"/>
            <a:chExt cx="6094698" cy="1312009"/>
          </a:xfrm>
        </p:grpSpPr>
        <p:grpSp>
          <p:nvGrpSpPr>
            <p:cNvPr id="7" name="Group 6"/>
            <p:cNvGrpSpPr/>
            <p:nvPr/>
          </p:nvGrpSpPr>
          <p:grpSpPr>
            <a:xfrm>
              <a:off x="304800" y="353141"/>
              <a:ext cx="6094698" cy="1251437"/>
              <a:chOff x="304800" y="505541"/>
              <a:chExt cx="6094698" cy="1251437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04800" y="532943"/>
                <a:ext cx="6094698" cy="1176267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27" name="Picture 3" descr="C:\Users\sallen.int\AppData\Local\Microsoft\Windows\Temporary Internet Files\Content.IE5\B96OBQG2\MC900303691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79258" y="638180"/>
                <a:ext cx="841514" cy="9693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448340" y="505541"/>
                <a:ext cx="5038059" cy="1251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Chicago Transit Authority (CTA) </a:t>
                </a:r>
              </a:p>
              <a:p>
                <a:pPr algn="ctr"/>
                <a:r>
                  <a:rPr lang="en-US" sz="25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Seeks New Members </a:t>
                </a:r>
              </a:p>
              <a:p>
                <a:pPr algn="ctr"/>
                <a:r>
                  <a:rPr lang="en-US" sz="25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for its ADA Advisory Committee</a:t>
                </a:r>
                <a:endParaRPr lang="en-US" sz="25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304800" y="1619250"/>
              <a:ext cx="6094698" cy="459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52401" y="1371600"/>
            <a:ext cx="4794345" cy="572937"/>
          </a:xfrm>
          <a:prstGeom prst="rect">
            <a:avLst/>
          </a:prstGeom>
          <a:noFill/>
        </p:spPr>
        <p:txBody>
          <a:bodyPr wrap="square" lIns="79719" tIns="39858" rIns="79719" bIns="39858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Are you a regular CTA rider who lives 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in the CTA service area?</a:t>
            </a:r>
          </a:p>
        </p:txBody>
      </p:sp>
      <p:pic>
        <p:nvPicPr>
          <p:cNvPr id="13" name="Picture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747" y="1730529"/>
            <a:ext cx="1758854" cy="1590355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747" y="3395089"/>
            <a:ext cx="1758853" cy="1522259"/>
          </a:xfrm>
          <a:prstGeom prst="rect">
            <a:avLst/>
          </a:prstGeom>
          <a:noFill/>
        </p:spPr>
      </p:pic>
      <p:pic>
        <p:nvPicPr>
          <p:cNvPr id="15" name="Pictur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747" y="5006098"/>
            <a:ext cx="1758853" cy="1470902"/>
          </a:xfrm>
          <a:prstGeom prst="rect">
            <a:avLst/>
          </a:prstGeom>
          <a:noFill/>
        </p:spPr>
      </p:pic>
      <p:pic>
        <p:nvPicPr>
          <p:cNvPr id="16" name="Picture 1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747" y="6629400"/>
            <a:ext cx="1758853" cy="1433708"/>
          </a:xfrm>
          <a:prstGeom prst="rect">
            <a:avLst/>
          </a:prstGeom>
          <a:noFill/>
        </p:spPr>
      </p:pic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438140" y="8153400"/>
            <a:ext cx="886460" cy="829310"/>
            <a:chOff x="10243" y="-1600"/>
            <a:chExt cx="1396" cy="1396"/>
          </a:xfrm>
        </p:grpSpPr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10243" y="-1600"/>
              <a:ext cx="1396" cy="1396"/>
              <a:chOff x="10243" y="-1600"/>
              <a:chExt cx="1396" cy="1396"/>
            </a:xfrm>
          </p:grpSpPr>
          <p:sp>
            <p:nvSpPr>
              <p:cNvPr id="44" name="Freeform 43"/>
              <p:cNvSpPr>
                <a:spLocks/>
              </p:cNvSpPr>
              <p:nvPr/>
            </p:nvSpPr>
            <p:spPr bwMode="auto">
              <a:xfrm>
                <a:off x="10243" y="-1600"/>
                <a:ext cx="1396" cy="1396"/>
              </a:xfrm>
              <a:custGeom>
                <a:avLst/>
                <a:gdLst>
                  <a:gd name="T0" fmla="+- 0 10941 10243"/>
                  <a:gd name="T1" fmla="*/ T0 w 1396"/>
                  <a:gd name="T2" fmla="+- 0 -1600 -1600"/>
                  <a:gd name="T3" fmla="*/ -1600 h 1396"/>
                  <a:gd name="T4" fmla="+- 0 10828 10243"/>
                  <a:gd name="T5" fmla="*/ T4 w 1396"/>
                  <a:gd name="T6" fmla="+- 0 -1590 -1600"/>
                  <a:gd name="T7" fmla="*/ -1590 h 1396"/>
                  <a:gd name="T8" fmla="+- 0 10720 10243"/>
                  <a:gd name="T9" fmla="*/ T8 w 1396"/>
                  <a:gd name="T10" fmla="+- 0 -1564 -1600"/>
                  <a:gd name="T11" fmla="*/ -1564 h 1396"/>
                  <a:gd name="T12" fmla="+- 0 10620 10243"/>
                  <a:gd name="T13" fmla="*/ T12 w 1396"/>
                  <a:gd name="T14" fmla="+- 0 -1522 -1600"/>
                  <a:gd name="T15" fmla="*/ -1522 h 1396"/>
                  <a:gd name="T16" fmla="+- 0 10529 10243"/>
                  <a:gd name="T17" fmla="*/ T16 w 1396"/>
                  <a:gd name="T18" fmla="+- 0 -1465 -1600"/>
                  <a:gd name="T19" fmla="*/ -1465 h 1396"/>
                  <a:gd name="T20" fmla="+- 0 10447 10243"/>
                  <a:gd name="T21" fmla="*/ T20 w 1396"/>
                  <a:gd name="T22" fmla="+- 0 -1395 -1600"/>
                  <a:gd name="T23" fmla="*/ -1395 h 1396"/>
                  <a:gd name="T24" fmla="+- 0 10377 10243"/>
                  <a:gd name="T25" fmla="*/ T24 w 1396"/>
                  <a:gd name="T26" fmla="+- 0 -1314 -1600"/>
                  <a:gd name="T27" fmla="*/ -1314 h 1396"/>
                  <a:gd name="T28" fmla="+- 0 10321 10243"/>
                  <a:gd name="T29" fmla="*/ T28 w 1396"/>
                  <a:gd name="T30" fmla="+- 0 -1222 -1600"/>
                  <a:gd name="T31" fmla="*/ -1222 h 1396"/>
                  <a:gd name="T32" fmla="+- 0 10278 10243"/>
                  <a:gd name="T33" fmla="*/ T32 w 1396"/>
                  <a:gd name="T34" fmla="+- 0 -1122 -1600"/>
                  <a:gd name="T35" fmla="*/ -1122 h 1396"/>
                  <a:gd name="T36" fmla="+- 0 10252 10243"/>
                  <a:gd name="T37" fmla="*/ T36 w 1396"/>
                  <a:gd name="T38" fmla="+- 0 -1015 -1600"/>
                  <a:gd name="T39" fmla="*/ -1015 h 1396"/>
                  <a:gd name="T40" fmla="+- 0 10243 10243"/>
                  <a:gd name="T41" fmla="*/ T40 w 1396"/>
                  <a:gd name="T42" fmla="+- 0 -901 -1600"/>
                  <a:gd name="T43" fmla="*/ -901 h 1396"/>
                  <a:gd name="T44" fmla="+- 0 10245 10243"/>
                  <a:gd name="T45" fmla="*/ T44 w 1396"/>
                  <a:gd name="T46" fmla="+- 0 -844 -1600"/>
                  <a:gd name="T47" fmla="*/ -844 h 1396"/>
                  <a:gd name="T48" fmla="+- 0 10263 10243"/>
                  <a:gd name="T49" fmla="*/ T48 w 1396"/>
                  <a:gd name="T50" fmla="+- 0 -734 -1600"/>
                  <a:gd name="T51" fmla="*/ -734 h 1396"/>
                  <a:gd name="T52" fmla="+- 0 10297 10243"/>
                  <a:gd name="T53" fmla="*/ T52 w 1396"/>
                  <a:gd name="T54" fmla="+- 0 -630 -1600"/>
                  <a:gd name="T55" fmla="*/ -630 h 1396"/>
                  <a:gd name="T56" fmla="+- 0 10347 10243"/>
                  <a:gd name="T57" fmla="*/ T56 w 1396"/>
                  <a:gd name="T58" fmla="+- 0 -534 -1600"/>
                  <a:gd name="T59" fmla="*/ -534 h 1396"/>
                  <a:gd name="T60" fmla="+- 0 10411 10243"/>
                  <a:gd name="T61" fmla="*/ T60 w 1396"/>
                  <a:gd name="T62" fmla="+- 0 -447 -1600"/>
                  <a:gd name="T63" fmla="*/ -447 h 1396"/>
                  <a:gd name="T64" fmla="+- 0 10487 10243"/>
                  <a:gd name="T65" fmla="*/ T64 w 1396"/>
                  <a:gd name="T66" fmla="+- 0 -372 -1600"/>
                  <a:gd name="T67" fmla="*/ -372 h 1396"/>
                  <a:gd name="T68" fmla="+- 0 10573 10243"/>
                  <a:gd name="T69" fmla="*/ T68 w 1396"/>
                  <a:gd name="T70" fmla="+- 0 -308 -1600"/>
                  <a:gd name="T71" fmla="*/ -308 h 1396"/>
                  <a:gd name="T72" fmla="+- 0 10669 10243"/>
                  <a:gd name="T73" fmla="*/ T72 w 1396"/>
                  <a:gd name="T74" fmla="+- 0 -258 -1600"/>
                  <a:gd name="T75" fmla="*/ -258 h 1396"/>
                  <a:gd name="T76" fmla="+- 0 10773 10243"/>
                  <a:gd name="T77" fmla="*/ T76 w 1396"/>
                  <a:gd name="T78" fmla="+- 0 -224 -1600"/>
                  <a:gd name="T79" fmla="*/ -224 h 1396"/>
                  <a:gd name="T80" fmla="+- 0 10884 10243"/>
                  <a:gd name="T81" fmla="*/ T80 w 1396"/>
                  <a:gd name="T82" fmla="+- 0 -206 -1600"/>
                  <a:gd name="T83" fmla="*/ -206 h 1396"/>
                  <a:gd name="T84" fmla="+- 0 10941 10243"/>
                  <a:gd name="T85" fmla="*/ T84 w 1396"/>
                  <a:gd name="T86" fmla="+- 0 -203 -1600"/>
                  <a:gd name="T87" fmla="*/ -203 h 1396"/>
                  <a:gd name="T88" fmla="+- 0 10998 10243"/>
                  <a:gd name="T89" fmla="*/ T88 w 1396"/>
                  <a:gd name="T90" fmla="+- 0 -206 -1600"/>
                  <a:gd name="T91" fmla="*/ -206 h 1396"/>
                  <a:gd name="T92" fmla="+- 0 11108 10243"/>
                  <a:gd name="T93" fmla="*/ T92 w 1396"/>
                  <a:gd name="T94" fmla="+- 0 -224 -1600"/>
                  <a:gd name="T95" fmla="*/ -224 h 1396"/>
                  <a:gd name="T96" fmla="+- 0 11212 10243"/>
                  <a:gd name="T97" fmla="*/ T96 w 1396"/>
                  <a:gd name="T98" fmla="+- 0 -258 -1600"/>
                  <a:gd name="T99" fmla="*/ -258 h 1396"/>
                  <a:gd name="T100" fmla="+- 0 11215 10243"/>
                  <a:gd name="T101" fmla="*/ T100 w 1396"/>
                  <a:gd name="T102" fmla="+- 0 -260 -1600"/>
                  <a:gd name="T103" fmla="*/ -260 h 1396"/>
                  <a:gd name="T104" fmla="+- 0 10941 10243"/>
                  <a:gd name="T105" fmla="*/ T104 w 1396"/>
                  <a:gd name="T106" fmla="+- 0 -260 -1600"/>
                  <a:gd name="T107" fmla="*/ -260 h 1396"/>
                  <a:gd name="T108" fmla="+- 0 10888 10243"/>
                  <a:gd name="T109" fmla="*/ T108 w 1396"/>
                  <a:gd name="T110" fmla="+- 0 -262 -1600"/>
                  <a:gd name="T111" fmla="*/ -262 h 1396"/>
                  <a:gd name="T112" fmla="+- 0 10787 10243"/>
                  <a:gd name="T113" fmla="*/ T112 w 1396"/>
                  <a:gd name="T114" fmla="+- 0 -278 -1600"/>
                  <a:gd name="T115" fmla="*/ -278 h 1396"/>
                  <a:gd name="T116" fmla="+- 0 10691 10243"/>
                  <a:gd name="T117" fmla="*/ T116 w 1396"/>
                  <a:gd name="T118" fmla="+- 0 -310 -1600"/>
                  <a:gd name="T119" fmla="*/ -310 h 1396"/>
                  <a:gd name="T120" fmla="+- 0 10603 10243"/>
                  <a:gd name="T121" fmla="*/ T120 w 1396"/>
                  <a:gd name="T122" fmla="+- 0 -356 -1600"/>
                  <a:gd name="T123" fmla="*/ -356 h 1396"/>
                  <a:gd name="T124" fmla="+- 0 10523 10243"/>
                  <a:gd name="T125" fmla="*/ T124 w 1396"/>
                  <a:gd name="T126" fmla="+- 0 -414 -1600"/>
                  <a:gd name="T127" fmla="*/ -414 h 1396"/>
                  <a:gd name="T128" fmla="+- 0 10454 10243"/>
                  <a:gd name="T129" fmla="*/ T128 w 1396"/>
                  <a:gd name="T130" fmla="+- 0 -484 -1600"/>
                  <a:gd name="T131" fmla="*/ -484 h 1396"/>
                  <a:gd name="T132" fmla="+- 0 10395 10243"/>
                  <a:gd name="T133" fmla="*/ T132 w 1396"/>
                  <a:gd name="T134" fmla="+- 0 -564 -1600"/>
                  <a:gd name="T135" fmla="*/ -564 h 1396"/>
                  <a:gd name="T136" fmla="+- 0 10349 10243"/>
                  <a:gd name="T137" fmla="*/ T136 w 1396"/>
                  <a:gd name="T138" fmla="+- 0 -652 -1600"/>
                  <a:gd name="T139" fmla="*/ -652 h 1396"/>
                  <a:gd name="T140" fmla="+- 0 10318 10243"/>
                  <a:gd name="T141" fmla="*/ T140 w 1396"/>
                  <a:gd name="T142" fmla="+- 0 -747 -1600"/>
                  <a:gd name="T143" fmla="*/ -747 h 1396"/>
                  <a:gd name="T144" fmla="+- 0 10301 10243"/>
                  <a:gd name="T145" fmla="*/ T144 w 1396"/>
                  <a:gd name="T146" fmla="+- 0 -849 -1600"/>
                  <a:gd name="T147" fmla="*/ -849 h 1396"/>
                  <a:gd name="T148" fmla="+- 0 10299 10243"/>
                  <a:gd name="T149" fmla="*/ T148 w 1396"/>
                  <a:gd name="T150" fmla="+- 0 -901 -1600"/>
                  <a:gd name="T151" fmla="*/ -901 h 1396"/>
                  <a:gd name="T152" fmla="+- 0 10301 10243"/>
                  <a:gd name="T153" fmla="*/ T152 w 1396"/>
                  <a:gd name="T154" fmla="+- 0 -954 -1600"/>
                  <a:gd name="T155" fmla="*/ -954 h 1396"/>
                  <a:gd name="T156" fmla="+- 0 10318 10243"/>
                  <a:gd name="T157" fmla="*/ T156 w 1396"/>
                  <a:gd name="T158" fmla="+- 0 -1055 -1600"/>
                  <a:gd name="T159" fmla="*/ -1055 h 1396"/>
                  <a:gd name="T160" fmla="+- 0 10349 10243"/>
                  <a:gd name="T161" fmla="*/ T160 w 1396"/>
                  <a:gd name="T162" fmla="+- 0 -1151 -1600"/>
                  <a:gd name="T163" fmla="*/ -1151 h 1396"/>
                  <a:gd name="T164" fmla="+- 0 10395 10243"/>
                  <a:gd name="T165" fmla="*/ T164 w 1396"/>
                  <a:gd name="T166" fmla="+- 0 -1239 -1600"/>
                  <a:gd name="T167" fmla="*/ -1239 h 1396"/>
                  <a:gd name="T168" fmla="+- 0 10454 10243"/>
                  <a:gd name="T169" fmla="*/ T168 w 1396"/>
                  <a:gd name="T170" fmla="+- 0 -1319 -1600"/>
                  <a:gd name="T171" fmla="*/ -1319 h 1396"/>
                  <a:gd name="T172" fmla="+- 0 10523 10243"/>
                  <a:gd name="T173" fmla="*/ T172 w 1396"/>
                  <a:gd name="T174" fmla="+- 0 -1389 -1600"/>
                  <a:gd name="T175" fmla="*/ -1389 h 1396"/>
                  <a:gd name="T176" fmla="+- 0 10603 10243"/>
                  <a:gd name="T177" fmla="*/ T176 w 1396"/>
                  <a:gd name="T178" fmla="+- 0 -1447 -1600"/>
                  <a:gd name="T179" fmla="*/ -1447 h 1396"/>
                  <a:gd name="T180" fmla="+- 0 10691 10243"/>
                  <a:gd name="T181" fmla="*/ T180 w 1396"/>
                  <a:gd name="T182" fmla="+- 0 -1493 -1600"/>
                  <a:gd name="T183" fmla="*/ -1493 h 1396"/>
                  <a:gd name="T184" fmla="+- 0 10787 10243"/>
                  <a:gd name="T185" fmla="*/ T184 w 1396"/>
                  <a:gd name="T186" fmla="+- 0 -1525 -1600"/>
                  <a:gd name="T187" fmla="*/ -1525 h 1396"/>
                  <a:gd name="T188" fmla="+- 0 10888 10243"/>
                  <a:gd name="T189" fmla="*/ T188 w 1396"/>
                  <a:gd name="T190" fmla="+- 0 -1541 -1600"/>
                  <a:gd name="T191" fmla="*/ -1541 h 1396"/>
                  <a:gd name="T192" fmla="+- 0 10941 10243"/>
                  <a:gd name="T193" fmla="*/ T192 w 1396"/>
                  <a:gd name="T194" fmla="+- 0 -1543 -1600"/>
                  <a:gd name="T195" fmla="*/ -1543 h 1396"/>
                  <a:gd name="T196" fmla="+- 0 11215 10243"/>
                  <a:gd name="T197" fmla="*/ T196 w 1396"/>
                  <a:gd name="T198" fmla="+- 0 -1543 -1600"/>
                  <a:gd name="T199" fmla="*/ -1543 h 1396"/>
                  <a:gd name="T200" fmla="+- 0 11212 10243"/>
                  <a:gd name="T201" fmla="*/ T200 w 1396"/>
                  <a:gd name="T202" fmla="+- 0 -1545 -1600"/>
                  <a:gd name="T203" fmla="*/ -1545 h 1396"/>
                  <a:gd name="T204" fmla="+- 0 11161 10243"/>
                  <a:gd name="T205" fmla="*/ T204 w 1396"/>
                  <a:gd name="T206" fmla="+- 0 -1564 -1600"/>
                  <a:gd name="T207" fmla="*/ -1564 h 1396"/>
                  <a:gd name="T208" fmla="+- 0 11108 10243"/>
                  <a:gd name="T209" fmla="*/ T208 w 1396"/>
                  <a:gd name="T210" fmla="+- 0 -1579 -1600"/>
                  <a:gd name="T211" fmla="*/ -1579 h 1396"/>
                  <a:gd name="T212" fmla="+- 0 11054 10243"/>
                  <a:gd name="T213" fmla="*/ T212 w 1396"/>
                  <a:gd name="T214" fmla="+- 0 -1590 -1600"/>
                  <a:gd name="T215" fmla="*/ -1590 h 1396"/>
                  <a:gd name="T216" fmla="+- 0 10998 10243"/>
                  <a:gd name="T217" fmla="*/ T216 w 1396"/>
                  <a:gd name="T218" fmla="+- 0 -1597 -1600"/>
                  <a:gd name="T219" fmla="*/ -1597 h 1396"/>
                  <a:gd name="T220" fmla="+- 0 10941 10243"/>
                  <a:gd name="T221" fmla="*/ T220 w 1396"/>
                  <a:gd name="T222" fmla="+- 0 -1600 -1600"/>
                  <a:gd name="T223" fmla="*/ -1600 h 139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  <a:cxn ang="0">
                    <a:pos x="T213" y="T215"/>
                  </a:cxn>
                  <a:cxn ang="0">
                    <a:pos x="T217" y="T219"/>
                  </a:cxn>
                  <a:cxn ang="0">
                    <a:pos x="T221" y="T223"/>
                  </a:cxn>
                </a:cxnLst>
                <a:rect l="0" t="0" r="r" b="b"/>
                <a:pathLst>
                  <a:path w="1396" h="1396">
                    <a:moveTo>
                      <a:pt x="698" y="0"/>
                    </a:moveTo>
                    <a:lnTo>
                      <a:pt x="585" y="10"/>
                    </a:lnTo>
                    <a:lnTo>
                      <a:pt x="477" y="36"/>
                    </a:lnTo>
                    <a:lnTo>
                      <a:pt x="377" y="78"/>
                    </a:lnTo>
                    <a:lnTo>
                      <a:pt x="286" y="135"/>
                    </a:lnTo>
                    <a:lnTo>
                      <a:pt x="204" y="205"/>
                    </a:lnTo>
                    <a:lnTo>
                      <a:pt x="134" y="286"/>
                    </a:lnTo>
                    <a:lnTo>
                      <a:pt x="78" y="378"/>
                    </a:lnTo>
                    <a:lnTo>
                      <a:pt x="35" y="478"/>
                    </a:lnTo>
                    <a:lnTo>
                      <a:pt x="9" y="585"/>
                    </a:lnTo>
                    <a:lnTo>
                      <a:pt x="0" y="699"/>
                    </a:lnTo>
                    <a:lnTo>
                      <a:pt x="2" y="756"/>
                    </a:lnTo>
                    <a:lnTo>
                      <a:pt x="20" y="866"/>
                    </a:lnTo>
                    <a:lnTo>
                      <a:pt x="54" y="970"/>
                    </a:lnTo>
                    <a:lnTo>
                      <a:pt x="104" y="1066"/>
                    </a:lnTo>
                    <a:lnTo>
                      <a:pt x="168" y="1153"/>
                    </a:lnTo>
                    <a:lnTo>
                      <a:pt x="244" y="1228"/>
                    </a:lnTo>
                    <a:lnTo>
                      <a:pt x="330" y="1292"/>
                    </a:lnTo>
                    <a:lnTo>
                      <a:pt x="426" y="1342"/>
                    </a:lnTo>
                    <a:lnTo>
                      <a:pt x="530" y="1376"/>
                    </a:lnTo>
                    <a:lnTo>
                      <a:pt x="641" y="1394"/>
                    </a:lnTo>
                    <a:lnTo>
                      <a:pt x="698" y="1397"/>
                    </a:lnTo>
                    <a:lnTo>
                      <a:pt x="755" y="1394"/>
                    </a:lnTo>
                    <a:lnTo>
                      <a:pt x="865" y="1376"/>
                    </a:lnTo>
                    <a:lnTo>
                      <a:pt x="969" y="1342"/>
                    </a:lnTo>
                    <a:lnTo>
                      <a:pt x="972" y="1340"/>
                    </a:lnTo>
                    <a:lnTo>
                      <a:pt x="698" y="1340"/>
                    </a:lnTo>
                    <a:lnTo>
                      <a:pt x="645" y="1338"/>
                    </a:lnTo>
                    <a:lnTo>
                      <a:pt x="544" y="1322"/>
                    </a:lnTo>
                    <a:lnTo>
                      <a:pt x="448" y="1290"/>
                    </a:lnTo>
                    <a:lnTo>
                      <a:pt x="360" y="1244"/>
                    </a:lnTo>
                    <a:lnTo>
                      <a:pt x="280" y="1186"/>
                    </a:lnTo>
                    <a:lnTo>
                      <a:pt x="211" y="1116"/>
                    </a:lnTo>
                    <a:lnTo>
                      <a:pt x="152" y="1036"/>
                    </a:lnTo>
                    <a:lnTo>
                      <a:pt x="106" y="948"/>
                    </a:lnTo>
                    <a:lnTo>
                      <a:pt x="75" y="853"/>
                    </a:lnTo>
                    <a:lnTo>
                      <a:pt x="58" y="751"/>
                    </a:lnTo>
                    <a:lnTo>
                      <a:pt x="56" y="699"/>
                    </a:lnTo>
                    <a:lnTo>
                      <a:pt x="58" y="646"/>
                    </a:lnTo>
                    <a:lnTo>
                      <a:pt x="75" y="545"/>
                    </a:lnTo>
                    <a:lnTo>
                      <a:pt x="106" y="449"/>
                    </a:lnTo>
                    <a:lnTo>
                      <a:pt x="152" y="361"/>
                    </a:lnTo>
                    <a:lnTo>
                      <a:pt x="211" y="281"/>
                    </a:lnTo>
                    <a:lnTo>
                      <a:pt x="280" y="211"/>
                    </a:lnTo>
                    <a:lnTo>
                      <a:pt x="360" y="153"/>
                    </a:lnTo>
                    <a:lnTo>
                      <a:pt x="448" y="107"/>
                    </a:lnTo>
                    <a:lnTo>
                      <a:pt x="544" y="75"/>
                    </a:lnTo>
                    <a:lnTo>
                      <a:pt x="645" y="59"/>
                    </a:lnTo>
                    <a:lnTo>
                      <a:pt x="698" y="57"/>
                    </a:lnTo>
                    <a:lnTo>
                      <a:pt x="972" y="57"/>
                    </a:lnTo>
                    <a:lnTo>
                      <a:pt x="969" y="55"/>
                    </a:lnTo>
                    <a:lnTo>
                      <a:pt x="918" y="36"/>
                    </a:lnTo>
                    <a:lnTo>
                      <a:pt x="865" y="21"/>
                    </a:lnTo>
                    <a:lnTo>
                      <a:pt x="811" y="10"/>
                    </a:lnTo>
                    <a:lnTo>
                      <a:pt x="755" y="3"/>
                    </a:lnTo>
                    <a:lnTo>
                      <a:pt x="698" y="0"/>
                    </a:lnTo>
                  </a:path>
                </a:pathLst>
              </a:custGeom>
              <a:solidFill>
                <a:srgbClr val="D311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5" name="Freeform 44"/>
              <p:cNvSpPr>
                <a:spLocks/>
              </p:cNvSpPr>
              <p:nvPr/>
            </p:nvSpPr>
            <p:spPr bwMode="auto">
              <a:xfrm>
                <a:off x="10243" y="-1600"/>
                <a:ext cx="1396" cy="1396"/>
              </a:xfrm>
              <a:custGeom>
                <a:avLst/>
                <a:gdLst>
                  <a:gd name="T0" fmla="+- 0 11215 10243"/>
                  <a:gd name="T1" fmla="*/ T0 w 1396"/>
                  <a:gd name="T2" fmla="+- 0 -1543 -1600"/>
                  <a:gd name="T3" fmla="*/ -1543 h 1396"/>
                  <a:gd name="T4" fmla="+- 0 10941 10243"/>
                  <a:gd name="T5" fmla="*/ T4 w 1396"/>
                  <a:gd name="T6" fmla="+- 0 -1543 -1600"/>
                  <a:gd name="T7" fmla="*/ -1543 h 1396"/>
                  <a:gd name="T8" fmla="+- 0 10993 10243"/>
                  <a:gd name="T9" fmla="*/ T8 w 1396"/>
                  <a:gd name="T10" fmla="+- 0 -1541 -1600"/>
                  <a:gd name="T11" fmla="*/ -1541 h 1396"/>
                  <a:gd name="T12" fmla="+- 0 11045 10243"/>
                  <a:gd name="T13" fmla="*/ T12 w 1396"/>
                  <a:gd name="T14" fmla="+- 0 -1535 -1600"/>
                  <a:gd name="T15" fmla="*/ -1535 h 1396"/>
                  <a:gd name="T16" fmla="+- 0 11143 10243"/>
                  <a:gd name="T17" fmla="*/ T16 w 1396"/>
                  <a:gd name="T18" fmla="+- 0 -1510 -1600"/>
                  <a:gd name="T19" fmla="*/ -1510 h 1396"/>
                  <a:gd name="T20" fmla="+- 0 11235 10243"/>
                  <a:gd name="T21" fmla="*/ T20 w 1396"/>
                  <a:gd name="T22" fmla="+- 0 -1471 -1600"/>
                  <a:gd name="T23" fmla="*/ -1471 h 1396"/>
                  <a:gd name="T24" fmla="+- 0 11319 10243"/>
                  <a:gd name="T25" fmla="*/ T24 w 1396"/>
                  <a:gd name="T26" fmla="+- 0 -1419 -1600"/>
                  <a:gd name="T27" fmla="*/ -1419 h 1396"/>
                  <a:gd name="T28" fmla="+- 0 11394 10243"/>
                  <a:gd name="T29" fmla="*/ T28 w 1396"/>
                  <a:gd name="T30" fmla="+- 0 -1355 -1600"/>
                  <a:gd name="T31" fmla="*/ -1355 h 1396"/>
                  <a:gd name="T32" fmla="+- 0 11458 10243"/>
                  <a:gd name="T33" fmla="*/ T32 w 1396"/>
                  <a:gd name="T34" fmla="+- 0 -1280 -1600"/>
                  <a:gd name="T35" fmla="*/ -1280 h 1396"/>
                  <a:gd name="T36" fmla="+- 0 11511 10243"/>
                  <a:gd name="T37" fmla="*/ T36 w 1396"/>
                  <a:gd name="T38" fmla="+- 0 -1196 -1600"/>
                  <a:gd name="T39" fmla="*/ -1196 h 1396"/>
                  <a:gd name="T40" fmla="+- 0 11550 10243"/>
                  <a:gd name="T41" fmla="*/ T40 w 1396"/>
                  <a:gd name="T42" fmla="+- 0 -1104 -1600"/>
                  <a:gd name="T43" fmla="*/ -1104 h 1396"/>
                  <a:gd name="T44" fmla="+- 0 11574 10243"/>
                  <a:gd name="T45" fmla="*/ T44 w 1396"/>
                  <a:gd name="T46" fmla="+- 0 -1005 -1600"/>
                  <a:gd name="T47" fmla="*/ -1005 h 1396"/>
                  <a:gd name="T48" fmla="+- 0 11582 10243"/>
                  <a:gd name="T49" fmla="*/ T48 w 1396"/>
                  <a:gd name="T50" fmla="+- 0 -901 -1600"/>
                  <a:gd name="T51" fmla="*/ -901 h 1396"/>
                  <a:gd name="T52" fmla="+- 0 11580 10243"/>
                  <a:gd name="T53" fmla="*/ T52 w 1396"/>
                  <a:gd name="T54" fmla="+- 0 -849 -1600"/>
                  <a:gd name="T55" fmla="*/ -849 h 1396"/>
                  <a:gd name="T56" fmla="+- 0 11564 10243"/>
                  <a:gd name="T57" fmla="*/ T56 w 1396"/>
                  <a:gd name="T58" fmla="+- 0 -747 -1600"/>
                  <a:gd name="T59" fmla="*/ -747 h 1396"/>
                  <a:gd name="T60" fmla="+- 0 11532 10243"/>
                  <a:gd name="T61" fmla="*/ T60 w 1396"/>
                  <a:gd name="T62" fmla="+- 0 -652 -1600"/>
                  <a:gd name="T63" fmla="*/ -652 h 1396"/>
                  <a:gd name="T64" fmla="+- 0 11486 10243"/>
                  <a:gd name="T65" fmla="*/ T64 w 1396"/>
                  <a:gd name="T66" fmla="+- 0 -564 -1600"/>
                  <a:gd name="T67" fmla="*/ -564 h 1396"/>
                  <a:gd name="T68" fmla="+- 0 11428 10243"/>
                  <a:gd name="T69" fmla="*/ T68 w 1396"/>
                  <a:gd name="T70" fmla="+- 0 -484 -1600"/>
                  <a:gd name="T71" fmla="*/ -484 h 1396"/>
                  <a:gd name="T72" fmla="+- 0 11358 10243"/>
                  <a:gd name="T73" fmla="*/ T72 w 1396"/>
                  <a:gd name="T74" fmla="+- 0 -414 -1600"/>
                  <a:gd name="T75" fmla="*/ -414 h 1396"/>
                  <a:gd name="T76" fmla="+- 0 11278 10243"/>
                  <a:gd name="T77" fmla="*/ T76 w 1396"/>
                  <a:gd name="T78" fmla="+- 0 -356 -1600"/>
                  <a:gd name="T79" fmla="*/ -356 h 1396"/>
                  <a:gd name="T80" fmla="+- 0 11190 10243"/>
                  <a:gd name="T81" fmla="*/ T80 w 1396"/>
                  <a:gd name="T82" fmla="+- 0 -310 -1600"/>
                  <a:gd name="T83" fmla="*/ -310 h 1396"/>
                  <a:gd name="T84" fmla="+- 0 11095 10243"/>
                  <a:gd name="T85" fmla="*/ T84 w 1396"/>
                  <a:gd name="T86" fmla="+- 0 -278 -1600"/>
                  <a:gd name="T87" fmla="*/ -278 h 1396"/>
                  <a:gd name="T88" fmla="+- 0 10993 10243"/>
                  <a:gd name="T89" fmla="*/ T88 w 1396"/>
                  <a:gd name="T90" fmla="+- 0 -262 -1600"/>
                  <a:gd name="T91" fmla="*/ -262 h 1396"/>
                  <a:gd name="T92" fmla="+- 0 10941 10243"/>
                  <a:gd name="T93" fmla="*/ T92 w 1396"/>
                  <a:gd name="T94" fmla="+- 0 -260 -1600"/>
                  <a:gd name="T95" fmla="*/ -260 h 1396"/>
                  <a:gd name="T96" fmla="+- 0 11215 10243"/>
                  <a:gd name="T97" fmla="*/ T96 w 1396"/>
                  <a:gd name="T98" fmla="+- 0 -260 -1600"/>
                  <a:gd name="T99" fmla="*/ -260 h 1396"/>
                  <a:gd name="T100" fmla="+- 0 11308 10243"/>
                  <a:gd name="T101" fmla="*/ T100 w 1396"/>
                  <a:gd name="T102" fmla="+- 0 -308 -1600"/>
                  <a:gd name="T103" fmla="*/ -308 h 1396"/>
                  <a:gd name="T104" fmla="+- 0 11395 10243"/>
                  <a:gd name="T105" fmla="*/ T104 w 1396"/>
                  <a:gd name="T106" fmla="+- 0 -372 -1600"/>
                  <a:gd name="T107" fmla="*/ -372 h 1396"/>
                  <a:gd name="T108" fmla="+- 0 11471 10243"/>
                  <a:gd name="T109" fmla="*/ T108 w 1396"/>
                  <a:gd name="T110" fmla="+- 0 -447 -1600"/>
                  <a:gd name="T111" fmla="*/ -447 h 1396"/>
                  <a:gd name="T112" fmla="+- 0 11534 10243"/>
                  <a:gd name="T113" fmla="*/ T112 w 1396"/>
                  <a:gd name="T114" fmla="+- 0 -534 -1600"/>
                  <a:gd name="T115" fmla="*/ -534 h 1396"/>
                  <a:gd name="T116" fmla="+- 0 11584 10243"/>
                  <a:gd name="T117" fmla="*/ T116 w 1396"/>
                  <a:gd name="T118" fmla="+- 0 -630 -1600"/>
                  <a:gd name="T119" fmla="*/ -630 h 1396"/>
                  <a:gd name="T120" fmla="+- 0 11619 10243"/>
                  <a:gd name="T121" fmla="*/ T120 w 1396"/>
                  <a:gd name="T122" fmla="+- 0 -734 -1600"/>
                  <a:gd name="T123" fmla="*/ -734 h 1396"/>
                  <a:gd name="T124" fmla="+- 0 11637 10243"/>
                  <a:gd name="T125" fmla="*/ T124 w 1396"/>
                  <a:gd name="T126" fmla="+- 0 -844 -1600"/>
                  <a:gd name="T127" fmla="*/ -844 h 1396"/>
                  <a:gd name="T128" fmla="+- 0 11639 10243"/>
                  <a:gd name="T129" fmla="*/ T128 w 1396"/>
                  <a:gd name="T130" fmla="+- 0 -901 -1600"/>
                  <a:gd name="T131" fmla="*/ -901 h 1396"/>
                  <a:gd name="T132" fmla="+- 0 11637 10243"/>
                  <a:gd name="T133" fmla="*/ T132 w 1396"/>
                  <a:gd name="T134" fmla="+- 0 -959 -1600"/>
                  <a:gd name="T135" fmla="*/ -959 h 1396"/>
                  <a:gd name="T136" fmla="+- 0 11619 10243"/>
                  <a:gd name="T137" fmla="*/ T136 w 1396"/>
                  <a:gd name="T138" fmla="+- 0 -1069 -1600"/>
                  <a:gd name="T139" fmla="*/ -1069 h 1396"/>
                  <a:gd name="T140" fmla="+- 0 11584 10243"/>
                  <a:gd name="T141" fmla="*/ T140 w 1396"/>
                  <a:gd name="T142" fmla="+- 0 -1173 -1600"/>
                  <a:gd name="T143" fmla="*/ -1173 h 1396"/>
                  <a:gd name="T144" fmla="+- 0 11534 10243"/>
                  <a:gd name="T145" fmla="*/ T144 w 1396"/>
                  <a:gd name="T146" fmla="+- 0 -1269 -1600"/>
                  <a:gd name="T147" fmla="*/ -1269 h 1396"/>
                  <a:gd name="T148" fmla="+- 0 11471 10243"/>
                  <a:gd name="T149" fmla="*/ T148 w 1396"/>
                  <a:gd name="T150" fmla="+- 0 -1356 -1600"/>
                  <a:gd name="T151" fmla="*/ -1356 h 1396"/>
                  <a:gd name="T152" fmla="+- 0 11395 10243"/>
                  <a:gd name="T153" fmla="*/ T152 w 1396"/>
                  <a:gd name="T154" fmla="+- 0 -1431 -1600"/>
                  <a:gd name="T155" fmla="*/ -1431 h 1396"/>
                  <a:gd name="T156" fmla="+- 0 11308 10243"/>
                  <a:gd name="T157" fmla="*/ T156 w 1396"/>
                  <a:gd name="T158" fmla="+- 0 -1495 -1600"/>
                  <a:gd name="T159" fmla="*/ -1495 h 1396"/>
                  <a:gd name="T160" fmla="+- 0 11261 10243"/>
                  <a:gd name="T161" fmla="*/ T160 w 1396"/>
                  <a:gd name="T162" fmla="+- 0 -1522 -1600"/>
                  <a:gd name="T163" fmla="*/ -1522 h 1396"/>
                  <a:gd name="T164" fmla="+- 0 11215 10243"/>
                  <a:gd name="T165" fmla="*/ T164 w 1396"/>
                  <a:gd name="T166" fmla="+- 0 -1543 -1600"/>
                  <a:gd name="T167" fmla="*/ -1543 h 139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</a:cxnLst>
                <a:rect l="0" t="0" r="r" b="b"/>
                <a:pathLst>
                  <a:path w="1396" h="1396">
                    <a:moveTo>
                      <a:pt x="972" y="57"/>
                    </a:moveTo>
                    <a:lnTo>
                      <a:pt x="698" y="57"/>
                    </a:lnTo>
                    <a:lnTo>
                      <a:pt x="750" y="59"/>
                    </a:lnTo>
                    <a:lnTo>
                      <a:pt x="802" y="65"/>
                    </a:lnTo>
                    <a:lnTo>
                      <a:pt x="900" y="90"/>
                    </a:lnTo>
                    <a:lnTo>
                      <a:pt x="992" y="129"/>
                    </a:lnTo>
                    <a:lnTo>
                      <a:pt x="1076" y="181"/>
                    </a:lnTo>
                    <a:lnTo>
                      <a:pt x="1151" y="245"/>
                    </a:lnTo>
                    <a:lnTo>
                      <a:pt x="1215" y="320"/>
                    </a:lnTo>
                    <a:lnTo>
                      <a:pt x="1268" y="404"/>
                    </a:lnTo>
                    <a:lnTo>
                      <a:pt x="1307" y="496"/>
                    </a:lnTo>
                    <a:lnTo>
                      <a:pt x="1331" y="595"/>
                    </a:lnTo>
                    <a:lnTo>
                      <a:pt x="1339" y="699"/>
                    </a:lnTo>
                    <a:lnTo>
                      <a:pt x="1337" y="751"/>
                    </a:lnTo>
                    <a:lnTo>
                      <a:pt x="1321" y="853"/>
                    </a:lnTo>
                    <a:lnTo>
                      <a:pt x="1289" y="948"/>
                    </a:lnTo>
                    <a:lnTo>
                      <a:pt x="1243" y="1036"/>
                    </a:lnTo>
                    <a:lnTo>
                      <a:pt x="1185" y="1116"/>
                    </a:lnTo>
                    <a:lnTo>
                      <a:pt x="1115" y="1186"/>
                    </a:lnTo>
                    <a:lnTo>
                      <a:pt x="1035" y="1244"/>
                    </a:lnTo>
                    <a:lnTo>
                      <a:pt x="947" y="1290"/>
                    </a:lnTo>
                    <a:lnTo>
                      <a:pt x="852" y="1322"/>
                    </a:lnTo>
                    <a:lnTo>
                      <a:pt x="750" y="1338"/>
                    </a:lnTo>
                    <a:lnTo>
                      <a:pt x="698" y="1340"/>
                    </a:lnTo>
                    <a:lnTo>
                      <a:pt x="972" y="1340"/>
                    </a:lnTo>
                    <a:lnTo>
                      <a:pt x="1065" y="1292"/>
                    </a:lnTo>
                    <a:lnTo>
                      <a:pt x="1152" y="1228"/>
                    </a:lnTo>
                    <a:lnTo>
                      <a:pt x="1228" y="1153"/>
                    </a:lnTo>
                    <a:lnTo>
                      <a:pt x="1291" y="1066"/>
                    </a:lnTo>
                    <a:lnTo>
                      <a:pt x="1341" y="970"/>
                    </a:lnTo>
                    <a:lnTo>
                      <a:pt x="1376" y="866"/>
                    </a:lnTo>
                    <a:lnTo>
                      <a:pt x="1394" y="756"/>
                    </a:lnTo>
                    <a:lnTo>
                      <a:pt x="1396" y="699"/>
                    </a:lnTo>
                    <a:lnTo>
                      <a:pt x="1394" y="641"/>
                    </a:lnTo>
                    <a:lnTo>
                      <a:pt x="1376" y="531"/>
                    </a:lnTo>
                    <a:lnTo>
                      <a:pt x="1341" y="427"/>
                    </a:lnTo>
                    <a:lnTo>
                      <a:pt x="1291" y="331"/>
                    </a:lnTo>
                    <a:lnTo>
                      <a:pt x="1228" y="244"/>
                    </a:lnTo>
                    <a:lnTo>
                      <a:pt x="1152" y="169"/>
                    </a:lnTo>
                    <a:lnTo>
                      <a:pt x="1065" y="105"/>
                    </a:lnTo>
                    <a:lnTo>
                      <a:pt x="1018" y="78"/>
                    </a:lnTo>
                    <a:lnTo>
                      <a:pt x="972" y="57"/>
                    </a:lnTo>
                  </a:path>
                </a:pathLst>
              </a:custGeom>
              <a:solidFill>
                <a:srgbClr val="D311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10334" y="-1508"/>
              <a:ext cx="1214" cy="1214"/>
              <a:chOff x="10334" y="-1508"/>
              <a:chExt cx="1214" cy="1214"/>
            </a:xfrm>
          </p:grpSpPr>
          <p:sp>
            <p:nvSpPr>
              <p:cNvPr id="43" name="Freeform 42"/>
              <p:cNvSpPr>
                <a:spLocks/>
              </p:cNvSpPr>
              <p:nvPr/>
            </p:nvSpPr>
            <p:spPr bwMode="auto">
              <a:xfrm>
                <a:off x="10334" y="-1508"/>
                <a:ext cx="1214" cy="1214"/>
              </a:xfrm>
              <a:custGeom>
                <a:avLst/>
                <a:gdLst>
                  <a:gd name="T0" fmla="+- 0 10941 10334"/>
                  <a:gd name="T1" fmla="*/ T0 w 1214"/>
                  <a:gd name="T2" fmla="+- 0 -1508 -1508"/>
                  <a:gd name="T3" fmla="*/ -1508 h 1214"/>
                  <a:gd name="T4" fmla="+- 0 10842 10334"/>
                  <a:gd name="T5" fmla="*/ T4 w 1214"/>
                  <a:gd name="T6" fmla="+- 0 -1500 -1508"/>
                  <a:gd name="T7" fmla="*/ -1500 h 1214"/>
                  <a:gd name="T8" fmla="+- 0 10749 10334"/>
                  <a:gd name="T9" fmla="*/ T8 w 1214"/>
                  <a:gd name="T10" fmla="+- 0 -1477 -1508"/>
                  <a:gd name="T11" fmla="*/ -1477 h 1214"/>
                  <a:gd name="T12" fmla="+- 0 10662 10334"/>
                  <a:gd name="T13" fmla="*/ T12 w 1214"/>
                  <a:gd name="T14" fmla="+- 0 -1441 -1508"/>
                  <a:gd name="T15" fmla="*/ -1441 h 1214"/>
                  <a:gd name="T16" fmla="+- 0 10582 10334"/>
                  <a:gd name="T17" fmla="*/ T16 w 1214"/>
                  <a:gd name="T18" fmla="+- 0 -1391 -1508"/>
                  <a:gd name="T19" fmla="*/ -1391 h 1214"/>
                  <a:gd name="T20" fmla="+- 0 10512 10334"/>
                  <a:gd name="T21" fmla="*/ T20 w 1214"/>
                  <a:gd name="T22" fmla="+- 0 -1331 -1508"/>
                  <a:gd name="T23" fmla="*/ -1331 h 1214"/>
                  <a:gd name="T24" fmla="+- 0 10451 10334"/>
                  <a:gd name="T25" fmla="*/ T24 w 1214"/>
                  <a:gd name="T26" fmla="+- 0 -1260 -1508"/>
                  <a:gd name="T27" fmla="*/ -1260 h 1214"/>
                  <a:gd name="T28" fmla="+- 0 10402 10334"/>
                  <a:gd name="T29" fmla="*/ T28 w 1214"/>
                  <a:gd name="T30" fmla="+- 0 -1180 -1508"/>
                  <a:gd name="T31" fmla="*/ -1180 h 1214"/>
                  <a:gd name="T32" fmla="+- 0 10365 10334"/>
                  <a:gd name="T33" fmla="*/ T32 w 1214"/>
                  <a:gd name="T34" fmla="+- 0 -1093 -1508"/>
                  <a:gd name="T35" fmla="*/ -1093 h 1214"/>
                  <a:gd name="T36" fmla="+- 0 10342 10334"/>
                  <a:gd name="T37" fmla="*/ T36 w 1214"/>
                  <a:gd name="T38" fmla="+- 0 -1000 -1508"/>
                  <a:gd name="T39" fmla="*/ -1000 h 1214"/>
                  <a:gd name="T40" fmla="+- 0 10334 10334"/>
                  <a:gd name="T41" fmla="*/ T40 w 1214"/>
                  <a:gd name="T42" fmla="+- 0 -901 -1508"/>
                  <a:gd name="T43" fmla="*/ -901 h 1214"/>
                  <a:gd name="T44" fmla="+- 0 10336 10334"/>
                  <a:gd name="T45" fmla="*/ T44 w 1214"/>
                  <a:gd name="T46" fmla="+- 0 -852 -1508"/>
                  <a:gd name="T47" fmla="*/ -852 h 1214"/>
                  <a:gd name="T48" fmla="+- 0 10351 10334"/>
                  <a:gd name="T49" fmla="*/ T48 w 1214"/>
                  <a:gd name="T50" fmla="+- 0 -756 -1508"/>
                  <a:gd name="T51" fmla="*/ -756 h 1214"/>
                  <a:gd name="T52" fmla="+- 0 10382 10334"/>
                  <a:gd name="T53" fmla="*/ T52 w 1214"/>
                  <a:gd name="T54" fmla="+- 0 -665 -1508"/>
                  <a:gd name="T55" fmla="*/ -665 h 1214"/>
                  <a:gd name="T56" fmla="+- 0 10425 10334"/>
                  <a:gd name="T57" fmla="*/ T56 w 1214"/>
                  <a:gd name="T58" fmla="+- 0 -582 -1508"/>
                  <a:gd name="T59" fmla="*/ -582 h 1214"/>
                  <a:gd name="T60" fmla="+- 0 10480 10334"/>
                  <a:gd name="T61" fmla="*/ T60 w 1214"/>
                  <a:gd name="T62" fmla="+- 0 -507 -1508"/>
                  <a:gd name="T63" fmla="*/ -507 h 1214"/>
                  <a:gd name="T64" fmla="+- 0 10546 10334"/>
                  <a:gd name="T65" fmla="*/ T64 w 1214"/>
                  <a:gd name="T66" fmla="+- 0 -441 -1508"/>
                  <a:gd name="T67" fmla="*/ -441 h 1214"/>
                  <a:gd name="T68" fmla="+- 0 10621 10334"/>
                  <a:gd name="T69" fmla="*/ T68 w 1214"/>
                  <a:gd name="T70" fmla="+- 0 -386 -1508"/>
                  <a:gd name="T71" fmla="*/ -386 h 1214"/>
                  <a:gd name="T72" fmla="+- 0 10704 10334"/>
                  <a:gd name="T73" fmla="*/ T72 w 1214"/>
                  <a:gd name="T74" fmla="+- 0 -342 -1508"/>
                  <a:gd name="T75" fmla="*/ -342 h 1214"/>
                  <a:gd name="T76" fmla="+- 0 10795 10334"/>
                  <a:gd name="T77" fmla="*/ T76 w 1214"/>
                  <a:gd name="T78" fmla="+- 0 -312 -1508"/>
                  <a:gd name="T79" fmla="*/ -312 h 1214"/>
                  <a:gd name="T80" fmla="+- 0 10891 10334"/>
                  <a:gd name="T81" fmla="*/ T80 w 1214"/>
                  <a:gd name="T82" fmla="+- 0 -297 -1508"/>
                  <a:gd name="T83" fmla="*/ -297 h 1214"/>
                  <a:gd name="T84" fmla="+- 0 10941 10334"/>
                  <a:gd name="T85" fmla="*/ T84 w 1214"/>
                  <a:gd name="T86" fmla="+- 0 -295 -1508"/>
                  <a:gd name="T87" fmla="*/ -295 h 1214"/>
                  <a:gd name="T88" fmla="+- 0 10990 10334"/>
                  <a:gd name="T89" fmla="*/ T88 w 1214"/>
                  <a:gd name="T90" fmla="+- 0 -297 -1508"/>
                  <a:gd name="T91" fmla="*/ -297 h 1214"/>
                  <a:gd name="T92" fmla="+- 0 11087 10334"/>
                  <a:gd name="T93" fmla="*/ T92 w 1214"/>
                  <a:gd name="T94" fmla="+- 0 -312 -1508"/>
                  <a:gd name="T95" fmla="*/ -312 h 1214"/>
                  <a:gd name="T96" fmla="+- 0 11177 10334"/>
                  <a:gd name="T97" fmla="*/ T96 w 1214"/>
                  <a:gd name="T98" fmla="+- 0 -342 -1508"/>
                  <a:gd name="T99" fmla="*/ -342 h 1214"/>
                  <a:gd name="T100" fmla="+- 0 11260 10334"/>
                  <a:gd name="T101" fmla="*/ T100 w 1214"/>
                  <a:gd name="T102" fmla="+- 0 -386 -1508"/>
                  <a:gd name="T103" fmla="*/ -386 h 1214"/>
                  <a:gd name="T104" fmla="+- 0 11336 10334"/>
                  <a:gd name="T105" fmla="*/ T104 w 1214"/>
                  <a:gd name="T106" fmla="+- 0 -441 -1508"/>
                  <a:gd name="T107" fmla="*/ -441 h 1214"/>
                  <a:gd name="T108" fmla="+- 0 11401 10334"/>
                  <a:gd name="T109" fmla="*/ T108 w 1214"/>
                  <a:gd name="T110" fmla="+- 0 -507 -1508"/>
                  <a:gd name="T111" fmla="*/ -507 h 1214"/>
                  <a:gd name="T112" fmla="+- 0 11457 10334"/>
                  <a:gd name="T113" fmla="*/ T112 w 1214"/>
                  <a:gd name="T114" fmla="+- 0 -582 -1508"/>
                  <a:gd name="T115" fmla="*/ -582 h 1214"/>
                  <a:gd name="T116" fmla="+- 0 11500 10334"/>
                  <a:gd name="T117" fmla="*/ T116 w 1214"/>
                  <a:gd name="T118" fmla="+- 0 -665 -1508"/>
                  <a:gd name="T119" fmla="*/ -665 h 1214"/>
                  <a:gd name="T120" fmla="+- 0 11530 10334"/>
                  <a:gd name="T121" fmla="*/ T120 w 1214"/>
                  <a:gd name="T122" fmla="+- 0 -756 -1508"/>
                  <a:gd name="T123" fmla="*/ -756 h 1214"/>
                  <a:gd name="T124" fmla="+- 0 11546 10334"/>
                  <a:gd name="T125" fmla="*/ T124 w 1214"/>
                  <a:gd name="T126" fmla="+- 0 -852 -1508"/>
                  <a:gd name="T127" fmla="*/ -852 h 1214"/>
                  <a:gd name="T128" fmla="+- 0 11548 10334"/>
                  <a:gd name="T129" fmla="*/ T128 w 1214"/>
                  <a:gd name="T130" fmla="+- 0 -901 -1508"/>
                  <a:gd name="T131" fmla="*/ -901 h 1214"/>
                  <a:gd name="T132" fmla="+- 0 11546 10334"/>
                  <a:gd name="T133" fmla="*/ T132 w 1214"/>
                  <a:gd name="T134" fmla="+- 0 -951 -1508"/>
                  <a:gd name="T135" fmla="*/ -951 h 1214"/>
                  <a:gd name="T136" fmla="+- 0 11530 10334"/>
                  <a:gd name="T137" fmla="*/ T136 w 1214"/>
                  <a:gd name="T138" fmla="+- 0 -1047 -1508"/>
                  <a:gd name="T139" fmla="*/ -1047 h 1214"/>
                  <a:gd name="T140" fmla="+- 0 11500 10334"/>
                  <a:gd name="T141" fmla="*/ T140 w 1214"/>
                  <a:gd name="T142" fmla="+- 0 -1138 -1508"/>
                  <a:gd name="T143" fmla="*/ -1138 h 1214"/>
                  <a:gd name="T144" fmla="+- 0 11457 10334"/>
                  <a:gd name="T145" fmla="*/ T144 w 1214"/>
                  <a:gd name="T146" fmla="+- 0 -1221 -1508"/>
                  <a:gd name="T147" fmla="*/ -1221 h 1214"/>
                  <a:gd name="T148" fmla="+- 0 11401 10334"/>
                  <a:gd name="T149" fmla="*/ T148 w 1214"/>
                  <a:gd name="T150" fmla="+- 0 -1296 -1508"/>
                  <a:gd name="T151" fmla="*/ -1296 h 1214"/>
                  <a:gd name="T152" fmla="+- 0 11336 10334"/>
                  <a:gd name="T153" fmla="*/ T152 w 1214"/>
                  <a:gd name="T154" fmla="+- 0 -1362 -1508"/>
                  <a:gd name="T155" fmla="*/ -1362 h 1214"/>
                  <a:gd name="T156" fmla="+- 0 11260 10334"/>
                  <a:gd name="T157" fmla="*/ T156 w 1214"/>
                  <a:gd name="T158" fmla="+- 0 -1417 -1508"/>
                  <a:gd name="T159" fmla="*/ -1417 h 1214"/>
                  <a:gd name="T160" fmla="+- 0 11177 10334"/>
                  <a:gd name="T161" fmla="*/ T160 w 1214"/>
                  <a:gd name="T162" fmla="+- 0 -1461 -1508"/>
                  <a:gd name="T163" fmla="*/ -1461 h 1214"/>
                  <a:gd name="T164" fmla="+- 0 11087 10334"/>
                  <a:gd name="T165" fmla="*/ T164 w 1214"/>
                  <a:gd name="T166" fmla="+- 0 -1491 -1508"/>
                  <a:gd name="T167" fmla="*/ -1491 h 1214"/>
                  <a:gd name="T168" fmla="+- 0 10990 10334"/>
                  <a:gd name="T169" fmla="*/ T168 w 1214"/>
                  <a:gd name="T170" fmla="+- 0 -1506 -1508"/>
                  <a:gd name="T171" fmla="*/ -1506 h 1214"/>
                  <a:gd name="T172" fmla="+- 0 10941 10334"/>
                  <a:gd name="T173" fmla="*/ T172 w 1214"/>
                  <a:gd name="T174" fmla="+- 0 -1508 -1508"/>
                  <a:gd name="T175" fmla="*/ -1508 h 121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</a:cxnLst>
                <a:rect l="0" t="0" r="r" b="b"/>
                <a:pathLst>
                  <a:path w="1214" h="1214">
                    <a:moveTo>
                      <a:pt x="607" y="0"/>
                    </a:moveTo>
                    <a:lnTo>
                      <a:pt x="508" y="8"/>
                    </a:lnTo>
                    <a:lnTo>
                      <a:pt x="415" y="31"/>
                    </a:lnTo>
                    <a:lnTo>
                      <a:pt x="328" y="67"/>
                    </a:lnTo>
                    <a:lnTo>
                      <a:pt x="248" y="117"/>
                    </a:lnTo>
                    <a:lnTo>
                      <a:pt x="178" y="177"/>
                    </a:lnTo>
                    <a:lnTo>
                      <a:pt x="117" y="248"/>
                    </a:lnTo>
                    <a:lnTo>
                      <a:pt x="68" y="328"/>
                    </a:lnTo>
                    <a:lnTo>
                      <a:pt x="31" y="415"/>
                    </a:lnTo>
                    <a:lnTo>
                      <a:pt x="8" y="508"/>
                    </a:lnTo>
                    <a:lnTo>
                      <a:pt x="0" y="607"/>
                    </a:lnTo>
                    <a:lnTo>
                      <a:pt x="2" y="656"/>
                    </a:lnTo>
                    <a:lnTo>
                      <a:pt x="17" y="752"/>
                    </a:lnTo>
                    <a:lnTo>
                      <a:pt x="48" y="843"/>
                    </a:lnTo>
                    <a:lnTo>
                      <a:pt x="91" y="926"/>
                    </a:lnTo>
                    <a:lnTo>
                      <a:pt x="146" y="1001"/>
                    </a:lnTo>
                    <a:lnTo>
                      <a:pt x="212" y="1067"/>
                    </a:lnTo>
                    <a:lnTo>
                      <a:pt x="287" y="1122"/>
                    </a:lnTo>
                    <a:lnTo>
                      <a:pt x="370" y="1166"/>
                    </a:lnTo>
                    <a:lnTo>
                      <a:pt x="461" y="1196"/>
                    </a:lnTo>
                    <a:lnTo>
                      <a:pt x="557" y="1211"/>
                    </a:lnTo>
                    <a:lnTo>
                      <a:pt x="607" y="1213"/>
                    </a:lnTo>
                    <a:lnTo>
                      <a:pt x="656" y="1211"/>
                    </a:lnTo>
                    <a:lnTo>
                      <a:pt x="753" y="1196"/>
                    </a:lnTo>
                    <a:lnTo>
                      <a:pt x="843" y="1166"/>
                    </a:lnTo>
                    <a:lnTo>
                      <a:pt x="926" y="1122"/>
                    </a:lnTo>
                    <a:lnTo>
                      <a:pt x="1002" y="1067"/>
                    </a:lnTo>
                    <a:lnTo>
                      <a:pt x="1067" y="1001"/>
                    </a:lnTo>
                    <a:lnTo>
                      <a:pt x="1123" y="926"/>
                    </a:lnTo>
                    <a:lnTo>
                      <a:pt x="1166" y="843"/>
                    </a:lnTo>
                    <a:lnTo>
                      <a:pt x="1196" y="752"/>
                    </a:lnTo>
                    <a:lnTo>
                      <a:pt x="1212" y="656"/>
                    </a:lnTo>
                    <a:lnTo>
                      <a:pt x="1214" y="607"/>
                    </a:lnTo>
                    <a:lnTo>
                      <a:pt x="1212" y="557"/>
                    </a:lnTo>
                    <a:lnTo>
                      <a:pt x="1196" y="461"/>
                    </a:lnTo>
                    <a:lnTo>
                      <a:pt x="1166" y="370"/>
                    </a:lnTo>
                    <a:lnTo>
                      <a:pt x="1123" y="287"/>
                    </a:lnTo>
                    <a:lnTo>
                      <a:pt x="1067" y="212"/>
                    </a:lnTo>
                    <a:lnTo>
                      <a:pt x="1002" y="146"/>
                    </a:lnTo>
                    <a:lnTo>
                      <a:pt x="926" y="91"/>
                    </a:lnTo>
                    <a:lnTo>
                      <a:pt x="843" y="47"/>
                    </a:lnTo>
                    <a:lnTo>
                      <a:pt x="753" y="17"/>
                    </a:lnTo>
                    <a:lnTo>
                      <a:pt x="656" y="2"/>
                    </a:lnTo>
                    <a:lnTo>
                      <a:pt x="607" y="0"/>
                    </a:lnTo>
                  </a:path>
                </a:pathLst>
              </a:custGeom>
              <a:solidFill>
                <a:srgbClr val="007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10496" y="-1058"/>
              <a:ext cx="331" cy="335"/>
              <a:chOff x="10496" y="-1058"/>
              <a:chExt cx="331" cy="335"/>
            </a:xfrm>
          </p:grpSpPr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10496" y="-1058"/>
                <a:ext cx="331" cy="335"/>
              </a:xfrm>
              <a:custGeom>
                <a:avLst/>
                <a:gdLst>
                  <a:gd name="T0" fmla="+- 0 10670 10496"/>
                  <a:gd name="T1" fmla="*/ T0 w 331"/>
                  <a:gd name="T2" fmla="+- 0 -1058 -1058"/>
                  <a:gd name="T3" fmla="*/ -1058 h 335"/>
                  <a:gd name="T4" fmla="+- 0 10601 10496"/>
                  <a:gd name="T5" fmla="*/ T4 w 331"/>
                  <a:gd name="T6" fmla="+- 0 -1044 -1058"/>
                  <a:gd name="T7" fmla="*/ -1044 h 335"/>
                  <a:gd name="T8" fmla="+- 0 10549 10496"/>
                  <a:gd name="T9" fmla="*/ T8 w 331"/>
                  <a:gd name="T10" fmla="+- 0 -1008 -1058"/>
                  <a:gd name="T11" fmla="*/ -1008 h 335"/>
                  <a:gd name="T12" fmla="+- 0 10514 10496"/>
                  <a:gd name="T13" fmla="*/ T12 w 331"/>
                  <a:gd name="T14" fmla="+- 0 -956 -1058"/>
                  <a:gd name="T15" fmla="*/ -956 h 335"/>
                  <a:gd name="T16" fmla="+- 0 10497 10496"/>
                  <a:gd name="T17" fmla="*/ T16 w 331"/>
                  <a:gd name="T18" fmla="+- 0 -889 -1058"/>
                  <a:gd name="T19" fmla="*/ -889 h 335"/>
                  <a:gd name="T20" fmla="+- 0 10496 10496"/>
                  <a:gd name="T21" fmla="*/ T20 w 331"/>
                  <a:gd name="T22" fmla="+- 0 -864 -1058"/>
                  <a:gd name="T23" fmla="*/ -864 h 335"/>
                  <a:gd name="T24" fmla="+- 0 10497 10496"/>
                  <a:gd name="T25" fmla="*/ T24 w 331"/>
                  <a:gd name="T26" fmla="+- 0 -847 -1058"/>
                  <a:gd name="T27" fmla="*/ -847 h 335"/>
                  <a:gd name="T28" fmla="+- 0 10523 10496"/>
                  <a:gd name="T29" fmla="*/ T28 w 331"/>
                  <a:gd name="T30" fmla="+- 0 -779 -1058"/>
                  <a:gd name="T31" fmla="*/ -779 h 335"/>
                  <a:gd name="T32" fmla="+- 0 10575 10496"/>
                  <a:gd name="T33" fmla="*/ T32 w 331"/>
                  <a:gd name="T34" fmla="+- 0 -739 -1058"/>
                  <a:gd name="T35" fmla="*/ -739 h 335"/>
                  <a:gd name="T36" fmla="+- 0 10668 10496"/>
                  <a:gd name="T37" fmla="*/ T36 w 331"/>
                  <a:gd name="T38" fmla="+- 0 -723 -1058"/>
                  <a:gd name="T39" fmla="*/ -723 h 335"/>
                  <a:gd name="T40" fmla="+- 0 10691 10496"/>
                  <a:gd name="T41" fmla="*/ T40 w 331"/>
                  <a:gd name="T42" fmla="+- 0 -726 -1058"/>
                  <a:gd name="T43" fmla="*/ -726 h 335"/>
                  <a:gd name="T44" fmla="+- 0 10749 10496"/>
                  <a:gd name="T45" fmla="*/ T44 w 331"/>
                  <a:gd name="T46" fmla="+- 0 -748 -1058"/>
                  <a:gd name="T47" fmla="*/ -748 h 335"/>
                  <a:gd name="T48" fmla="+- 0 10791 10496"/>
                  <a:gd name="T49" fmla="*/ T48 w 331"/>
                  <a:gd name="T50" fmla="+- 0 -792 -1058"/>
                  <a:gd name="T51" fmla="*/ -792 h 335"/>
                  <a:gd name="T52" fmla="+- 0 10801 10496"/>
                  <a:gd name="T53" fmla="*/ T52 w 331"/>
                  <a:gd name="T54" fmla="+- 0 -812 -1058"/>
                  <a:gd name="T55" fmla="*/ -812 h 335"/>
                  <a:gd name="T56" fmla="+- 0 10646 10496"/>
                  <a:gd name="T57" fmla="*/ T56 w 331"/>
                  <a:gd name="T58" fmla="+- 0 -812 -1058"/>
                  <a:gd name="T59" fmla="*/ -812 h 335"/>
                  <a:gd name="T60" fmla="+- 0 10629 10496"/>
                  <a:gd name="T61" fmla="*/ T60 w 331"/>
                  <a:gd name="T62" fmla="+- 0 -819 -1058"/>
                  <a:gd name="T63" fmla="*/ -819 h 335"/>
                  <a:gd name="T64" fmla="+- 0 10619 10496"/>
                  <a:gd name="T65" fmla="*/ T64 w 331"/>
                  <a:gd name="T66" fmla="+- 0 -834 -1058"/>
                  <a:gd name="T67" fmla="*/ -834 h 335"/>
                  <a:gd name="T68" fmla="+- 0 10615 10496"/>
                  <a:gd name="T69" fmla="*/ T68 w 331"/>
                  <a:gd name="T70" fmla="+- 0 -857 -1058"/>
                  <a:gd name="T71" fmla="*/ -857 h 335"/>
                  <a:gd name="T72" fmla="+- 0 10614 10496"/>
                  <a:gd name="T73" fmla="*/ T72 w 331"/>
                  <a:gd name="T74" fmla="+- 0 -887 -1058"/>
                  <a:gd name="T75" fmla="*/ -887 h 335"/>
                  <a:gd name="T76" fmla="+- 0 10618 10496"/>
                  <a:gd name="T77" fmla="*/ T76 w 331"/>
                  <a:gd name="T78" fmla="+- 0 -908 -1058"/>
                  <a:gd name="T79" fmla="*/ -908 h 335"/>
                  <a:gd name="T80" fmla="+- 0 10626 10496"/>
                  <a:gd name="T81" fmla="*/ T80 w 331"/>
                  <a:gd name="T82" fmla="+- 0 -931 -1058"/>
                  <a:gd name="T83" fmla="*/ -931 h 335"/>
                  <a:gd name="T84" fmla="+- 0 10638 10496"/>
                  <a:gd name="T85" fmla="*/ T84 w 331"/>
                  <a:gd name="T86" fmla="+- 0 -950 -1058"/>
                  <a:gd name="T87" fmla="*/ -950 h 335"/>
                  <a:gd name="T88" fmla="+- 0 10655 10496"/>
                  <a:gd name="T89" fmla="*/ T88 w 331"/>
                  <a:gd name="T90" fmla="+- 0 -964 -1058"/>
                  <a:gd name="T91" fmla="*/ -964 h 335"/>
                  <a:gd name="T92" fmla="+- 0 10677 10496"/>
                  <a:gd name="T93" fmla="*/ T92 w 331"/>
                  <a:gd name="T94" fmla="+- 0 -970 -1058"/>
                  <a:gd name="T95" fmla="*/ -970 h 335"/>
                  <a:gd name="T96" fmla="+- 0 10822 10496"/>
                  <a:gd name="T97" fmla="*/ T96 w 331"/>
                  <a:gd name="T98" fmla="+- 0 -970 -1058"/>
                  <a:gd name="T99" fmla="*/ -970 h 335"/>
                  <a:gd name="T100" fmla="+- 0 10819 10496"/>
                  <a:gd name="T101" fmla="*/ T100 w 331"/>
                  <a:gd name="T102" fmla="+- 0 -982 -1058"/>
                  <a:gd name="T103" fmla="*/ -982 h 335"/>
                  <a:gd name="T104" fmla="+- 0 10765 10496"/>
                  <a:gd name="T105" fmla="*/ T104 w 331"/>
                  <a:gd name="T106" fmla="+- 0 -1040 -1058"/>
                  <a:gd name="T107" fmla="*/ -1040 h 335"/>
                  <a:gd name="T108" fmla="+- 0 10697 10496"/>
                  <a:gd name="T109" fmla="*/ T108 w 331"/>
                  <a:gd name="T110" fmla="+- 0 -1057 -1058"/>
                  <a:gd name="T111" fmla="*/ -1057 h 335"/>
                  <a:gd name="T112" fmla="+- 0 10670 10496"/>
                  <a:gd name="T113" fmla="*/ T112 w 331"/>
                  <a:gd name="T114" fmla="+- 0 -1058 -1058"/>
                  <a:gd name="T115" fmla="*/ -1058 h 33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331" h="335">
                    <a:moveTo>
                      <a:pt x="174" y="0"/>
                    </a:moveTo>
                    <a:lnTo>
                      <a:pt x="105" y="14"/>
                    </a:lnTo>
                    <a:lnTo>
                      <a:pt x="53" y="50"/>
                    </a:lnTo>
                    <a:lnTo>
                      <a:pt x="18" y="102"/>
                    </a:lnTo>
                    <a:lnTo>
                      <a:pt x="1" y="169"/>
                    </a:lnTo>
                    <a:lnTo>
                      <a:pt x="0" y="194"/>
                    </a:lnTo>
                    <a:lnTo>
                      <a:pt x="1" y="211"/>
                    </a:lnTo>
                    <a:lnTo>
                      <a:pt x="27" y="279"/>
                    </a:lnTo>
                    <a:lnTo>
                      <a:pt x="79" y="319"/>
                    </a:lnTo>
                    <a:lnTo>
                      <a:pt x="172" y="335"/>
                    </a:lnTo>
                    <a:lnTo>
                      <a:pt x="195" y="332"/>
                    </a:lnTo>
                    <a:lnTo>
                      <a:pt x="253" y="310"/>
                    </a:lnTo>
                    <a:lnTo>
                      <a:pt x="295" y="266"/>
                    </a:lnTo>
                    <a:lnTo>
                      <a:pt x="305" y="246"/>
                    </a:lnTo>
                    <a:lnTo>
                      <a:pt x="150" y="246"/>
                    </a:lnTo>
                    <a:lnTo>
                      <a:pt x="133" y="239"/>
                    </a:lnTo>
                    <a:lnTo>
                      <a:pt x="123" y="224"/>
                    </a:lnTo>
                    <a:lnTo>
                      <a:pt x="119" y="201"/>
                    </a:lnTo>
                    <a:lnTo>
                      <a:pt x="118" y="171"/>
                    </a:lnTo>
                    <a:lnTo>
                      <a:pt x="122" y="150"/>
                    </a:lnTo>
                    <a:lnTo>
                      <a:pt x="130" y="127"/>
                    </a:lnTo>
                    <a:lnTo>
                      <a:pt x="142" y="108"/>
                    </a:lnTo>
                    <a:lnTo>
                      <a:pt x="159" y="94"/>
                    </a:lnTo>
                    <a:lnTo>
                      <a:pt x="181" y="88"/>
                    </a:lnTo>
                    <a:lnTo>
                      <a:pt x="326" y="88"/>
                    </a:lnTo>
                    <a:lnTo>
                      <a:pt x="323" y="76"/>
                    </a:lnTo>
                    <a:lnTo>
                      <a:pt x="269" y="18"/>
                    </a:lnTo>
                    <a:lnTo>
                      <a:pt x="201" y="1"/>
                    </a:lnTo>
                    <a:lnTo>
                      <a:pt x="174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1" name="Freeform 40"/>
              <p:cNvSpPr>
                <a:spLocks/>
              </p:cNvSpPr>
              <p:nvPr/>
            </p:nvSpPr>
            <p:spPr bwMode="auto">
              <a:xfrm>
                <a:off x="10496" y="-1058"/>
                <a:ext cx="331" cy="335"/>
              </a:xfrm>
              <a:custGeom>
                <a:avLst/>
                <a:gdLst>
                  <a:gd name="T0" fmla="+- 0 10816 10496"/>
                  <a:gd name="T1" fmla="*/ T0 w 331"/>
                  <a:gd name="T2" fmla="+- 0 -858 -1058"/>
                  <a:gd name="T3" fmla="*/ -858 h 335"/>
                  <a:gd name="T4" fmla="+- 0 10700 10496"/>
                  <a:gd name="T5" fmla="*/ T4 w 331"/>
                  <a:gd name="T6" fmla="+- 0 -847 -1058"/>
                  <a:gd name="T7" fmla="*/ -847 h 335"/>
                  <a:gd name="T8" fmla="+- 0 10689 10496"/>
                  <a:gd name="T9" fmla="*/ T8 w 331"/>
                  <a:gd name="T10" fmla="+- 0 -830 -1058"/>
                  <a:gd name="T11" fmla="*/ -830 h 335"/>
                  <a:gd name="T12" fmla="+- 0 10672 10496"/>
                  <a:gd name="T13" fmla="*/ T12 w 331"/>
                  <a:gd name="T14" fmla="+- 0 -817 -1058"/>
                  <a:gd name="T15" fmla="*/ -817 h 335"/>
                  <a:gd name="T16" fmla="+- 0 10646 10496"/>
                  <a:gd name="T17" fmla="*/ T16 w 331"/>
                  <a:gd name="T18" fmla="+- 0 -812 -1058"/>
                  <a:gd name="T19" fmla="*/ -812 h 335"/>
                  <a:gd name="T20" fmla="+- 0 10801 10496"/>
                  <a:gd name="T21" fmla="*/ T20 w 331"/>
                  <a:gd name="T22" fmla="+- 0 -812 -1058"/>
                  <a:gd name="T23" fmla="*/ -812 h 335"/>
                  <a:gd name="T24" fmla="+- 0 10810 10496"/>
                  <a:gd name="T25" fmla="*/ T24 w 331"/>
                  <a:gd name="T26" fmla="+- 0 -834 -1058"/>
                  <a:gd name="T27" fmla="*/ -834 h 335"/>
                  <a:gd name="T28" fmla="+- 0 10816 10496"/>
                  <a:gd name="T29" fmla="*/ T28 w 331"/>
                  <a:gd name="T30" fmla="+- 0 -858 -1058"/>
                  <a:gd name="T31" fmla="*/ -858 h 33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331" h="335">
                    <a:moveTo>
                      <a:pt x="320" y="200"/>
                    </a:moveTo>
                    <a:lnTo>
                      <a:pt x="204" y="211"/>
                    </a:lnTo>
                    <a:lnTo>
                      <a:pt x="193" y="228"/>
                    </a:lnTo>
                    <a:lnTo>
                      <a:pt x="176" y="241"/>
                    </a:lnTo>
                    <a:lnTo>
                      <a:pt x="150" y="246"/>
                    </a:lnTo>
                    <a:lnTo>
                      <a:pt x="305" y="246"/>
                    </a:lnTo>
                    <a:lnTo>
                      <a:pt x="314" y="224"/>
                    </a:lnTo>
                    <a:lnTo>
                      <a:pt x="320" y="20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>
                <a:off x="10496" y="-1058"/>
                <a:ext cx="331" cy="335"/>
              </a:xfrm>
              <a:custGeom>
                <a:avLst/>
                <a:gdLst>
                  <a:gd name="T0" fmla="+- 0 10822 10496"/>
                  <a:gd name="T1" fmla="*/ T0 w 331"/>
                  <a:gd name="T2" fmla="+- 0 -970 -1058"/>
                  <a:gd name="T3" fmla="*/ -970 h 335"/>
                  <a:gd name="T4" fmla="+- 0 10691 10496"/>
                  <a:gd name="T5" fmla="*/ T4 w 331"/>
                  <a:gd name="T6" fmla="+- 0 -970 -1058"/>
                  <a:gd name="T7" fmla="*/ -970 h 335"/>
                  <a:gd name="T8" fmla="+- 0 10701 10496"/>
                  <a:gd name="T9" fmla="*/ T8 w 331"/>
                  <a:gd name="T10" fmla="+- 0 -967 -1058"/>
                  <a:gd name="T11" fmla="*/ -967 h 335"/>
                  <a:gd name="T12" fmla="+- 0 10707 10496"/>
                  <a:gd name="T13" fmla="*/ T12 w 331"/>
                  <a:gd name="T14" fmla="+- 0 -961 -1058"/>
                  <a:gd name="T15" fmla="*/ -961 h 335"/>
                  <a:gd name="T16" fmla="+- 0 10713 10496"/>
                  <a:gd name="T17" fmla="*/ T16 w 331"/>
                  <a:gd name="T18" fmla="+- 0 -954 -1058"/>
                  <a:gd name="T19" fmla="*/ -954 h 335"/>
                  <a:gd name="T20" fmla="+- 0 10715 10496"/>
                  <a:gd name="T21" fmla="*/ T20 w 331"/>
                  <a:gd name="T22" fmla="+- 0 -945 -1058"/>
                  <a:gd name="T23" fmla="*/ -945 h 335"/>
                  <a:gd name="T24" fmla="+- 0 10715 10496"/>
                  <a:gd name="T25" fmla="*/ T24 w 331"/>
                  <a:gd name="T26" fmla="+- 0 -929 -1058"/>
                  <a:gd name="T27" fmla="*/ -929 h 335"/>
                  <a:gd name="T28" fmla="+- 0 10827 10496"/>
                  <a:gd name="T29" fmla="*/ T28 w 331"/>
                  <a:gd name="T30" fmla="+- 0 -937 -1058"/>
                  <a:gd name="T31" fmla="*/ -937 h 335"/>
                  <a:gd name="T32" fmla="+- 0 10824 10496"/>
                  <a:gd name="T33" fmla="*/ T32 w 331"/>
                  <a:gd name="T34" fmla="+- 0 -961 -1058"/>
                  <a:gd name="T35" fmla="*/ -961 h 335"/>
                  <a:gd name="T36" fmla="+- 0 10822 10496"/>
                  <a:gd name="T37" fmla="*/ T36 w 331"/>
                  <a:gd name="T38" fmla="+- 0 -970 -1058"/>
                  <a:gd name="T39" fmla="*/ -970 h 33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</a:cxnLst>
                <a:rect l="0" t="0" r="r" b="b"/>
                <a:pathLst>
                  <a:path w="331" h="335">
                    <a:moveTo>
                      <a:pt x="326" y="88"/>
                    </a:moveTo>
                    <a:lnTo>
                      <a:pt x="195" y="88"/>
                    </a:lnTo>
                    <a:lnTo>
                      <a:pt x="205" y="91"/>
                    </a:lnTo>
                    <a:lnTo>
                      <a:pt x="211" y="97"/>
                    </a:lnTo>
                    <a:lnTo>
                      <a:pt x="217" y="104"/>
                    </a:lnTo>
                    <a:lnTo>
                      <a:pt x="219" y="113"/>
                    </a:lnTo>
                    <a:lnTo>
                      <a:pt x="219" y="129"/>
                    </a:lnTo>
                    <a:lnTo>
                      <a:pt x="331" y="121"/>
                    </a:lnTo>
                    <a:lnTo>
                      <a:pt x="328" y="97"/>
                    </a:lnTo>
                    <a:lnTo>
                      <a:pt x="326" y="8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10832" y="-1133"/>
              <a:ext cx="200" cy="404"/>
              <a:chOff x="10832" y="-1133"/>
              <a:chExt cx="200" cy="404"/>
            </a:xfrm>
          </p:grpSpPr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0832" y="-1133"/>
                <a:ext cx="200" cy="404"/>
              </a:xfrm>
              <a:custGeom>
                <a:avLst/>
                <a:gdLst>
                  <a:gd name="T0" fmla="+- 0 11000 10832"/>
                  <a:gd name="T1" fmla="*/ T0 w 200"/>
                  <a:gd name="T2" fmla="+- 0 -966 -1133"/>
                  <a:gd name="T3" fmla="*/ -966 h 404"/>
                  <a:gd name="T4" fmla="+- 0 10883 10832"/>
                  <a:gd name="T5" fmla="*/ T4 w 200"/>
                  <a:gd name="T6" fmla="+- 0 -966 -1133"/>
                  <a:gd name="T7" fmla="*/ -966 h 404"/>
                  <a:gd name="T8" fmla="+- 0 10854 10832"/>
                  <a:gd name="T9" fmla="*/ T8 w 200"/>
                  <a:gd name="T10" fmla="+- 0 -829 -1133"/>
                  <a:gd name="T11" fmla="*/ -829 h 404"/>
                  <a:gd name="T12" fmla="+- 0 10851 10832"/>
                  <a:gd name="T13" fmla="*/ T12 w 200"/>
                  <a:gd name="T14" fmla="+- 0 -811 -1133"/>
                  <a:gd name="T15" fmla="*/ -811 h 404"/>
                  <a:gd name="T16" fmla="+- 0 10850 10832"/>
                  <a:gd name="T17" fmla="*/ T16 w 200"/>
                  <a:gd name="T18" fmla="+- 0 -787 -1133"/>
                  <a:gd name="T19" fmla="*/ -787 h 404"/>
                  <a:gd name="T20" fmla="+- 0 10855 10832"/>
                  <a:gd name="T21" fmla="*/ T20 w 200"/>
                  <a:gd name="T22" fmla="+- 0 -767 -1133"/>
                  <a:gd name="T23" fmla="*/ -767 h 404"/>
                  <a:gd name="T24" fmla="+- 0 10865 10832"/>
                  <a:gd name="T25" fmla="*/ T24 w 200"/>
                  <a:gd name="T26" fmla="+- 0 -749 -1133"/>
                  <a:gd name="T27" fmla="*/ -749 h 404"/>
                  <a:gd name="T28" fmla="+- 0 10882 10832"/>
                  <a:gd name="T29" fmla="*/ T28 w 200"/>
                  <a:gd name="T30" fmla="+- 0 -735 -1133"/>
                  <a:gd name="T31" fmla="*/ -735 h 404"/>
                  <a:gd name="T32" fmla="+- 0 10899 10832"/>
                  <a:gd name="T33" fmla="*/ T32 w 200"/>
                  <a:gd name="T34" fmla="+- 0 -730 -1133"/>
                  <a:gd name="T35" fmla="*/ -730 h 404"/>
                  <a:gd name="T36" fmla="+- 0 10918 10832"/>
                  <a:gd name="T37" fmla="*/ T36 w 200"/>
                  <a:gd name="T38" fmla="+- 0 -729 -1133"/>
                  <a:gd name="T39" fmla="*/ -729 h 404"/>
                  <a:gd name="T40" fmla="+- 0 10940 10832"/>
                  <a:gd name="T41" fmla="*/ T40 w 200"/>
                  <a:gd name="T42" fmla="+- 0 -729 -1133"/>
                  <a:gd name="T43" fmla="*/ -729 h 404"/>
                  <a:gd name="T44" fmla="+- 0 11003 10832"/>
                  <a:gd name="T45" fmla="*/ T44 w 200"/>
                  <a:gd name="T46" fmla="+- 0 -731 -1133"/>
                  <a:gd name="T47" fmla="*/ -731 h 404"/>
                  <a:gd name="T48" fmla="+- 0 11020 10832"/>
                  <a:gd name="T49" fmla="*/ T48 w 200"/>
                  <a:gd name="T50" fmla="+- 0 -819 -1133"/>
                  <a:gd name="T51" fmla="*/ -819 h 404"/>
                  <a:gd name="T52" fmla="+- 0 11021 10832"/>
                  <a:gd name="T53" fmla="*/ T52 w 200"/>
                  <a:gd name="T54" fmla="+- 0 -819 -1133"/>
                  <a:gd name="T55" fmla="*/ -819 h 404"/>
                  <a:gd name="T56" fmla="+- 0 10988 10832"/>
                  <a:gd name="T57" fmla="*/ T56 w 200"/>
                  <a:gd name="T58" fmla="+- 0 -819 -1133"/>
                  <a:gd name="T59" fmla="*/ -819 h 404"/>
                  <a:gd name="T60" fmla="+- 0 10976 10832"/>
                  <a:gd name="T61" fmla="*/ T60 w 200"/>
                  <a:gd name="T62" fmla="+- 0 -826 -1133"/>
                  <a:gd name="T63" fmla="*/ -826 h 404"/>
                  <a:gd name="T64" fmla="+- 0 10976 10832"/>
                  <a:gd name="T65" fmla="*/ T64 w 200"/>
                  <a:gd name="T66" fmla="+- 0 -846 -1133"/>
                  <a:gd name="T67" fmla="*/ -846 h 404"/>
                  <a:gd name="T68" fmla="+- 0 10979 10832"/>
                  <a:gd name="T69" fmla="*/ T68 w 200"/>
                  <a:gd name="T70" fmla="+- 0 -860 -1133"/>
                  <a:gd name="T71" fmla="*/ -860 h 404"/>
                  <a:gd name="T72" fmla="+- 0 10980 10832"/>
                  <a:gd name="T73" fmla="*/ T72 w 200"/>
                  <a:gd name="T74" fmla="+- 0 -866 -1133"/>
                  <a:gd name="T75" fmla="*/ -866 h 404"/>
                  <a:gd name="T76" fmla="+- 0 11000 10832"/>
                  <a:gd name="T77" fmla="*/ T76 w 200"/>
                  <a:gd name="T78" fmla="+- 0 -966 -1133"/>
                  <a:gd name="T79" fmla="*/ -966 h 40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</a:cxnLst>
                <a:rect l="0" t="0" r="r" b="b"/>
                <a:pathLst>
                  <a:path w="200" h="404">
                    <a:moveTo>
                      <a:pt x="168" y="167"/>
                    </a:moveTo>
                    <a:lnTo>
                      <a:pt x="51" y="167"/>
                    </a:lnTo>
                    <a:lnTo>
                      <a:pt x="22" y="304"/>
                    </a:lnTo>
                    <a:lnTo>
                      <a:pt x="19" y="322"/>
                    </a:lnTo>
                    <a:lnTo>
                      <a:pt x="18" y="346"/>
                    </a:lnTo>
                    <a:lnTo>
                      <a:pt x="23" y="366"/>
                    </a:lnTo>
                    <a:lnTo>
                      <a:pt x="33" y="384"/>
                    </a:lnTo>
                    <a:lnTo>
                      <a:pt x="50" y="398"/>
                    </a:lnTo>
                    <a:lnTo>
                      <a:pt x="67" y="403"/>
                    </a:lnTo>
                    <a:lnTo>
                      <a:pt x="86" y="404"/>
                    </a:lnTo>
                    <a:lnTo>
                      <a:pt x="108" y="404"/>
                    </a:lnTo>
                    <a:lnTo>
                      <a:pt x="171" y="402"/>
                    </a:lnTo>
                    <a:lnTo>
                      <a:pt x="188" y="314"/>
                    </a:lnTo>
                    <a:lnTo>
                      <a:pt x="189" y="314"/>
                    </a:lnTo>
                    <a:lnTo>
                      <a:pt x="156" y="314"/>
                    </a:lnTo>
                    <a:lnTo>
                      <a:pt x="144" y="307"/>
                    </a:lnTo>
                    <a:lnTo>
                      <a:pt x="144" y="287"/>
                    </a:lnTo>
                    <a:lnTo>
                      <a:pt x="147" y="273"/>
                    </a:lnTo>
                    <a:lnTo>
                      <a:pt x="148" y="267"/>
                    </a:lnTo>
                    <a:lnTo>
                      <a:pt x="168" y="16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0832" y="-1133"/>
                <a:ext cx="200" cy="404"/>
              </a:xfrm>
              <a:custGeom>
                <a:avLst/>
                <a:gdLst>
                  <a:gd name="T0" fmla="+- 0 11023 10832"/>
                  <a:gd name="T1" fmla="*/ T0 w 200"/>
                  <a:gd name="T2" fmla="+- 0 -820 -1133"/>
                  <a:gd name="T3" fmla="*/ -820 h 404"/>
                  <a:gd name="T4" fmla="+- 0 11013 10832"/>
                  <a:gd name="T5" fmla="*/ T4 w 200"/>
                  <a:gd name="T6" fmla="+- 0 -819 -1133"/>
                  <a:gd name="T7" fmla="*/ -819 h 404"/>
                  <a:gd name="T8" fmla="+- 0 11021 10832"/>
                  <a:gd name="T9" fmla="*/ T8 w 200"/>
                  <a:gd name="T10" fmla="+- 0 -819 -1133"/>
                  <a:gd name="T11" fmla="*/ -819 h 404"/>
                  <a:gd name="T12" fmla="+- 0 11023 10832"/>
                  <a:gd name="T13" fmla="*/ T12 w 200"/>
                  <a:gd name="T14" fmla="+- 0 -820 -1133"/>
                  <a:gd name="T15" fmla="*/ -820 h 40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0" h="404">
                    <a:moveTo>
                      <a:pt x="191" y="313"/>
                    </a:moveTo>
                    <a:lnTo>
                      <a:pt x="181" y="314"/>
                    </a:lnTo>
                    <a:lnTo>
                      <a:pt x="189" y="314"/>
                    </a:lnTo>
                    <a:lnTo>
                      <a:pt x="191" y="313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0832" y="-1133"/>
                <a:ext cx="200" cy="404"/>
              </a:xfrm>
              <a:custGeom>
                <a:avLst/>
                <a:gdLst>
                  <a:gd name="T0" fmla="+- 0 11073 10832"/>
                  <a:gd name="T1" fmla="*/ T0 w 200"/>
                  <a:gd name="T2" fmla="+- 0 -1039 -1133"/>
                  <a:gd name="T3" fmla="*/ -1039 h 404"/>
                  <a:gd name="T4" fmla="+- 0 10848 10832"/>
                  <a:gd name="T5" fmla="*/ T4 w 200"/>
                  <a:gd name="T6" fmla="+- 0 -1039 -1133"/>
                  <a:gd name="T7" fmla="*/ -1039 h 404"/>
                  <a:gd name="T8" fmla="+- 0 10832 10832"/>
                  <a:gd name="T9" fmla="*/ T8 w 200"/>
                  <a:gd name="T10" fmla="+- 0 -966 -1133"/>
                  <a:gd name="T11" fmla="*/ -966 h 404"/>
                  <a:gd name="T12" fmla="+- 0 11057 10832"/>
                  <a:gd name="T13" fmla="*/ T12 w 200"/>
                  <a:gd name="T14" fmla="+- 0 -966 -1133"/>
                  <a:gd name="T15" fmla="*/ -966 h 404"/>
                  <a:gd name="T16" fmla="+- 0 11073 10832"/>
                  <a:gd name="T17" fmla="*/ T16 w 200"/>
                  <a:gd name="T18" fmla="+- 0 -1039 -1133"/>
                  <a:gd name="T19" fmla="*/ -1039 h 40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00" h="404">
                    <a:moveTo>
                      <a:pt x="241" y="94"/>
                    </a:moveTo>
                    <a:lnTo>
                      <a:pt x="16" y="94"/>
                    </a:lnTo>
                    <a:lnTo>
                      <a:pt x="0" y="167"/>
                    </a:lnTo>
                    <a:lnTo>
                      <a:pt x="225" y="167"/>
                    </a:lnTo>
                    <a:lnTo>
                      <a:pt x="241" y="9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832" y="-1133"/>
                <a:ext cx="200" cy="404"/>
              </a:xfrm>
              <a:custGeom>
                <a:avLst/>
                <a:gdLst>
                  <a:gd name="T0" fmla="+- 0 11032 10832"/>
                  <a:gd name="T1" fmla="*/ T0 w 200"/>
                  <a:gd name="T2" fmla="+- 0 -1133 -1133"/>
                  <a:gd name="T3" fmla="*/ -1133 h 404"/>
                  <a:gd name="T4" fmla="+- 0 10918 10832"/>
                  <a:gd name="T5" fmla="*/ T4 w 200"/>
                  <a:gd name="T6" fmla="+- 0 -1133 -1133"/>
                  <a:gd name="T7" fmla="*/ -1133 h 404"/>
                  <a:gd name="T8" fmla="+- 0 10898 10832"/>
                  <a:gd name="T9" fmla="*/ T8 w 200"/>
                  <a:gd name="T10" fmla="+- 0 -1039 -1133"/>
                  <a:gd name="T11" fmla="*/ -1039 h 404"/>
                  <a:gd name="T12" fmla="+- 0 11012 10832"/>
                  <a:gd name="T13" fmla="*/ T12 w 200"/>
                  <a:gd name="T14" fmla="+- 0 -1039 -1133"/>
                  <a:gd name="T15" fmla="*/ -1039 h 404"/>
                  <a:gd name="T16" fmla="+- 0 11032 10832"/>
                  <a:gd name="T17" fmla="*/ T16 w 200"/>
                  <a:gd name="T18" fmla="+- 0 -1133 -1133"/>
                  <a:gd name="T19" fmla="*/ -1133 h 40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00" h="404">
                    <a:moveTo>
                      <a:pt x="200" y="0"/>
                    </a:moveTo>
                    <a:lnTo>
                      <a:pt x="86" y="0"/>
                    </a:lnTo>
                    <a:lnTo>
                      <a:pt x="66" y="94"/>
                    </a:lnTo>
                    <a:lnTo>
                      <a:pt x="180" y="94"/>
                    </a:lnTo>
                    <a:lnTo>
                      <a:pt x="200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2" name="Group 21"/>
            <p:cNvGrpSpPr>
              <a:grpSpLocks/>
            </p:cNvGrpSpPr>
            <p:nvPr/>
          </p:nvGrpSpPr>
          <p:grpSpPr bwMode="auto">
            <a:xfrm>
              <a:off x="11037" y="-1062"/>
              <a:ext cx="348" cy="336"/>
              <a:chOff x="11037" y="-1062"/>
              <a:chExt cx="348" cy="336"/>
            </a:xfrm>
          </p:grpSpPr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11037" y="-1062"/>
                <a:ext cx="348" cy="336"/>
              </a:xfrm>
              <a:custGeom>
                <a:avLst/>
                <a:gdLst>
                  <a:gd name="T0" fmla="+- 0 11382 11037"/>
                  <a:gd name="T1" fmla="*/ T0 w 348"/>
                  <a:gd name="T2" fmla="+- 0 -987 -1062"/>
                  <a:gd name="T3" fmla="*/ -987 h 336"/>
                  <a:gd name="T4" fmla="+- 0 11248 11037"/>
                  <a:gd name="T5" fmla="*/ T4 w 348"/>
                  <a:gd name="T6" fmla="+- 0 -987 -1062"/>
                  <a:gd name="T7" fmla="*/ -987 h 336"/>
                  <a:gd name="T8" fmla="+- 0 11267 11037"/>
                  <a:gd name="T9" fmla="*/ T8 w 348"/>
                  <a:gd name="T10" fmla="+- 0 -984 -1062"/>
                  <a:gd name="T11" fmla="*/ -984 h 336"/>
                  <a:gd name="T12" fmla="+- 0 11277 11037"/>
                  <a:gd name="T13" fmla="*/ T12 w 348"/>
                  <a:gd name="T14" fmla="+- 0 -974 -1062"/>
                  <a:gd name="T15" fmla="*/ -974 h 336"/>
                  <a:gd name="T16" fmla="+- 0 11207 11037"/>
                  <a:gd name="T17" fmla="*/ T16 w 348"/>
                  <a:gd name="T18" fmla="+- 0 -935 -1062"/>
                  <a:gd name="T19" fmla="*/ -935 h 336"/>
                  <a:gd name="T20" fmla="+- 0 11159 11037"/>
                  <a:gd name="T21" fmla="*/ T20 w 348"/>
                  <a:gd name="T22" fmla="+- 0 -930 -1062"/>
                  <a:gd name="T23" fmla="*/ -930 h 336"/>
                  <a:gd name="T24" fmla="+- 0 11134 11037"/>
                  <a:gd name="T25" fmla="*/ T24 w 348"/>
                  <a:gd name="T26" fmla="+- 0 -925 -1062"/>
                  <a:gd name="T27" fmla="*/ -925 h 336"/>
                  <a:gd name="T28" fmla="+- 0 11074 11037"/>
                  <a:gd name="T29" fmla="*/ T28 w 348"/>
                  <a:gd name="T30" fmla="+- 0 -899 -1062"/>
                  <a:gd name="T31" fmla="*/ -899 h 336"/>
                  <a:gd name="T32" fmla="+- 0 11037 11037"/>
                  <a:gd name="T33" fmla="*/ T32 w 348"/>
                  <a:gd name="T34" fmla="+- 0 -827 -1062"/>
                  <a:gd name="T35" fmla="*/ -827 h 336"/>
                  <a:gd name="T36" fmla="+- 0 11039 11037"/>
                  <a:gd name="T37" fmla="*/ T36 w 348"/>
                  <a:gd name="T38" fmla="+- 0 -797 -1062"/>
                  <a:gd name="T39" fmla="*/ -797 h 336"/>
                  <a:gd name="T40" fmla="+- 0 11073 11037"/>
                  <a:gd name="T41" fmla="*/ T40 w 348"/>
                  <a:gd name="T42" fmla="+- 0 -742 -1062"/>
                  <a:gd name="T43" fmla="*/ -742 h 336"/>
                  <a:gd name="T44" fmla="+- 0 11133 11037"/>
                  <a:gd name="T45" fmla="*/ T44 w 348"/>
                  <a:gd name="T46" fmla="+- 0 -726 -1062"/>
                  <a:gd name="T47" fmla="*/ -726 h 336"/>
                  <a:gd name="T48" fmla="+- 0 11155 11037"/>
                  <a:gd name="T49" fmla="*/ T48 w 348"/>
                  <a:gd name="T50" fmla="+- 0 -727 -1062"/>
                  <a:gd name="T51" fmla="*/ -727 h 336"/>
                  <a:gd name="T52" fmla="+- 0 11176 11037"/>
                  <a:gd name="T53" fmla="*/ T52 w 348"/>
                  <a:gd name="T54" fmla="+- 0 -732 -1062"/>
                  <a:gd name="T55" fmla="*/ -732 h 336"/>
                  <a:gd name="T56" fmla="+- 0 11195 11037"/>
                  <a:gd name="T57" fmla="*/ T56 w 348"/>
                  <a:gd name="T58" fmla="+- 0 -739 -1062"/>
                  <a:gd name="T59" fmla="*/ -739 h 336"/>
                  <a:gd name="T60" fmla="+- 0 11213 11037"/>
                  <a:gd name="T61" fmla="*/ T60 w 348"/>
                  <a:gd name="T62" fmla="+- 0 -748 -1062"/>
                  <a:gd name="T63" fmla="*/ -748 h 336"/>
                  <a:gd name="T64" fmla="+- 0 11228 11037"/>
                  <a:gd name="T65" fmla="*/ T64 w 348"/>
                  <a:gd name="T66" fmla="+- 0 -761 -1062"/>
                  <a:gd name="T67" fmla="*/ -761 h 336"/>
                  <a:gd name="T68" fmla="+- 0 11232 11037"/>
                  <a:gd name="T69" fmla="*/ T68 w 348"/>
                  <a:gd name="T70" fmla="+- 0 -765 -1062"/>
                  <a:gd name="T71" fmla="*/ -765 h 336"/>
                  <a:gd name="T72" fmla="+- 0 11346 11037"/>
                  <a:gd name="T73" fmla="*/ T72 w 348"/>
                  <a:gd name="T74" fmla="+- 0 -765 -1062"/>
                  <a:gd name="T75" fmla="*/ -765 h 336"/>
                  <a:gd name="T76" fmla="+- 0 11355 11037"/>
                  <a:gd name="T77" fmla="*/ T76 w 348"/>
                  <a:gd name="T78" fmla="+- 0 -804 -1062"/>
                  <a:gd name="T79" fmla="*/ -804 h 336"/>
                  <a:gd name="T80" fmla="+- 0 11188 11037"/>
                  <a:gd name="T81" fmla="*/ T80 w 348"/>
                  <a:gd name="T82" fmla="+- 0 -804 -1062"/>
                  <a:gd name="T83" fmla="*/ -804 h 336"/>
                  <a:gd name="T84" fmla="+- 0 11167 11037"/>
                  <a:gd name="T85" fmla="*/ T84 w 348"/>
                  <a:gd name="T86" fmla="+- 0 -805 -1062"/>
                  <a:gd name="T87" fmla="*/ -805 h 336"/>
                  <a:gd name="T88" fmla="+- 0 11152 11037"/>
                  <a:gd name="T89" fmla="*/ T88 w 348"/>
                  <a:gd name="T90" fmla="+- 0 -818 -1062"/>
                  <a:gd name="T91" fmla="*/ -818 h 336"/>
                  <a:gd name="T92" fmla="+- 0 11157 11037"/>
                  <a:gd name="T93" fmla="*/ T92 w 348"/>
                  <a:gd name="T94" fmla="+- 0 -843 -1062"/>
                  <a:gd name="T95" fmla="*/ -843 h 336"/>
                  <a:gd name="T96" fmla="+- 0 11172 11037"/>
                  <a:gd name="T97" fmla="*/ T96 w 348"/>
                  <a:gd name="T98" fmla="+- 0 -856 -1062"/>
                  <a:gd name="T99" fmla="*/ -856 h 336"/>
                  <a:gd name="T100" fmla="+- 0 11191 11037"/>
                  <a:gd name="T101" fmla="*/ T100 w 348"/>
                  <a:gd name="T102" fmla="+- 0 -862 -1062"/>
                  <a:gd name="T103" fmla="*/ -862 h 336"/>
                  <a:gd name="T104" fmla="+- 0 11212 11037"/>
                  <a:gd name="T105" fmla="*/ T104 w 348"/>
                  <a:gd name="T106" fmla="+- 0 -866 -1062"/>
                  <a:gd name="T107" fmla="*/ -866 h 336"/>
                  <a:gd name="T108" fmla="+- 0 11230 11037"/>
                  <a:gd name="T109" fmla="*/ T108 w 348"/>
                  <a:gd name="T110" fmla="+- 0 -871 -1062"/>
                  <a:gd name="T111" fmla="*/ -871 h 336"/>
                  <a:gd name="T112" fmla="+- 0 11248 11037"/>
                  <a:gd name="T113" fmla="*/ T112 w 348"/>
                  <a:gd name="T114" fmla="+- 0 -880 -1062"/>
                  <a:gd name="T115" fmla="*/ -880 h 336"/>
                  <a:gd name="T116" fmla="+- 0 11373 11037"/>
                  <a:gd name="T117" fmla="*/ T116 w 348"/>
                  <a:gd name="T118" fmla="+- 0 -880 -1062"/>
                  <a:gd name="T119" fmla="*/ -880 h 336"/>
                  <a:gd name="T120" fmla="+- 0 11375 11037"/>
                  <a:gd name="T121" fmla="*/ T120 w 348"/>
                  <a:gd name="T122" fmla="+- 0 -888 -1062"/>
                  <a:gd name="T123" fmla="*/ -888 h 336"/>
                  <a:gd name="T124" fmla="+- 0 11384 11037"/>
                  <a:gd name="T125" fmla="*/ T124 w 348"/>
                  <a:gd name="T126" fmla="+- 0 -951 -1062"/>
                  <a:gd name="T127" fmla="*/ -951 h 336"/>
                  <a:gd name="T128" fmla="+- 0 11385 11037"/>
                  <a:gd name="T129" fmla="*/ T128 w 348"/>
                  <a:gd name="T130" fmla="+- 0 -971 -1062"/>
                  <a:gd name="T131" fmla="*/ -971 h 336"/>
                  <a:gd name="T132" fmla="+- 0 11382 11037"/>
                  <a:gd name="T133" fmla="*/ T132 w 348"/>
                  <a:gd name="T134" fmla="+- 0 -987 -1062"/>
                  <a:gd name="T135" fmla="*/ -987 h 3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</a:cxnLst>
                <a:rect l="0" t="0" r="r" b="b"/>
                <a:pathLst>
                  <a:path w="348" h="336">
                    <a:moveTo>
                      <a:pt x="345" y="75"/>
                    </a:moveTo>
                    <a:lnTo>
                      <a:pt x="211" y="75"/>
                    </a:lnTo>
                    <a:lnTo>
                      <a:pt x="230" y="78"/>
                    </a:lnTo>
                    <a:lnTo>
                      <a:pt x="240" y="88"/>
                    </a:lnTo>
                    <a:lnTo>
                      <a:pt x="170" y="127"/>
                    </a:lnTo>
                    <a:lnTo>
                      <a:pt x="122" y="132"/>
                    </a:lnTo>
                    <a:lnTo>
                      <a:pt x="97" y="137"/>
                    </a:lnTo>
                    <a:lnTo>
                      <a:pt x="37" y="163"/>
                    </a:lnTo>
                    <a:lnTo>
                      <a:pt x="0" y="235"/>
                    </a:lnTo>
                    <a:lnTo>
                      <a:pt x="2" y="265"/>
                    </a:lnTo>
                    <a:lnTo>
                      <a:pt x="36" y="320"/>
                    </a:lnTo>
                    <a:lnTo>
                      <a:pt x="96" y="336"/>
                    </a:lnTo>
                    <a:lnTo>
                      <a:pt x="118" y="335"/>
                    </a:lnTo>
                    <a:lnTo>
                      <a:pt x="139" y="330"/>
                    </a:lnTo>
                    <a:lnTo>
                      <a:pt x="158" y="323"/>
                    </a:lnTo>
                    <a:lnTo>
                      <a:pt x="176" y="314"/>
                    </a:lnTo>
                    <a:lnTo>
                      <a:pt x="191" y="301"/>
                    </a:lnTo>
                    <a:lnTo>
                      <a:pt x="195" y="297"/>
                    </a:lnTo>
                    <a:lnTo>
                      <a:pt x="309" y="297"/>
                    </a:lnTo>
                    <a:lnTo>
                      <a:pt x="318" y="258"/>
                    </a:lnTo>
                    <a:lnTo>
                      <a:pt x="151" y="258"/>
                    </a:lnTo>
                    <a:lnTo>
                      <a:pt x="130" y="257"/>
                    </a:lnTo>
                    <a:lnTo>
                      <a:pt x="115" y="244"/>
                    </a:lnTo>
                    <a:lnTo>
                      <a:pt x="120" y="219"/>
                    </a:lnTo>
                    <a:lnTo>
                      <a:pt x="135" y="206"/>
                    </a:lnTo>
                    <a:lnTo>
                      <a:pt x="154" y="200"/>
                    </a:lnTo>
                    <a:lnTo>
                      <a:pt x="175" y="196"/>
                    </a:lnTo>
                    <a:lnTo>
                      <a:pt x="193" y="191"/>
                    </a:lnTo>
                    <a:lnTo>
                      <a:pt x="211" y="182"/>
                    </a:lnTo>
                    <a:lnTo>
                      <a:pt x="336" y="182"/>
                    </a:lnTo>
                    <a:lnTo>
                      <a:pt x="338" y="174"/>
                    </a:lnTo>
                    <a:lnTo>
                      <a:pt x="347" y="111"/>
                    </a:lnTo>
                    <a:lnTo>
                      <a:pt x="348" y="91"/>
                    </a:lnTo>
                    <a:lnTo>
                      <a:pt x="345" y="7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11037" y="-1062"/>
                <a:ext cx="348" cy="336"/>
              </a:xfrm>
              <a:custGeom>
                <a:avLst/>
                <a:gdLst>
                  <a:gd name="T0" fmla="+- 0 11346 11037"/>
                  <a:gd name="T1" fmla="*/ T0 w 348"/>
                  <a:gd name="T2" fmla="+- 0 -765 -1062"/>
                  <a:gd name="T3" fmla="*/ -765 h 336"/>
                  <a:gd name="T4" fmla="+- 0 11232 11037"/>
                  <a:gd name="T5" fmla="*/ T4 w 348"/>
                  <a:gd name="T6" fmla="+- 0 -765 -1062"/>
                  <a:gd name="T7" fmla="*/ -765 h 336"/>
                  <a:gd name="T8" fmla="+- 0 11226 11037"/>
                  <a:gd name="T9" fmla="*/ T8 w 348"/>
                  <a:gd name="T10" fmla="+- 0 -732 -1062"/>
                  <a:gd name="T11" fmla="*/ -732 h 336"/>
                  <a:gd name="T12" fmla="+- 0 11338 11037"/>
                  <a:gd name="T13" fmla="*/ T12 w 348"/>
                  <a:gd name="T14" fmla="+- 0 -732 -1062"/>
                  <a:gd name="T15" fmla="*/ -732 h 336"/>
                  <a:gd name="T16" fmla="+- 0 11346 11037"/>
                  <a:gd name="T17" fmla="*/ T16 w 348"/>
                  <a:gd name="T18" fmla="+- 0 -765 -1062"/>
                  <a:gd name="T19" fmla="*/ -765 h 3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348" h="336">
                    <a:moveTo>
                      <a:pt x="309" y="297"/>
                    </a:moveTo>
                    <a:lnTo>
                      <a:pt x="195" y="297"/>
                    </a:lnTo>
                    <a:lnTo>
                      <a:pt x="189" y="330"/>
                    </a:lnTo>
                    <a:lnTo>
                      <a:pt x="301" y="330"/>
                    </a:lnTo>
                    <a:lnTo>
                      <a:pt x="309" y="29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11037" y="-1062"/>
                <a:ext cx="348" cy="336"/>
              </a:xfrm>
              <a:custGeom>
                <a:avLst/>
                <a:gdLst>
                  <a:gd name="T0" fmla="+- 0 11373 11037"/>
                  <a:gd name="T1" fmla="*/ T0 w 348"/>
                  <a:gd name="T2" fmla="+- 0 -880 -1062"/>
                  <a:gd name="T3" fmla="*/ -880 h 336"/>
                  <a:gd name="T4" fmla="+- 0 11248 11037"/>
                  <a:gd name="T5" fmla="*/ T4 w 348"/>
                  <a:gd name="T6" fmla="+- 0 -880 -1062"/>
                  <a:gd name="T7" fmla="*/ -880 h 336"/>
                  <a:gd name="T8" fmla="+- 0 11242 11037"/>
                  <a:gd name="T9" fmla="*/ T8 w 348"/>
                  <a:gd name="T10" fmla="+- 0 -853 -1062"/>
                  <a:gd name="T11" fmla="*/ -853 h 336"/>
                  <a:gd name="T12" fmla="+- 0 11231 11037"/>
                  <a:gd name="T13" fmla="*/ T12 w 348"/>
                  <a:gd name="T14" fmla="+- 0 -833 -1062"/>
                  <a:gd name="T15" fmla="*/ -833 h 336"/>
                  <a:gd name="T16" fmla="+- 0 11217 11037"/>
                  <a:gd name="T17" fmla="*/ T16 w 348"/>
                  <a:gd name="T18" fmla="+- 0 -818 -1062"/>
                  <a:gd name="T19" fmla="*/ -818 h 336"/>
                  <a:gd name="T20" fmla="+- 0 11201 11037"/>
                  <a:gd name="T21" fmla="*/ T20 w 348"/>
                  <a:gd name="T22" fmla="+- 0 -808 -1062"/>
                  <a:gd name="T23" fmla="*/ -808 h 336"/>
                  <a:gd name="T24" fmla="+- 0 11188 11037"/>
                  <a:gd name="T25" fmla="*/ T24 w 348"/>
                  <a:gd name="T26" fmla="+- 0 -804 -1062"/>
                  <a:gd name="T27" fmla="*/ -804 h 336"/>
                  <a:gd name="T28" fmla="+- 0 11355 11037"/>
                  <a:gd name="T29" fmla="*/ T28 w 348"/>
                  <a:gd name="T30" fmla="+- 0 -804 -1062"/>
                  <a:gd name="T31" fmla="*/ -804 h 336"/>
                  <a:gd name="T32" fmla="+- 0 11364 11037"/>
                  <a:gd name="T33" fmla="*/ T32 w 348"/>
                  <a:gd name="T34" fmla="+- 0 -843 -1062"/>
                  <a:gd name="T35" fmla="*/ -843 h 336"/>
                  <a:gd name="T36" fmla="+- 0 11370 11037"/>
                  <a:gd name="T37" fmla="*/ T36 w 348"/>
                  <a:gd name="T38" fmla="+- 0 -867 -1062"/>
                  <a:gd name="T39" fmla="*/ -867 h 336"/>
                  <a:gd name="T40" fmla="+- 0 11373 11037"/>
                  <a:gd name="T41" fmla="*/ T40 w 348"/>
                  <a:gd name="T42" fmla="+- 0 -880 -1062"/>
                  <a:gd name="T43" fmla="*/ -880 h 3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</a:cxnLst>
                <a:rect l="0" t="0" r="r" b="b"/>
                <a:pathLst>
                  <a:path w="348" h="336">
                    <a:moveTo>
                      <a:pt x="336" y="182"/>
                    </a:moveTo>
                    <a:lnTo>
                      <a:pt x="211" y="182"/>
                    </a:lnTo>
                    <a:lnTo>
                      <a:pt x="205" y="209"/>
                    </a:lnTo>
                    <a:lnTo>
                      <a:pt x="194" y="229"/>
                    </a:lnTo>
                    <a:lnTo>
                      <a:pt x="180" y="244"/>
                    </a:lnTo>
                    <a:lnTo>
                      <a:pt x="164" y="254"/>
                    </a:lnTo>
                    <a:lnTo>
                      <a:pt x="151" y="258"/>
                    </a:lnTo>
                    <a:lnTo>
                      <a:pt x="318" y="258"/>
                    </a:lnTo>
                    <a:lnTo>
                      <a:pt x="327" y="219"/>
                    </a:lnTo>
                    <a:lnTo>
                      <a:pt x="333" y="195"/>
                    </a:lnTo>
                    <a:lnTo>
                      <a:pt x="336" y="182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1037" y="-1062"/>
                <a:ext cx="348" cy="336"/>
              </a:xfrm>
              <a:custGeom>
                <a:avLst/>
                <a:gdLst>
                  <a:gd name="T0" fmla="+- 0 11235 11037"/>
                  <a:gd name="T1" fmla="*/ T0 w 348"/>
                  <a:gd name="T2" fmla="+- 0 -1062 -1062"/>
                  <a:gd name="T3" fmla="*/ -1062 h 336"/>
                  <a:gd name="T4" fmla="+- 0 11168 11037"/>
                  <a:gd name="T5" fmla="*/ T4 w 348"/>
                  <a:gd name="T6" fmla="+- 0 -1053 -1062"/>
                  <a:gd name="T7" fmla="*/ -1053 h 336"/>
                  <a:gd name="T8" fmla="+- 0 11103 11037"/>
                  <a:gd name="T9" fmla="*/ T8 w 348"/>
                  <a:gd name="T10" fmla="+- 0 -1008 -1062"/>
                  <a:gd name="T11" fmla="*/ -1008 h 336"/>
                  <a:gd name="T12" fmla="+- 0 11080 11037"/>
                  <a:gd name="T13" fmla="*/ T12 w 348"/>
                  <a:gd name="T14" fmla="+- 0 -969 -1062"/>
                  <a:gd name="T15" fmla="*/ -969 h 336"/>
                  <a:gd name="T16" fmla="+- 0 11189 11037"/>
                  <a:gd name="T17" fmla="*/ T16 w 348"/>
                  <a:gd name="T18" fmla="+- 0 -963 -1062"/>
                  <a:gd name="T19" fmla="*/ -963 h 336"/>
                  <a:gd name="T20" fmla="+- 0 11203 11037"/>
                  <a:gd name="T21" fmla="*/ T20 w 348"/>
                  <a:gd name="T22" fmla="+- 0 -977 -1062"/>
                  <a:gd name="T23" fmla="*/ -977 h 336"/>
                  <a:gd name="T24" fmla="+- 0 11221 11037"/>
                  <a:gd name="T25" fmla="*/ T24 w 348"/>
                  <a:gd name="T26" fmla="+- 0 -985 -1062"/>
                  <a:gd name="T27" fmla="*/ -985 h 336"/>
                  <a:gd name="T28" fmla="+- 0 11248 11037"/>
                  <a:gd name="T29" fmla="*/ T28 w 348"/>
                  <a:gd name="T30" fmla="+- 0 -987 -1062"/>
                  <a:gd name="T31" fmla="*/ -987 h 336"/>
                  <a:gd name="T32" fmla="+- 0 11382 11037"/>
                  <a:gd name="T33" fmla="*/ T32 w 348"/>
                  <a:gd name="T34" fmla="+- 0 -987 -1062"/>
                  <a:gd name="T35" fmla="*/ -987 h 336"/>
                  <a:gd name="T36" fmla="+- 0 11381 11037"/>
                  <a:gd name="T37" fmla="*/ T36 w 348"/>
                  <a:gd name="T38" fmla="+- 0 -997 -1062"/>
                  <a:gd name="T39" fmla="*/ -997 h 336"/>
                  <a:gd name="T40" fmla="+- 0 11338 11037"/>
                  <a:gd name="T41" fmla="*/ T40 w 348"/>
                  <a:gd name="T42" fmla="+- 0 -1044 -1062"/>
                  <a:gd name="T43" fmla="*/ -1044 h 336"/>
                  <a:gd name="T44" fmla="+- 0 11272 11037"/>
                  <a:gd name="T45" fmla="*/ T44 w 348"/>
                  <a:gd name="T46" fmla="+- 0 -1061 -1062"/>
                  <a:gd name="T47" fmla="*/ -1061 h 336"/>
                  <a:gd name="T48" fmla="+- 0 11250 11037"/>
                  <a:gd name="T49" fmla="*/ T48 w 348"/>
                  <a:gd name="T50" fmla="+- 0 -1062 -1062"/>
                  <a:gd name="T51" fmla="*/ -1062 h 336"/>
                  <a:gd name="T52" fmla="+- 0 11235 11037"/>
                  <a:gd name="T53" fmla="*/ T52 w 348"/>
                  <a:gd name="T54" fmla="+- 0 -1062 -1062"/>
                  <a:gd name="T55" fmla="*/ -1062 h 33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</a:cxnLst>
                <a:rect l="0" t="0" r="r" b="b"/>
                <a:pathLst>
                  <a:path w="348" h="336">
                    <a:moveTo>
                      <a:pt x="198" y="0"/>
                    </a:moveTo>
                    <a:lnTo>
                      <a:pt x="131" y="9"/>
                    </a:lnTo>
                    <a:lnTo>
                      <a:pt x="66" y="54"/>
                    </a:lnTo>
                    <a:lnTo>
                      <a:pt x="43" y="93"/>
                    </a:lnTo>
                    <a:lnTo>
                      <a:pt x="152" y="99"/>
                    </a:lnTo>
                    <a:lnTo>
                      <a:pt x="166" y="85"/>
                    </a:lnTo>
                    <a:lnTo>
                      <a:pt x="184" y="77"/>
                    </a:lnTo>
                    <a:lnTo>
                      <a:pt x="211" y="75"/>
                    </a:lnTo>
                    <a:lnTo>
                      <a:pt x="345" y="75"/>
                    </a:lnTo>
                    <a:lnTo>
                      <a:pt x="344" y="65"/>
                    </a:lnTo>
                    <a:lnTo>
                      <a:pt x="301" y="18"/>
                    </a:lnTo>
                    <a:lnTo>
                      <a:pt x="235" y="1"/>
                    </a:lnTo>
                    <a:lnTo>
                      <a:pt x="213" y="0"/>
                    </a:lnTo>
                    <a:lnTo>
                      <a:pt x="198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11383" y="-781"/>
              <a:ext cx="60" cy="62"/>
              <a:chOff x="11383" y="-781"/>
              <a:chExt cx="60" cy="62"/>
            </a:xfrm>
          </p:grpSpPr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11383" y="-781"/>
                <a:ext cx="60" cy="62"/>
              </a:xfrm>
              <a:custGeom>
                <a:avLst/>
                <a:gdLst>
                  <a:gd name="T0" fmla="+- 0 11404 11383"/>
                  <a:gd name="T1" fmla="*/ T0 w 60"/>
                  <a:gd name="T2" fmla="+- 0 -781 -781"/>
                  <a:gd name="T3" fmla="*/ -781 h 62"/>
                  <a:gd name="T4" fmla="+- 0 11389 11383"/>
                  <a:gd name="T5" fmla="*/ T4 w 60"/>
                  <a:gd name="T6" fmla="+- 0 -769 -781"/>
                  <a:gd name="T7" fmla="*/ -769 h 62"/>
                  <a:gd name="T8" fmla="+- 0 11383 11383"/>
                  <a:gd name="T9" fmla="*/ T8 w 60"/>
                  <a:gd name="T10" fmla="+- 0 -745 -781"/>
                  <a:gd name="T11" fmla="*/ -745 h 62"/>
                  <a:gd name="T12" fmla="+- 0 11394 11383"/>
                  <a:gd name="T13" fmla="*/ T12 w 60"/>
                  <a:gd name="T14" fmla="+- 0 -726 -781"/>
                  <a:gd name="T15" fmla="*/ -726 h 62"/>
                  <a:gd name="T16" fmla="+- 0 11414 11383"/>
                  <a:gd name="T17" fmla="*/ T16 w 60"/>
                  <a:gd name="T18" fmla="+- 0 -719 -781"/>
                  <a:gd name="T19" fmla="*/ -719 h 62"/>
                  <a:gd name="T20" fmla="+- 0 11428 11383"/>
                  <a:gd name="T21" fmla="*/ T20 w 60"/>
                  <a:gd name="T22" fmla="+- 0 -722 -781"/>
                  <a:gd name="T23" fmla="*/ -722 h 62"/>
                  <a:gd name="T24" fmla="+- 0 11440 11383"/>
                  <a:gd name="T25" fmla="*/ T24 w 60"/>
                  <a:gd name="T26" fmla="+- 0 -737 -781"/>
                  <a:gd name="T27" fmla="*/ -737 h 62"/>
                  <a:gd name="T28" fmla="+- 0 11443 11383"/>
                  <a:gd name="T29" fmla="*/ T28 w 60"/>
                  <a:gd name="T30" fmla="+- 0 -763 -781"/>
                  <a:gd name="T31" fmla="*/ -763 h 62"/>
                  <a:gd name="T32" fmla="+- 0 11429 11383"/>
                  <a:gd name="T33" fmla="*/ T32 w 60"/>
                  <a:gd name="T34" fmla="+- 0 -777 -781"/>
                  <a:gd name="T35" fmla="*/ -777 h 62"/>
                  <a:gd name="T36" fmla="+- 0 11404 11383"/>
                  <a:gd name="T37" fmla="*/ T36 w 60"/>
                  <a:gd name="T38" fmla="+- 0 -781 -781"/>
                  <a:gd name="T39" fmla="*/ -781 h 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</a:cxnLst>
                <a:rect l="0" t="0" r="r" b="b"/>
                <a:pathLst>
                  <a:path w="60" h="62">
                    <a:moveTo>
                      <a:pt x="21" y="0"/>
                    </a:moveTo>
                    <a:lnTo>
                      <a:pt x="6" y="12"/>
                    </a:lnTo>
                    <a:lnTo>
                      <a:pt x="0" y="36"/>
                    </a:lnTo>
                    <a:lnTo>
                      <a:pt x="11" y="55"/>
                    </a:lnTo>
                    <a:lnTo>
                      <a:pt x="31" y="62"/>
                    </a:lnTo>
                    <a:lnTo>
                      <a:pt x="45" y="59"/>
                    </a:lnTo>
                    <a:lnTo>
                      <a:pt x="57" y="44"/>
                    </a:lnTo>
                    <a:lnTo>
                      <a:pt x="60" y="18"/>
                    </a:lnTo>
                    <a:lnTo>
                      <a:pt x="46" y="4"/>
                    </a:lnTo>
                    <a:lnTo>
                      <a:pt x="21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11389" y="-777"/>
              <a:ext cx="51" cy="53"/>
              <a:chOff x="11389" y="-777"/>
              <a:chExt cx="51" cy="53"/>
            </a:xfrm>
          </p:grpSpPr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11389" y="-777"/>
                <a:ext cx="51" cy="53"/>
              </a:xfrm>
              <a:custGeom>
                <a:avLst/>
                <a:gdLst>
                  <a:gd name="T0" fmla="+- 0 11428 11389"/>
                  <a:gd name="T1" fmla="*/ T0 w 51"/>
                  <a:gd name="T2" fmla="+- 0 -777 -777"/>
                  <a:gd name="T3" fmla="*/ -777 h 53"/>
                  <a:gd name="T4" fmla="+- 0 11400 11389"/>
                  <a:gd name="T5" fmla="*/ T4 w 51"/>
                  <a:gd name="T6" fmla="+- 0 -777 -777"/>
                  <a:gd name="T7" fmla="*/ -777 h 53"/>
                  <a:gd name="T8" fmla="+- 0 11389 11389"/>
                  <a:gd name="T9" fmla="*/ T8 w 51"/>
                  <a:gd name="T10" fmla="+- 0 -766 -777"/>
                  <a:gd name="T11" fmla="*/ -766 h 53"/>
                  <a:gd name="T12" fmla="+- 0 11389 11389"/>
                  <a:gd name="T13" fmla="*/ T12 w 51"/>
                  <a:gd name="T14" fmla="+- 0 -735 -777"/>
                  <a:gd name="T15" fmla="*/ -735 h 53"/>
                  <a:gd name="T16" fmla="+- 0 11400 11389"/>
                  <a:gd name="T17" fmla="*/ T16 w 51"/>
                  <a:gd name="T18" fmla="+- 0 -724 -777"/>
                  <a:gd name="T19" fmla="*/ -724 h 53"/>
                  <a:gd name="T20" fmla="+- 0 11428 11389"/>
                  <a:gd name="T21" fmla="*/ T20 w 51"/>
                  <a:gd name="T22" fmla="+- 0 -724 -777"/>
                  <a:gd name="T23" fmla="*/ -724 h 53"/>
                  <a:gd name="T24" fmla="+- 0 11439 11389"/>
                  <a:gd name="T25" fmla="*/ T24 w 51"/>
                  <a:gd name="T26" fmla="+- 0 -735 -777"/>
                  <a:gd name="T27" fmla="*/ -735 h 53"/>
                  <a:gd name="T28" fmla="+- 0 11439 11389"/>
                  <a:gd name="T29" fmla="*/ T28 w 51"/>
                  <a:gd name="T30" fmla="+- 0 -766 -777"/>
                  <a:gd name="T31" fmla="*/ -766 h 53"/>
                  <a:gd name="T32" fmla="+- 0 11428 11389"/>
                  <a:gd name="T33" fmla="*/ T32 w 51"/>
                  <a:gd name="T34" fmla="+- 0 -777 -777"/>
                  <a:gd name="T35" fmla="*/ -777 h 5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51" h="53">
                    <a:moveTo>
                      <a:pt x="39" y="0"/>
                    </a:moveTo>
                    <a:lnTo>
                      <a:pt x="11" y="0"/>
                    </a:lnTo>
                    <a:lnTo>
                      <a:pt x="0" y="11"/>
                    </a:lnTo>
                    <a:lnTo>
                      <a:pt x="0" y="42"/>
                    </a:lnTo>
                    <a:lnTo>
                      <a:pt x="11" y="53"/>
                    </a:lnTo>
                    <a:lnTo>
                      <a:pt x="39" y="53"/>
                    </a:lnTo>
                    <a:lnTo>
                      <a:pt x="50" y="42"/>
                    </a:lnTo>
                    <a:lnTo>
                      <a:pt x="50" y="11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007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11402" y="-769"/>
              <a:ext cx="27" cy="37"/>
              <a:chOff x="11402" y="-769"/>
              <a:chExt cx="27" cy="37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11402" y="-769"/>
                <a:ext cx="27" cy="37"/>
              </a:xfrm>
              <a:custGeom>
                <a:avLst/>
                <a:gdLst>
                  <a:gd name="T0" fmla="+- 0 11424 11402"/>
                  <a:gd name="T1" fmla="*/ T0 w 27"/>
                  <a:gd name="T2" fmla="+- 0 -769 -769"/>
                  <a:gd name="T3" fmla="*/ -769 h 37"/>
                  <a:gd name="T4" fmla="+- 0 11402 11402"/>
                  <a:gd name="T5" fmla="*/ T4 w 27"/>
                  <a:gd name="T6" fmla="+- 0 -769 -769"/>
                  <a:gd name="T7" fmla="*/ -769 h 37"/>
                  <a:gd name="T8" fmla="+- 0 11402 11402"/>
                  <a:gd name="T9" fmla="*/ T8 w 27"/>
                  <a:gd name="T10" fmla="+- 0 -732 -769"/>
                  <a:gd name="T11" fmla="*/ -732 h 37"/>
                  <a:gd name="T12" fmla="+- 0 11407 11402"/>
                  <a:gd name="T13" fmla="*/ T12 w 27"/>
                  <a:gd name="T14" fmla="+- 0 -732 -769"/>
                  <a:gd name="T15" fmla="*/ -732 h 37"/>
                  <a:gd name="T16" fmla="+- 0 11407 11402"/>
                  <a:gd name="T17" fmla="*/ T16 w 27"/>
                  <a:gd name="T18" fmla="+- 0 -748 -769"/>
                  <a:gd name="T19" fmla="*/ -748 h 37"/>
                  <a:gd name="T20" fmla="+- 0 11419 11402"/>
                  <a:gd name="T21" fmla="*/ T20 w 27"/>
                  <a:gd name="T22" fmla="+- 0 -748 -769"/>
                  <a:gd name="T23" fmla="*/ -748 h 37"/>
                  <a:gd name="T24" fmla="+- 0 11419 11402"/>
                  <a:gd name="T25" fmla="*/ T24 w 27"/>
                  <a:gd name="T26" fmla="+- 0 -748 -769"/>
                  <a:gd name="T27" fmla="*/ -748 h 37"/>
                  <a:gd name="T28" fmla="+- 0 11424 11402"/>
                  <a:gd name="T29" fmla="*/ T28 w 27"/>
                  <a:gd name="T30" fmla="+- 0 -749 -769"/>
                  <a:gd name="T31" fmla="*/ -749 h 37"/>
                  <a:gd name="T32" fmla="+- 0 11428 11402"/>
                  <a:gd name="T33" fmla="*/ T32 w 27"/>
                  <a:gd name="T34" fmla="+- 0 -752 -769"/>
                  <a:gd name="T35" fmla="*/ -752 h 37"/>
                  <a:gd name="T36" fmla="+- 0 11428 11402"/>
                  <a:gd name="T37" fmla="*/ T36 w 27"/>
                  <a:gd name="T38" fmla="+- 0 -766 -769"/>
                  <a:gd name="T39" fmla="*/ -766 h 37"/>
                  <a:gd name="T40" fmla="+- 0 11424 11402"/>
                  <a:gd name="T41" fmla="*/ T40 w 27"/>
                  <a:gd name="T42" fmla="+- 0 -769 -769"/>
                  <a:gd name="T43" fmla="*/ -769 h 3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</a:cxnLst>
                <a:rect l="0" t="0" r="r" b="b"/>
                <a:pathLst>
                  <a:path w="27" h="37">
                    <a:moveTo>
                      <a:pt x="22" y="0"/>
                    </a:moveTo>
                    <a:lnTo>
                      <a:pt x="0" y="0"/>
                    </a:lnTo>
                    <a:lnTo>
                      <a:pt x="0" y="37"/>
                    </a:lnTo>
                    <a:lnTo>
                      <a:pt x="5" y="37"/>
                    </a:lnTo>
                    <a:lnTo>
                      <a:pt x="5" y="21"/>
                    </a:lnTo>
                    <a:lnTo>
                      <a:pt x="17" y="21"/>
                    </a:lnTo>
                    <a:lnTo>
                      <a:pt x="22" y="20"/>
                    </a:lnTo>
                    <a:lnTo>
                      <a:pt x="26" y="17"/>
                    </a:lnTo>
                    <a:lnTo>
                      <a:pt x="26" y="3"/>
                    </a:lnTo>
                    <a:lnTo>
                      <a:pt x="22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11402" y="-769"/>
                <a:ext cx="27" cy="37"/>
              </a:xfrm>
              <a:custGeom>
                <a:avLst/>
                <a:gdLst>
                  <a:gd name="T0" fmla="+- 0 11419 11402"/>
                  <a:gd name="T1" fmla="*/ T0 w 27"/>
                  <a:gd name="T2" fmla="+- 0 -748 -769"/>
                  <a:gd name="T3" fmla="*/ -748 h 37"/>
                  <a:gd name="T4" fmla="+- 0 11414 11402"/>
                  <a:gd name="T5" fmla="*/ T4 w 27"/>
                  <a:gd name="T6" fmla="+- 0 -748 -769"/>
                  <a:gd name="T7" fmla="*/ -748 h 37"/>
                  <a:gd name="T8" fmla="+- 0 11423 11402"/>
                  <a:gd name="T9" fmla="*/ T8 w 27"/>
                  <a:gd name="T10" fmla="+- 0 -732 -769"/>
                  <a:gd name="T11" fmla="*/ -732 h 37"/>
                  <a:gd name="T12" fmla="+- 0 11429 11402"/>
                  <a:gd name="T13" fmla="*/ T12 w 27"/>
                  <a:gd name="T14" fmla="+- 0 -732 -769"/>
                  <a:gd name="T15" fmla="*/ -732 h 37"/>
                  <a:gd name="T16" fmla="+- 0 11419 11402"/>
                  <a:gd name="T17" fmla="*/ T16 w 27"/>
                  <a:gd name="T18" fmla="+- 0 -748 -769"/>
                  <a:gd name="T19" fmla="*/ -748 h 3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7" h="37">
                    <a:moveTo>
                      <a:pt x="17" y="21"/>
                    </a:moveTo>
                    <a:lnTo>
                      <a:pt x="12" y="21"/>
                    </a:lnTo>
                    <a:lnTo>
                      <a:pt x="21" y="37"/>
                    </a:lnTo>
                    <a:lnTo>
                      <a:pt x="27" y="37"/>
                    </a:lnTo>
                    <a:lnTo>
                      <a:pt x="17" y="2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11407" y="-764"/>
              <a:ext cx="15" cy="11"/>
              <a:chOff x="11407" y="-764"/>
              <a:chExt cx="15" cy="11"/>
            </a:xfrm>
          </p:grpSpPr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11407" y="-764"/>
                <a:ext cx="15" cy="11"/>
              </a:xfrm>
              <a:custGeom>
                <a:avLst/>
                <a:gdLst>
                  <a:gd name="T0" fmla="+- 0 11419 11407"/>
                  <a:gd name="T1" fmla="*/ T0 w 15"/>
                  <a:gd name="T2" fmla="+- 0 -764 -764"/>
                  <a:gd name="T3" fmla="*/ -764 h 11"/>
                  <a:gd name="T4" fmla="+- 0 11407 11407"/>
                  <a:gd name="T5" fmla="*/ T4 w 15"/>
                  <a:gd name="T6" fmla="+- 0 -764 -764"/>
                  <a:gd name="T7" fmla="*/ -764 h 11"/>
                  <a:gd name="T8" fmla="+- 0 11407 11407"/>
                  <a:gd name="T9" fmla="*/ T8 w 15"/>
                  <a:gd name="T10" fmla="+- 0 -753 -764"/>
                  <a:gd name="T11" fmla="*/ -753 h 11"/>
                  <a:gd name="T12" fmla="+- 0 11419 11407"/>
                  <a:gd name="T13" fmla="*/ T12 w 15"/>
                  <a:gd name="T14" fmla="+- 0 -753 -764"/>
                  <a:gd name="T15" fmla="*/ -753 h 11"/>
                  <a:gd name="T16" fmla="+- 0 11423 11407"/>
                  <a:gd name="T17" fmla="*/ T16 w 15"/>
                  <a:gd name="T18" fmla="+- 0 -753 -764"/>
                  <a:gd name="T19" fmla="*/ -753 h 11"/>
                  <a:gd name="T20" fmla="+- 0 11423 11407"/>
                  <a:gd name="T21" fmla="*/ T20 w 15"/>
                  <a:gd name="T22" fmla="+- 0 -763 -764"/>
                  <a:gd name="T23" fmla="*/ -763 h 11"/>
                  <a:gd name="T24" fmla="+- 0 11419 11407"/>
                  <a:gd name="T25" fmla="*/ T24 w 15"/>
                  <a:gd name="T26" fmla="+- 0 -764 -764"/>
                  <a:gd name="T27" fmla="*/ -764 h 1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15" h="11">
                    <a:moveTo>
                      <a:pt x="12" y="0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12" y="11"/>
                    </a:lnTo>
                    <a:lnTo>
                      <a:pt x="16" y="11"/>
                    </a:lnTo>
                    <a:lnTo>
                      <a:pt x="16" y="1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0079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228600" y="3755594"/>
            <a:ext cx="4641939" cy="2165681"/>
          </a:xfrm>
          <a:prstGeom prst="rect">
            <a:avLst/>
          </a:prstGeom>
          <a:noFill/>
        </p:spPr>
        <p:txBody>
          <a:bodyPr wrap="square" lIns="79719" tIns="39858" rIns="79719" bIns="39858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The CTA is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looking for five new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members for its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ADA Advisory Committee. The Committee meets quarterly at CTA headquarters, 567 W. Lake Street, Chicago, IL, 60661. As a member of the Committee, you will be able to provide feedback and offer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suggestions regarding CTA’s mainline transit services.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n-US" sz="14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Completion of an ADA Advisory Committee Application is required</a:t>
            </a:r>
            <a:r>
              <a:rPr lang="en-US" sz="145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1450" dirty="0">
                <a:latin typeface="Arial" pitchFamily="34" charset="0"/>
                <a:cs typeface="Arial" pitchFamily="34" charset="0"/>
              </a:rPr>
              <a:t>order to be considered for Committee membership</a:t>
            </a:r>
            <a:r>
              <a:rPr lang="en-US" sz="145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981200"/>
            <a:ext cx="4495800" cy="572937"/>
          </a:xfrm>
          <a:prstGeom prst="rect">
            <a:avLst/>
          </a:prstGeom>
          <a:noFill/>
        </p:spPr>
        <p:txBody>
          <a:bodyPr wrap="square" lIns="79719" tIns="39858" rIns="79719" bIns="39858" rtlCol="0">
            <a:spAutoFit/>
          </a:bodyPr>
          <a:lstStyle/>
          <a:p>
            <a:pPr lvl="0" algn="ctr"/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 you care about transit </a:t>
            </a:r>
          </a:p>
          <a:p>
            <a:pPr lvl="0" algn="ctr"/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accessibility issues?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03199" y="2572084"/>
            <a:ext cx="4571999" cy="572937"/>
          </a:xfrm>
          <a:prstGeom prst="rect">
            <a:avLst/>
          </a:prstGeom>
          <a:noFill/>
        </p:spPr>
        <p:txBody>
          <a:bodyPr wrap="square" lIns="79719" tIns="39858" rIns="79719" bIns="39858" rtlCol="0">
            <a:spAutoFit/>
          </a:bodyPr>
          <a:lstStyle/>
          <a:p>
            <a:pPr lvl="0" algn="ctr"/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Are you able to represent the </a:t>
            </a:r>
          </a:p>
          <a:p>
            <a:pPr lvl="0" algn="ctr"/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interests of people with </a:t>
            </a: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varied disabilities</a:t>
            </a: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3200400"/>
            <a:ext cx="3962400" cy="572937"/>
          </a:xfrm>
          <a:prstGeom prst="rect">
            <a:avLst/>
          </a:prstGeom>
          <a:noFill/>
        </p:spPr>
        <p:txBody>
          <a:bodyPr wrap="square" lIns="79719" tIns="39858" rIns="79719" bIns="39858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If you answered “Yes” to all of these questions, CTA needs you!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14705" y="5867400"/>
            <a:ext cx="5029199" cy="1654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request an application contact: Amy Serpe</a:t>
            </a:r>
          </a:p>
          <a:p>
            <a:pPr algn="ctr"/>
            <a:r>
              <a:rPr lang="en-US" sz="145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Manager of ADA Compliance Programs</a:t>
            </a:r>
          </a:p>
          <a:p>
            <a:pPr algn="ctr"/>
            <a:r>
              <a:rPr lang="en-US" sz="145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aserpe@transitchicago.com or 312-681-2608</a:t>
            </a:r>
          </a:p>
          <a:p>
            <a:pPr algn="ctr"/>
            <a:endParaRPr lang="en-US" sz="145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5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Applications are also available at transitchicago.com/accessibility</a:t>
            </a:r>
          </a:p>
          <a:p>
            <a:pPr algn="ctr"/>
            <a:endParaRPr lang="en-US" sz="145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502" y="7467600"/>
            <a:ext cx="4495478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Applications are due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LATER THAN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PM ON MONDAY, NOVEMBER 26, 2018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122" y="8229600"/>
            <a:ext cx="44954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Thank You for your interest in</a:t>
            </a: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CTA’s ADA Advisory Committee!</a:t>
            </a:r>
          </a:p>
        </p:txBody>
      </p:sp>
    </p:spTree>
    <p:extLst>
      <p:ext uri="{BB962C8B-B14F-4D97-AF65-F5344CB8AC3E}">
        <p14:creationId xmlns:p14="http://schemas.microsoft.com/office/powerpoint/2010/main" val="27888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189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Allen, Shammaree</dc:creator>
  <cp:lastModifiedBy>Serpe, Amy</cp:lastModifiedBy>
  <cp:revision>19</cp:revision>
  <dcterms:created xsi:type="dcterms:W3CDTF">2014-07-02T14:57:50Z</dcterms:created>
  <dcterms:modified xsi:type="dcterms:W3CDTF">2018-11-07T18:19:09Z</dcterms:modified>
</cp:coreProperties>
</file>