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9" r:id="rId6"/>
    <p:sldId id="375" r:id="rId7"/>
    <p:sldId id="374" r:id="rId8"/>
    <p:sldId id="376" r:id="rId9"/>
    <p:sldId id="379" r:id="rId10"/>
    <p:sldId id="377" r:id="rId11"/>
    <p:sldId id="373" r:id="rId12"/>
    <p:sldId id="378" r:id="rId13"/>
    <p:sldId id="380" r:id="rId14"/>
    <p:sldId id="351" r:id="rId15"/>
    <p:sldId id="3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Wiedel" initials="SW" lastIdx="2" clrIdx="0">
    <p:extLst>
      <p:ext uri="{19B8F6BF-5375-455C-9EA6-DF929625EA0E}">
        <p15:presenceInfo xmlns:p15="http://schemas.microsoft.com/office/powerpoint/2012/main" userId="S::Sean.Wiedel@cityofchicago.org::5aac235a-0135-402c-ab12-c20b342ac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9C"/>
    <a:srgbClr val="FFC7CE"/>
    <a:srgbClr val="C6EFCE"/>
    <a:srgbClr val="45B6E3"/>
    <a:srgbClr val="E32534"/>
    <a:srgbClr val="324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CC139-253D-4A8B-BFB0-FD8CFEE9E0CB}" v="2" dt="2020-12-21T17:12:39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1T11:11:46.876" idx="2">
    <p:pos x="10" y="10"/>
    <p:text>This slide is fine but we don't have to go through these question 1by1. Can just open up to discussion and leave this slide up.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876CF-6B31-4EBC-8F9E-C97B4538333D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B52AB-9570-435A-A172-A995D1A74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9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0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5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5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9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1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0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B52AB-9570-435A-A172-A995D1A74E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C8EE-AEFB-47A7-8791-149C7FDCA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E5B4B-8F28-4BF4-9A9C-1989BBD1B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11551-C5B9-439C-8515-BB816FA9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DD4E-C54B-42BD-B277-63BEF280D84D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880EB-0C3F-4500-86CE-DCAF84CB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F4AD0-967B-4D5C-A99E-688E376C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8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801F-EC7A-491F-9312-C03333D3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C8E64-D441-4ACC-B6F4-DDE7517BC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07A2-7F9F-49C5-A178-DBCB13C7F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0CB-5DC8-4D7C-973D-116BB3038AB5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50D4-812D-4E51-9519-AA8A87D3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793A-7769-47FD-9641-80512B7A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2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7EA87-7FEB-4141-94FE-4BF00D0CE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B1F5A-64C0-4E7F-82D7-94D50D26C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68310-5BE3-4AA9-A796-978D1D70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E0AC-D4EF-4A36-BB48-0444CFFC5E86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E2A1D-DC51-4DC4-B0AF-6B6A2929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FFE51-F375-494D-B4DB-9E9EB906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0EA0-B281-47AA-8CC3-D47268A5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F3D4-C88F-4479-995E-4AB0AA4E3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70D8-A871-4659-963F-AE4F0AC7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7680-D6A1-4BC9-A020-CE1349F48615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43112-0070-4B6B-9DC4-77BF23AF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2A3-A30D-4F68-8328-3C0D2CB7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7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550D0-D28E-4ABF-8307-92796DD3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EDF79-5300-4B4D-8789-AF68A870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AC068-EF41-497E-B143-37B46121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31DB-6217-411E-81AC-136EE49075BA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48E9E-19EC-4293-A210-676F7105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14C4F-71CE-4DA4-9F28-0E3E53C5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0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5B31-917C-4C11-AE88-061512B9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0380-B3CD-4284-8993-CC3D20CE7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67BF8-A060-4227-97BB-5F45E6E0A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AA96F-4F4D-4010-9D87-7E67C507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33C9-11DE-4DAB-BDFF-A304553B342D}" type="datetime1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E845B-CA8E-4026-9263-25CE0C9F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522F4-3F51-405A-9484-A08E1183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C4CD-4AF3-446E-B3E1-5C0D1932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12C5D-7601-4ACD-915B-7F9B2F50A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1A30C-E1FC-4C4F-8039-CB43FF0DB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981DA6-7BC0-41AC-A547-DA3EDA47C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A7489-938F-4796-BDB5-0DB0EA35E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6CFEF-518D-402C-8DF4-D98481C0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AFDA-64A7-4F23-9347-F979412E4138}" type="datetime1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96C39-9D89-49B6-A556-90666E4C9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24E4D-6FB2-4AB9-A491-E4D1BBBB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0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C447-CFDA-4195-9F74-FDCA8335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4AFCD-67BE-40D5-AEEA-D1E77FD7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3310-1DD0-4EAE-9F84-D8181C9F96FC}" type="datetime1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FC502-1A99-4979-AE17-878B6818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77FD2-D18B-4E28-B3AF-0CE8D195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AD2A6-7A43-4C5C-A08E-9B189DF6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6EE4-160C-42AB-B0D3-35C3E1484C2A}" type="datetime1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E2CEA-DC3A-4B0C-A932-5D757EED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F0699-C3AA-4E41-B5CC-6E08B147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3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4B91-C9D1-44A3-A435-EC02CDB9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4D2-36E2-457B-86B5-5338CDEE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AA062-0BEE-4EB4-9BAA-FE8821F7D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CE726-05A1-4207-BC43-BD61D13C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C51D-ABA0-4A7F-9D1D-1DFBAC138D4E}" type="datetime1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EEC62-1E8B-49F5-B31D-4D3A4E2A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441E1-2656-4B9F-A864-C4C71A7C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0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9808-FD81-4D5B-9086-3AEDECA6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03F3B-09FB-4B00-95F4-A0A26396F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57F02-B6FB-4C5E-BB55-E35A3E78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F7E41-7870-41C6-BEBA-D012CF42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099C-9E8E-44E5-96C7-6DBC2F86D4DE}" type="datetime1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00D42-00A4-4DC5-97A7-94006D92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PREDECISIONAL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BB5F8-5639-4BD9-98C2-71ECEB03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DBB18-AC44-4E84-8B1E-3F532739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A4A00-C590-4FC6-8117-810021765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C0C7-00EA-4C53-8224-5EE677441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A136-5BFB-49F5-867C-2B642787FEFF}" type="datetime1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C915E-1216-468F-8759-AE130476B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 PREDECISIONAL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0BAA9-6394-447B-B8C3-3FBCE4CCB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B0558-8A05-4BF5-93B4-7DB9EAEF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5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veymonkey.com/r/2020PilotSurvey" TargetMode="Externa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FC5858-41C2-44F2-B5BA-6E7488302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6834" y="4928561"/>
            <a:ext cx="8233893" cy="1034357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2020 E-SCOOTER PILOT</a:t>
            </a:r>
          </a:p>
          <a:p>
            <a:pPr algn="l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DECEMBER 22, 2020</a:t>
            </a:r>
          </a:p>
          <a:p>
            <a:pPr algn="l"/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 FOR DISTRIBUTION</a:t>
            </a:r>
            <a:endParaRPr lang="en-US" sz="1050" i="1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picture containing object, clock, drawing, room&#10;&#10;Description automatically generated">
            <a:extLst>
              <a:ext uri="{FF2B5EF4-FFF2-40B4-BE49-F238E27FC236}">
                <a16:creationId xmlns:a16="http://schemas.microsoft.com/office/drawing/2014/main" id="{F17A9FD9-93C3-463C-9E65-7E2A422FB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3" y="3230599"/>
            <a:ext cx="950978" cy="28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8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 Successes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10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2D55E-3CFE-4F46-81A8-E246F8B06619}"/>
              </a:ext>
            </a:extLst>
          </p:cNvPr>
          <p:cNvSpPr txBox="1"/>
          <p:nvPr/>
        </p:nvSpPr>
        <p:spPr>
          <a:xfrm>
            <a:off x="819343" y="1331649"/>
            <a:ext cx="10534457" cy="347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The final evaluation will measure how the pilot met its goals, but there are some initial successes: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pilot demonstrated that an e-scooter program can be rolled out citywide in a relatively short amount of time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pilot demonstrated that e-scooters can be consistently and properly deployed to priority areas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City knows a lot more about locking technology and policies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City knows a lot more about geofencing technology and policies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City saw some significant benefits to limiting the number of e-scooter vendors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City now has 4 months of additional trips and device deployment data to help better understand patterns and behaviors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City partnered with researchers at UIC to deploy a survey of riders that utilized a rigorous randomized sampling process</a:t>
            </a:r>
          </a:p>
        </p:txBody>
      </p:sp>
    </p:spTree>
    <p:extLst>
      <p:ext uri="{BB962C8B-B14F-4D97-AF65-F5344CB8AC3E}">
        <p14:creationId xmlns:p14="http://schemas.microsoft.com/office/powerpoint/2010/main" val="252420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Next Steps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D4085A-E006-473F-ABEA-4FD816793318}"/>
              </a:ext>
            </a:extLst>
          </p:cNvPr>
          <p:cNvSpPr txBox="1"/>
          <p:nvPr/>
        </p:nvSpPr>
        <p:spPr>
          <a:xfrm>
            <a:off x="819343" y="1381560"/>
            <a:ext cx="1053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Next Steps:</a:t>
            </a:r>
            <a:b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A thorough evaluation is under review, and the report is expected to be completed in early 2021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Public survey is now live: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https://www.surveymonkey.com/r/2020PilotSurvey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We are beginning to debrief with vendors. We’ve sent them requests for feedback, data and reporting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We are debriefing with departments, agencies, community stakeholders and elected officials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Final report will pull together analysis of multiple datasets, including trips, deployments, 311 reports and 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Future availability of shared scooters will require going to City Council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13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Feedback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957C0-160E-4523-9342-B710B63989CC}"/>
              </a:ext>
            </a:extLst>
          </p:cNvPr>
          <p:cNvSpPr txBox="1"/>
          <p:nvPr/>
        </p:nvSpPr>
        <p:spPr>
          <a:xfrm>
            <a:off x="819343" y="1310536"/>
            <a:ext cx="10534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Questions for Conversation:</a:t>
            </a:r>
            <a:b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What were the positive impacts of the e-scooter pilot?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What were the negative impacts of the e-scooter pilot?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How did the 2020 pilot work better or worse than the 2019 pilot?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What rules worked well and what rules should be changed?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Were there outstanding challenges that we still need to address?</a:t>
            </a:r>
            <a:b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957C0-160E-4523-9342-B710B63989CC}"/>
              </a:ext>
            </a:extLst>
          </p:cNvPr>
          <p:cNvSpPr txBox="1"/>
          <p:nvPr/>
        </p:nvSpPr>
        <p:spPr>
          <a:xfrm>
            <a:off x="819343" y="1310536"/>
            <a:ext cx="10534457" cy="304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Recap of pilot purpose and rules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What was different in the 2020 pilot?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Preliminary data overview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Initial response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Pilot successes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Next steps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Feedback and thoughts on the future</a:t>
            </a:r>
          </a:p>
        </p:txBody>
      </p:sp>
    </p:spTree>
    <p:extLst>
      <p:ext uri="{BB962C8B-B14F-4D97-AF65-F5344CB8AC3E}">
        <p14:creationId xmlns:p14="http://schemas.microsoft.com/office/powerpoint/2010/main" val="160254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 Overview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EF16E-AD13-4403-AB3D-1802537798D2}"/>
              </a:ext>
            </a:extLst>
          </p:cNvPr>
          <p:cNvSpPr txBox="1"/>
          <p:nvPr/>
        </p:nvSpPr>
        <p:spPr>
          <a:xfrm>
            <a:off x="819343" y="1596788"/>
            <a:ext cx="99760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 Purpose:</a:t>
            </a:r>
          </a:p>
          <a:p>
            <a:pPr>
              <a:lnSpc>
                <a:spcPct val="150000"/>
              </a:lnSpc>
            </a:pPr>
            <a: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  <a:t>To better understand if commercial shared e-scooters should be permanently permitted to operate in the City of Chicago, and, if so, how a permanent program should be operated and administered. More specifically, the 2020 pilot aims to determine:</a:t>
            </a:r>
          </a:p>
          <a:p>
            <a:pPr>
              <a:lnSpc>
                <a:spcPct val="150000"/>
              </a:lnSpc>
            </a:pPr>
            <a:endParaRPr lang="en-US" sz="20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SzPct val="70000"/>
              <a:buFont typeface="+mj-lt"/>
              <a:buAutoNum type="arabicPeriod"/>
            </a:pPr>
            <a: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  <a:t>Whether e-scooters can effectively improve mobility and accessibility for residents who face elevated economic, health, mobility and/or accessibility barriers. </a:t>
            </a:r>
            <a:b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0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SzPct val="70000"/>
              <a:buFont typeface="+mj-lt"/>
              <a:buAutoNum type="arabicPeriod"/>
            </a:pPr>
            <a: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  <a:t>Whether potential dangers to both e-scooter users and non-users, especially people with disabilities, as well as inconveniences caused to other street users by e-scooter operations, can be substantially limited. </a:t>
            </a:r>
            <a:b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0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SzPct val="70000"/>
              <a:buFont typeface="+mj-lt"/>
              <a:buAutoNum type="arabicPeriod"/>
            </a:pPr>
            <a: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  <a:t>Whether e-scooters can meaningfully reduce single-occupancy vehicle trips.</a:t>
            </a:r>
            <a:b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0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SzPct val="70000"/>
              <a:buFont typeface="+mj-lt"/>
              <a:buAutoNum type="arabicPeriod"/>
            </a:pPr>
            <a:r>
              <a:rPr lang="en-US" sz="2000" baseline="30000" dirty="0">
                <a:latin typeface="Roboto" panose="02000000000000000000" pitchFamily="2" charset="0"/>
                <a:ea typeface="Roboto" panose="02000000000000000000" pitchFamily="2" charset="0"/>
              </a:rPr>
              <a:t>What practices, structures and policies would be needed to best administer a permanent program.</a:t>
            </a:r>
            <a:endParaRPr lang="en-US" sz="2800" b="1"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 Overview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78D7F-9967-4D9F-BEDE-1BB8A5CE5B3A}"/>
              </a:ext>
            </a:extLst>
          </p:cNvPr>
          <p:cNvSpPr txBox="1"/>
          <p:nvPr/>
        </p:nvSpPr>
        <p:spPr>
          <a:xfrm>
            <a:off x="819343" y="1286069"/>
            <a:ext cx="10534457" cy="324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Pilot was citywide, excluding Central Business District, Lakefront Trail, The Bloomingdale Trail (The 606), O’Hare area and other limited exceptions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City selected 3 vendors using objective criteria from four applications received: Bird, Lime &amp; Spin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City administrative costs covered by fee paid by vendors: $1/day/scooter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Each vendor was allowed to deploy up to 3,333 devices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All devices were required to utilize lock-to capability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An equity priority area covered approximately 43% of total pilot area where 50% of devices had to be deployed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Vendors were required to include contact information on every device in braille </a:t>
            </a:r>
          </a:p>
        </p:txBody>
      </p:sp>
    </p:spTree>
    <p:extLst>
      <p:ext uri="{BB962C8B-B14F-4D97-AF65-F5344CB8AC3E}">
        <p14:creationId xmlns:p14="http://schemas.microsoft.com/office/powerpoint/2010/main" val="223944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Pilot Overview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A6651-01BC-4C5A-8029-024D982C05EC}"/>
              </a:ext>
            </a:extLst>
          </p:cNvPr>
          <p:cNvSpPr txBox="1"/>
          <p:nvPr/>
        </p:nvSpPr>
        <p:spPr>
          <a:xfrm>
            <a:off x="8744128" y="1229104"/>
            <a:ext cx="2628529" cy="455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Priority Area</a:t>
            </a:r>
          </a:p>
          <a:p>
            <a:br>
              <a:rPr lang="en-US" sz="1600" b="1" baseline="30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43.4%</a:t>
            </a:r>
            <a:r>
              <a:rPr lang="en-US" sz="1600" baseline="30000" dirty="0">
                <a:latin typeface="Roboto" panose="02000000000000000000" pitchFamily="2" charset="0"/>
                <a:ea typeface="Roboto" panose="02000000000000000000" pitchFamily="2" charset="0"/>
              </a:rPr>
              <a:t> of total Pilot land area</a:t>
            </a:r>
          </a:p>
          <a:p>
            <a:endParaRPr lang="en-US" sz="16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44.6%</a:t>
            </a:r>
            <a:r>
              <a:rPr lang="en-US" sz="1600" baseline="30000" dirty="0">
                <a:latin typeface="Roboto" panose="02000000000000000000" pitchFamily="2" charset="0"/>
                <a:ea typeface="Roboto" panose="02000000000000000000" pitchFamily="2" charset="0"/>
              </a:rPr>
              <a:t> of total Pilot population</a:t>
            </a:r>
          </a:p>
          <a:p>
            <a:endParaRPr lang="en-US" sz="16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50%</a:t>
            </a:r>
            <a:r>
              <a:rPr lang="en-US" sz="1600" baseline="30000" dirty="0">
                <a:latin typeface="Roboto" panose="02000000000000000000" pitchFamily="2" charset="0"/>
                <a:ea typeface="Roboto" panose="02000000000000000000" pitchFamily="2" charset="0"/>
              </a:rPr>
              <a:t> of each vendors’ devices must be deployed in Priority Area</a:t>
            </a:r>
          </a:p>
          <a:p>
            <a:pPr>
              <a:lnSpc>
                <a:spcPct val="150000"/>
              </a:lnSpc>
            </a:pPr>
            <a:endParaRPr lang="en-US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Priority Zones</a:t>
            </a:r>
          </a:p>
          <a:p>
            <a:b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baseline="30000" dirty="0">
                <a:latin typeface="Roboto" panose="02000000000000000000" pitchFamily="2" charset="0"/>
                <a:ea typeface="Roboto" panose="02000000000000000000" pitchFamily="2" charset="0"/>
              </a:rPr>
              <a:t>Priority Area divided into </a:t>
            </a:r>
            <a:r>
              <a:rPr lang="en-US" sz="16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r>
              <a:rPr lang="en-US" sz="1600" baseline="30000" dirty="0">
                <a:latin typeface="Roboto" panose="02000000000000000000" pitchFamily="2" charset="0"/>
                <a:ea typeface="Roboto" panose="02000000000000000000" pitchFamily="2" charset="0"/>
              </a:rPr>
              <a:t> zones, approximately 3.75 - 4.5 residential sq. miles each</a:t>
            </a:r>
          </a:p>
          <a:p>
            <a:endParaRPr lang="en-US" sz="16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2.5%</a:t>
            </a:r>
            <a:r>
              <a:rPr lang="en-US" sz="1600" baseline="30000" dirty="0">
                <a:latin typeface="Roboto" panose="02000000000000000000" pitchFamily="2" charset="0"/>
                <a:ea typeface="Roboto" panose="02000000000000000000" pitchFamily="2" charset="0"/>
              </a:rPr>
              <a:t> of each vendors’ devices must be deployed in each Zone</a:t>
            </a:r>
          </a:p>
          <a:p>
            <a:endParaRPr lang="en-US" sz="16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baseline="30000" dirty="0">
                <a:latin typeface="Roboto" panose="02000000000000000000" pitchFamily="2" charset="0"/>
                <a:ea typeface="Roboto" panose="02000000000000000000" pitchFamily="2" charset="0"/>
              </a:rPr>
              <a:t>Rebalancing will be tracked at 7am and 2pm each day </a:t>
            </a:r>
          </a:p>
          <a:p>
            <a:pPr>
              <a:lnSpc>
                <a:spcPct val="150000"/>
              </a:lnSpc>
            </a:pPr>
            <a:endParaRPr lang="en-US" sz="1600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4A3A28-C78F-411E-B1CB-93B288935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43" y="1229104"/>
            <a:ext cx="3612697" cy="4675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7DC472-930C-46FB-8FD7-11A5D899C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971" y="1229104"/>
            <a:ext cx="3612697" cy="46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3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Was Different in 2020?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C6102-D6AC-4CB0-9703-CBBD374E8C0D}"/>
              </a:ext>
            </a:extLst>
          </p:cNvPr>
          <p:cNvSpPr txBox="1"/>
          <p:nvPr/>
        </p:nvSpPr>
        <p:spPr>
          <a:xfrm>
            <a:off x="819343" y="1438183"/>
            <a:ext cx="10534457" cy="261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Pilot covered 4x as much geography with 4x as many devices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Scooters had to be locked when parked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Pilot started and ended two months later than 2019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Vendors charged 2.5x as much per minute for rentals ($.39/minute vs. $.15/minute)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Divvy has expanded significantly since 2019, including introducing 3,000 new e-assist bikes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The pandemic changed travel behaviors (although Divvy saw increased ridership over 2019 in summer &amp; fall)</a:t>
            </a:r>
          </a:p>
        </p:txBody>
      </p:sp>
    </p:spTree>
    <p:extLst>
      <p:ext uri="{BB962C8B-B14F-4D97-AF65-F5344CB8AC3E}">
        <p14:creationId xmlns:p14="http://schemas.microsoft.com/office/powerpoint/2010/main" val="388642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Preliminary Pilot Data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15F74-B226-45DC-A8BB-41C7B48F262F}"/>
              </a:ext>
            </a:extLst>
          </p:cNvPr>
          <p:cNvSpPr txBox="1"/>
          <p:nvPr/>
        </p:nvSpPr>
        <p:spPr>
          <a:xfrm>
            <a:off x="721219" y="1316972"/>
            <a:ext cx="3531186" cy="488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		    </a:t>
            </a:r>
            <a:r>
              <a:rPr lang="en-US" b="1" u="sng" baseline="30000" dirty="0">
                <a:latin typeface="Roboto" panose="02000000000000000000" pitchFamily="2" charset="0"/>
                <a:ea typeface="Roboto" panose="02000000000000000000" pitchFamily="2" charset="0"/>
              </a:rPr>
              <a:t>2020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Total Trips:		    641,000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Average Daily Ridership:	    5,200 trips per day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Average Trip Distance:	    1.64 miles 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Trips per Device per Day:	    0.71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Most Devices Deployed:	    9,030 (Oct 14)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Most Single-Day Trips:	   13,178 (Sept 5)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311 Reports per Day:	   2.55</a:t>
            </a:r>
          </a:p>
          <a:p>
            <a:pPr>
              <a:lnSpc>
                <a:spcPct val="200000"/>
              </a:lnSpc>
            </a:pPr>
            <a:endParaRPr lang="en-US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000" b="1" baseline="30000" dirty="0">
                <a:latin typeface="Roboto" panose="02000000000000000000" pitchFamily="2" charset="0"/>
                <a:ea typeface="Roboto" panose="02000000000000000000" pitchFamily="2" charset="0"/>
              </a:rPr>
              <a:t>Priority Area:</a:t>
            </a:r>
            <a:br>
              <a:rPr lang="en-US" sz="2000" b="1" baseline="30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Share of Deployments:	    52%</a:t>
            </a:r>
            <a:endParaRPr lang="en-US" i="1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Share of Total Trips:	    25%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Average Trip Distance:	    1.90 miles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7B74D1FB-B3DD-4052-A145-96BDCF579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48" y="1300718"/>
            <a:ext cx="4658352" cy="4897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B866D3-9014-49B2-8382-69D0835C49B6}"/>
              </a:ext>
            </a:extLst>
          </p:cNvPr>
          <p:cNvSpPr txBox="1"/>
          <p:nvPr/>
        </p:nvSpPr>
        <p:spPr>
          <a:xfrm>
            <a:off x="4494032" y="1316972"/>
            <a:ext cx="1444751" cy="4880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baseline="30000" dirty="0">
                <a:latin typeface="Roboto" panose="02000000000000000000" pitchFamily="2" charset="0"/>
                <a:ea typeface="Roboto" panose="02000000000000000000" pitchFamily="2" charset="0"/>
              </a:rPr>
              <a:t>2019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821,000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6,680 trips per day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1.40 miles 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3.29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2,244 (Sept 10)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9,228 (June 22)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2.7</a:t>
            </a:r>
          </a:p>
          <a:p>
            <a:pPr>
              <a:lnSpc>
                <a:spcPct val="200000"/>
              </a:lnSpc>
            </a:pPr>
            <a:endParaRPr lang="en-US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br>
              <a:rPr lang="en-US" sz="2000" b="1" baseline="30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36%</a:t>
            </a:r>
            <a:endParaRPr lang="en-US" i="1" baseline="30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19%</a:t>
            </a:r>
          </a:p>
          <a:p>
            <a:pPr>
              <a:lnSpc>
                <a:spcPct val="200000"/>
              </a:lnSpc>
            </a:pPr>
            <a:r>
              <a:rPr lang="en-US" baseline="30000" dirty="0">
                <a:latin typeface="Roboto" panose="02000000000000000000" pitchFamily="2" charset="0"/>
                <a:ea typeface="Roboto" panose="02000000000000000000" pitchFamily="2" charset="0"/>
              </a:rPr>
              <a:t>1.91 miles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C1D82D-0C97-4F98-9847-27E2D58537FB}"/>
              </a:ext>
            </a:extLst>
          </p:cNvPr>
          <p:cNvSpPr/>
          <p:nvPr/>
        </p:nvSpPr>
        <p:spPr>
          <a:xfrm>
            <a:off x="10007874" y="1321786"/>
            <a:ext cx="537327" cy="4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baseline="30000" dirty="0">
                <a:latin typeface="Roboto" panose="02000000000000000000" pitchFamily="2" charset="0"/>
                <a:ea typeface="Roboto" panose="02000000000000000000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195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A5AFB404-267B-47A2-8D62-63B92D6DA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74" y="1322769"/>
            <a:ext cx="3609203" cy="4933968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4323017-D318-4620-AE68-ED562B18FD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2774"/>
            <a:ext cx="3681987" cy="493396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Preliminary Pilot Data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94562-30AB-40BD-BF7F-AEDE1804E973}"/>
              </a:ext>
            </a:extLst>
          </p:cNvPr>
          <p:cNvSpPr/>
          <p:nvPr/>
        </p:nvSpPr>
        <p:spPr>
          <a:xfrm>
            <a:off x="900188" y="5925661"/>
            <a:ext cx="13204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September 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06CBA7-CEBE-4CB2-BC09-D7FC8C94F69D}"/>
              </a:ext>
            </a:extLst>
          </p:cNvPr>
          <p:cNvSpPr/>
          <p:nvPr/>
        </p:nvSpPr>
        <p:spPr>
          <a:xfrm>
            <a:off x="5475295" y="5925660"/>
            <a:ext cx="13204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October 14</a:t>
            </a:r>
          </a:p>
        </p:txBody>
      </p:sp>
    </p:spTree>
    <p:extLst>
      <p:ext uri="{BB962C8B-B14F-4D97-AF65-F5344CB8AC3E}">
        <p14:creationId xmlns:p14="http://schemas.microsoft.com/office/powerpoint/2010/main" val="301084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59409A0-4232-4DD5-98E7-023BD6882E29}"/>
              </a:ext>
            </a:extLst>
          </p:cNvPr>
          <p:cNvSpPr txBox="1">
            <a:spLocks/>
          </p:cNvSpPr>
          <p:nvPr/>
        </p:nvSpPr>
        <p:spPr>
          <a:xfrm>
            <a:off x="721217" y="601259"/>
            <a:ext cx="8233893" cy="583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E325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Initial Response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2E4F16-56AE-4B05-A5E9-522B8732EE44}"/>
              </a:ext>
            </a:extLst>
          </p:cNvPr>
          <p:cNvCxnSpPr>
            <a:cxnSpLocks/>
          </p:cNvCxnSpPr>
          <p:nvPr/>
        </p:nvCxnSpPr>
        <p:spPr>
          <a:xfrm>
            <a:off x="819343" y="1089062"/>
            <a:ext cx="800451" cy="0"/>
          </a:xfrm>
          <a:prstGeom prst="line">
            <a:avLst/>
          </a:prstGeom>
          <a:ln w="76200">
            <a:solidFill>
              <a:srgbClr val="45B6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C7B6-750F-4D96-92F9-6ABB636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B0558-8A05-4BF5-93B4-7DB9EAEFBAC2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87AA9-DDB0-4A73-A637-802D6420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461410"/>
            <a:ext cx="600501" cy="15500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9D421B-ABA5-4DF9-8632-942AAC3A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i="1" dirty="0"/>
              <a:t>NOT FOR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2D55E-3CFE-4F46-81A8-E246F8B06619}"/>
              </a:ext>
            </a:extLst>
          </p:cNvPr>
          <p:cNvSpPr txBox="1"/>
          <p:nvPr/>
        </p:nvSpPr>
        <p:spPr>
          <a:xfrm>
            <a:off x="819343" y="1491449"/>
            <a:ext cx="10534457" cy="32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Initial feedback is that locking requirement helped mitigate a lot of  nuisance &amp; dangerous parking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However, some bicyclists reported it was more difficult to find parking because of scooters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Top 311 complaint was that a scooter was locked to private property (like a fence)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Like 2019, sidewalk riding was a concern despite promises by companies to address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No major issues on Bloomingdale Trail (606) or Lakefront Trail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No major issues impacting CTA operations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8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737BB3A6AEA489B96BE3F715B0CCC" ma:contentTypeVersion="12" ma:contentTypeDescription="Create a new document." ma:contentTypeScope="" ma:versionID="179c6dd6999e44de85c9bc60a0ff07d6">
  <xsd:schema xmlns:xsd="http://www.w3.org/2001/XMLSchema" xmlns:xs="http://www.w3.org/2001/XMLSchema" xmlns:p="http://schemas.microsoft.com/office/2006/metadata/properties" xmlns:ns1="http://schemas.microsoft.com/sharepoint/v3" xmlns:ns3="8ed1d63a-ddef-4e4b-b0b9-60501e650263" xmlns:ns4="5087a579-9381-4309-b7ca-60830bd4816d" targetNamespace="http://schemas.microsoft.com/office/2006/metadata/properties" ma:root="true" ma:fieldsID="87752201185ec94c7fb92ce8a79f5de0" ns1:_="" ns3:_="" ns4:_="">
    <xsd:import namespace="http://schemas.microsoft.com/sharepoint/v3"/>
    <xsd:import namespace="8ed1d63a-ddef-4e4b-b0b9-60501e650263"/>
    <xsd:import namespace="5087a579-9381-4309-b7ca-60830bd481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1d63a-ddef-4e4b-b0b9-60501e650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7a579-9381-4309-b7ca-60830bd481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D573B-5AA7-40FE-A93A-410200CD009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CBCD5C6-24F2-41E4-93E3-B5330B1279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796EDB-7A3B-4BA4-9C5F-A4F4A0483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d1d63a-ddef-4e4b-b0b9-60501e650263"/>
    <ds:schemaRef ds:uri="5087a579-9381-4309-b7ca-60830bd48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1015</Words>
  <Application>Microsoft Office PowerPoint</Application>
  <PresentationFormat>Widescreen</PresentationFormat>
  <Paragraphs>144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Bennett</dc:creator>
  <cp:lastModifiedBy>Mark Bennett</cp:lastModifiedBy>
  <cp:revision>210</cp:revision>
  <dcterms:created xsi:type="dcterms:W3CDTF">2020-05-04T17:32:51Z</dcterms:created>
  <dcterms:modified xsi:type="dcterms:W3CDTF">2020-12-21T18:00:31Z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0x010100440737BB3A6AEA489B96BE3F715B0CCC</vt:lpwstr>
  </property>
</Properties>
</file>