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3"/>
  </p:notesMasterIdLst>
  <p:sldIdLst>
    <p:sldId id="269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4" name="Slide Image Placeholder 3"/>
          <p:cNvSpPr txBox="1"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</p:spPr>
        <p:txBody>
          <a:bodyPr lIns="94229" tIns="47114" rIns="94229" bIns="47114"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5" name="Notes Placeholder 4"/>
          <p:cNvSpPr txBox="1">
            <a:spLocks noGrp="1"/>
          </p:cNvSpPr>
          <p:nvPr>
            <p:ph type="body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lIns="94229" tIns="47114" rIns="94229" bIns="47114"/>
          <a:lstStyle>
            <a:lvl1pPr lvl="0">
              <a:defRPr/>
            </a:lvl1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idx="4"/>
          </p:nvPr>
        </p:nvSpPr>
        <p:spPr>
          <a:xfrm>
            <a:off x="0" y="8917421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idx="5"/>
          </p:nvPr>
        </p:nvSpPr>
        <p:spPr>
          <a:xfrm>
            <a:off x="4023092" y="8917421"/>
            <a:ext cx="3077739" cy="469424"/>
          </a:xfrm>
          <a:prstGeom prst="rect">
            <a:avLst/>
          </a:prstGeom>
        </p:spPr>
        <p:txBody>
          <a:bodyPr lIns="94229" tIns="47114" rIns="94229" bIns="47114"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3554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lvl="0" algn="l">
      <a:defRPr sz="1200">
        <a:solidFill>
          <a:schemeClr val="tx1"/>
        </a:solidFill>
        <a:latin typeface="Calibri"/>
      </a:defRPr>
    </a:lvl1pPr>
    <a:lvl2pPr marL="457200" lvl="0" algn="l">
      <a:defRPr sz="1200">
        <a:solidFill>
          <a:schemeClr val="tx1"/>
        </a:solidFill>
        <a:latin typeface="Calibri"/>
      </a:defRPr>
    </a:lvl2pPr>
    <a:lvl3pPr marL="914400" lvl="0" algn="l">
      <a:defRPr sz="1200">
        <a:solidFill>
          <a:schemeClr val="tx1"/>
        </a:solidFill>
        <a:latin typeface="Calibri"/>
      </a:defRPr>
    </a:lvl3pPr>
    <a:lvl4pPr marL="1371600" lvl="0" algn="l">
      <a:defRPr sz="1200">
        <a:solidFill>
          <a:schemeClr val="tx1"/>
        </a:solidFill>
        <a:latin typeface="Calibri"/>
      </a:defRPr>
    </a:lvl4pPr>
    <a:lvl5pPr marL="1828800" lvl="0" algn="l">
      <a:defRPr sz="1200">
        <a:solidFill>
          <a:schemeClr val="tx1"/>
        </a:solidFill>
        <a:latin typeface="Calibri"/>
      </a:defRPr>
    </a:lvl5pPr>
    <a:lvl6pPr marL="2286000" lvl="0" algn="l">
      <a:defRPr sz="1200">
        <a:solidFill>
          <a:schemeClr val="tx1"/>
        </a:solidFill>
        <a:latin typeface="Calibri"/>
      </a:defRPr>
    </a:lvl6pPr>
    <a:lvl7pPr marL="2743200" lvl="0" algn="l">
      <a:defRPr sz="1200">
        <a:solidFill>
          <a:schemeClr val="tx1"/>
        </a:solidFill>
        <a:latin typeface="Calibri"/>
      </a:defRPr>
    </a:lvl7pPr>
    <a:lvl8pPr marL="3200400" lvl="0" algn="l">
      <a:defRPr sz="1200">
        <a:solidFill>
          <a:schemeClr val="tx1"/>
        </a:solidFill>
        <a:latin typeface="Calibri"/>
      </a:defRPr>
    </a:lvl8pPr>
    <a:lvl9pPr marL="3657600" lvl="0" algn="l">
      <a:defRPr sz="1200">
        <a:solidFill>
          <a:schemeClr val="tx1"/>
        </a:solidFill>
        <a:latin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710248" y="625898"/>
            <a:ext cx="7339224" cy="547661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400" b="1"/>
            </a:lvl1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lvl="0">
              <a:defRPr sz="2400"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400" b="1"/>
            </a:lvl1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Text Placeholder 5"/>
          <p:cNvSpPr txBox="1">
            <a:spLocks noGrp="1"/>
          </p:cNvSpPr>
          <p:nvPr>
            <p:ph type="body"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lvl="0">
              <a:defRPr sz="2400"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lvl="0" algn="l">
              <a:defRPr sz="4000" b="1" cap="all"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1" cy="1500187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4"/>
          </a:xfrm>
          <a:prstGeom prst="rect">
            <a:avLst/>
          </a:prstGeom>
        </p:spPr>
        <p:txBody>
          <a:bodyPr/>
          <a:lstStyle>
            <a:lvl1pPr lvl="0">
              <a:defRPr sz="3200"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3200"/>
            </a:lvl1pPr>
          </a:lstStyle>
          <a:p>
            <a:endParaRPr/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half" idx="2"/>
          </p:nvPr>
        </p:nvSpPr>
        <p:spPr>
          <a:xfrm>
            <a:off x="1792288" y="5367338"/>
            <a:ext cx="5486401" cy="804862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>
              <a:defRPr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40" tIns="45720" rIns="91440" bIns="45720"/>
          <a:lstStyle>
            <a:lvl1pPr lvl="0">
              <a:defRPr/>
            </a:lvl1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lvl="0" algn="ctr">
        <a:buNone/>
        <a:defRPr sz="4400">
          <a:solidFill>
            <a:schemeClr val="tx1"/>
          </a:solidFill>
          <a:latin typeface="Calibri"/>
        </a:defRPr>
      </a:lvl1pPr>
    </p:titleStyle>
    <p:bodyStyle>
      <a:lvl1pPr marL="342900" lvl="0" indent="-342900" algn="l">
        <a:spcBef>
          <a:spcPct val="20000"/>
        </a:spcBef>
        <a:buFont typeface="Arial"/>
        <a:buChar char="•"/>
        <a:defRPr sz="3200">
          <a:solidFill>
            <a:schemeClr val="tx1"/>
          </a:solidFill>
          <a:latin typeface="Calibri"/>
        </a:defRPr>
      </a:lvl1pPr>
      <a:lvl2pPr marL="742950" lvl="0" indent="-285750" algn="l">
        <a:spcBef>
          <a:spcPct val="20000"/>
        </a:spcBef>
        <a:buFont typeface="Arial"/>
        <a:buChar char="–"/>
        <a:defRPr sz="2800">
          <a:solidFill>
            <a:schemeClr val="tx1"/>
          </a:solidFill>
          <a:latin typeface="Calibri"/>
        </a:defRPr>
      </a:lvl2pPr>
      <a:lvl3pPr marL="1143000" lvl="0" indent="-228600" algn="l">
        <a:spcBef>
          <a:spcPct val="20000"/>
        </a:spcBef>
        <a:buFont typeface="Arial"/>
        <a:buChar char="•"/>
        <a:defRPr sz="2400">
          <a:solidFill>
            <a:schemeClr val="tx1"/>
          </a:solidFill>
          <a:latin typeface="Calibri"/>
        </a:defRPr>
      </a:lvl3pPr>
      <a:lvl4pPr marL="1600200" lvl="0" indent="-228600" algn="l">
        <a:spcBef>
          <a:spcPct val="20000"/>
        </a:spcBef>
        <a:buFont typeface="Arial"/>
        <a:buChar char="–"/>
        <a:defRPr sz="2000">
          <a:solidFill>
            <a:schemeClr val="tx1"/>
          </a:solidFill>
          <a:latin typeface="Calibri"/>
        </a:defRPr>
      </a:lvl4pPr>
      <a:lvl5pPr marL="2057400" lvl="0" indent="-228600" algn="l">
        <a:spcBef>
          <a:spcPct val="20000"/>
        </a:spcBef>
        <a:buFont typeface="Arial"/>
        <a:buChar char="»"/>
        <a:defRPr sz="2000">
          <a:solidFill>
            <a:schemeClr val="tx1"/>
          </a:solidFill>
          <a:latin typeface="Calibri"/>
        </a:defRPr>
      </a:lvl5pPr>
      <a:lvl6pPr marL="25146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6pPr>
      <a:lvl7pPr marL="29718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7pPr>
      <a:lvl8pPr marL="34290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8pPr>
      <a:lvl9pPr marL="38862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9pPr>
    </p:bodyStyle>
    <p:otherStyle>
      <a:lvl1pPr marL="0" lvl="0" algn="l">
        <a:defRPr sz="1800">
          <a:solidFill>
            <a:schemeClr val="tx1"/>
          </a:solidFill>
          <a:latin typeface="Calibri"/>
        </a:defRPr>
      </a:lvl1pPr>
      <a:lvl2pPr marL="457200" lvl="0" algn="l">
        <a:defRPr sz="1800">
          <a:solidFill>
            <a:schemeClr val="tx1"/>
          </a:solidFill>
          <a:latin typeface="Calibri"/>
        </a:defRPr>
      </a:lvl2pPr>
      <a:lvl3pPr marL="914400" lvl="0" algn="l">
        <a:defRPr sz="1800">
          <a:solidFill>
            <a:schemeClr val="tx1"/>
          </a:solidFill>
          <a:latin typeface="Calibri"/>
        </a:defRPr>
      </a:lvl3pPr>
      <a:lvl4pPr marL="1371600" lvl="0" algn="l">
        <a:defRPr sz="1800">
          <a:solidFill>
            <a:schemeClr val="tx1"/>
          </a:solidFill>
          <a:latin typeface="Calibri"/>
        </a:defRPr>
      </a:lvl4pPr>
      <a:lvl5pPr marL="1828800" lvl="0" algn="l">
        <a:defRPr sz="1800">
          <a:solidFill>
            <a:schemeClr val="tx1"/>
          </a:solidFill>
          <a:latin typeface="Calibri"/>
        </a:defRPr>
      </a:lvl5pPr>
      <a:lvl6pPr marL="2286000" lvl="0" algn="l">
        <a:defRPr sz="1800">
          <a:solidFill>
            <a:schemeClr val="tx1"/>
          </a:solidFill>
          <a:latin typeface="Calibri"/>
        </a:defRPr>
      </a:lvl6pPr>
      <a:lvl7pPr marL="2743200" lvl="0" algn="l">
        <a:defRPr sz="1800">
          <a:solidFill>
            <a:schemeClr val="tx1"/>
          </a:solidFill>
          <a:latin typeface="Calibri"/>
        </a:defRPr>
      </a:lvl7pPr>
      <a:lvl8pPr marL="3200400" lvl="0" algn="l">
        <a:defRPr sz="1800">
          <a:solidFill>
            <a:schemeClr val="tx1"/>
          </a:solidFill>
          <a:latin typeface="Calibri"/>
        </a:defRPr>
      </a:lvl8pPr>
      <a:lvl9pPr marL="3657600" lvl="0" algn="l">
        <a:defRPr sz="1800">
          <a:solidFill>
            <a:schemeClr val="tx1"/>
          </a:solidFill>
          <a:latin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61192" y="76200"/>
            <a:ext cx="9019522" cy="6705600"/>
            <a:chOff x="359789" y="93096"/>
            <a:chExt cx="8280683" cy="6524636"/>
          </a:xfrm>
        </p:grpSpPr>
        <p:sp>
          <p:nvSpPr>
            <p:cNvPr id="2" name="Rounded Rectangle 1"/>
            <p:cNvSpPr/>
            <p:nvPr/>
          </p:nvSpPr>
          <p:spPr>
            <a:xfrm>
              <a:off x="359789" y="93096"/>
              <a:ext cx="8280683" cy="6524636"/>
            </a:xfrm>
            <a:prstGeom prst="roundRect">
              <a:avLst/>
            </a:prstGeom>
            <a:noFill/>
            <a:ln w="25400" cap="flat">
              <a:solidFill>
                <a:schemeClr val="accent1">
                  <a:shade val="50000"/>
                </a:schemeClr>
              </a:solidFill>
            </a:ln>
          </p:spPr>
          <p:txBody>
            <a:bodyPr anchor="ctr"/>
            <a:lstStyle>
              <a:lvl1pPr lvl="0">
                <a:defRPr/>
              </a:lvl1pPr>
            </a:lstStyle>
            <a:p>
              <a:endParaRPr dirty="0"/>
            </a:p>
          </p:txBody>
        </p:sp>
        <p:pic>
          <p:nvPicPr>
            <p:cNvPr id="3" name="Picture 2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25306" y="1006039"/>
              <a:ext cx="1044575" cy="68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TextBox 3"/>
            <p:cNvSpPr txBox="1"/>
            <p:nvPr/>
          </p:nvSpPr>
          <p:spPr>
            <a:xfrm>
              <a:off x="1669881" y="650235"/>
              <a:ext cx="5795949" cy="989925"/>
            </a:xfrm>
            <a:prstGeom prst="rect">
              <a:avLst/>
            </a:prstGeom>
            <a:noFill/>
          </p:spPr>
          <p:txBody>
            <a:bodyPr wrap="square"/>
            <a:lstStyle>
              <a:lvl1pPr lvl="0">
                <a:defRPr/>
              </a:lvl1pPr>
            </a:lstStyle>
            <a:p>
              <a:pPr lvl="0" algn="ctr"/>
              <a:r>
                <a:rPr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 On Track</a:t>
              </a:r>
              <a:r>
                <a:rPr lang="en-US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lvl="0" algn="ctr"/>
              <a:r>
                <a:rPr lang="en-US" sz="32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Tuesday, Nov 30, 7pm-8:30pm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19200" y="3048000"/>
              <a:ext cx="184731" cy="369332"/>
            </a:xfrm>
            <a:prstGeom prst="rect">
              <a:avLst/>
            </a:prstGeom>
            <a:noFill/>
          </p:spPr>
          <p:txBody>
            <a:bodyPr wrap="none"/>
            <a:lstStyle>
              <a:lvl1pPr lvl="0">
                <a:defRPr/>
              </a:lvl1pPr>
            </a:lstStyle>
            <a:p>
              <a:endParaRPr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7072" y="3048000"/>
              <a:ext cx="8153400" cy="1371600"/>
            </a:xfrm>
            <a:prstGeom prst="rect">
              <a:avLst/>
            </a:prstGeom>
          </p:spPr>
          <p:txBody>
            <a:bodyPr/>
            <a:lstStyle>
              <a:lvl1pPr lvl="0" algn="ctr">
                <a:buNone/>
                <a:defRPr sz="4400">
                  <a:solidFill>
                    <a:schemeClr val="tx1"/>
                  </a:solidFill>
                  <a:latin typeface="Calibri"/>
                </a:defRPr>
              </a:lvl1pPr>
            </a:lstStyle>
            <a:p>
              <a:endParaRPr lang="en-US" sz="40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303135" y="5744327"/>
              <a:ext cx="4452822" cy="551906"/>
            </a:xfrm>
            <a:prstGeom prst="rect">
              <a:avLst/>
            </a:prstGeom>
            <a:noFill/>
          </p:spPr>
          <p:txBody>
            <a:bodyPr wrap="none"/>
            <a:lstStyle>
              <a:lvl1pPr lvl="0">
                <a:defRPr/>
              </a:lvl1pPr>
            </a:lstStyle>
            <a:p>
              <a:pPr lvl="0"/>
              <a:r>
                <a:rPr sz="1600" b="1" dirty="0"/>
                <a:t>St Bonaventure Catholic Church Parish Center</a:t>
              </a:r>
            </a:p>
            <a:p>
              <a:pPr lvl="0"/>
              <a:r>
                <a:rPr sz="1600" dirty="0"/>
                <a:t>1301 SW 136th Ave, Davie, FL 33325</a:t>
              </a:r>
            </a:p>
          </p:txBody>
        </p:sp>
        <p:pic>
          <p:nvPicPr>
            <p:cNvPr id="8" name="Picture 7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7350027" y="1042558"/>
              <a:ext cx="1136069" cy="685800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788549" y="3657600"/>
              <a:ext cx="7520714" cy="817396"/>
            </a:xfrm>
            <a:prstGeom prst="rect">
              <a:avLst/>
            </a:prstGeom>
            <a:noFill/>
          </p:spPr>
          <p:txBody>
            <a:bodyPr wrap="none"/>
            <a:lstStyle>
              <a:lvl1pPr lvl="0">
                <a:defRPr/>
              </a:lvl1pPr>
            </a:lstStyle>
            <a:p>
              <a:pPr lvl="0" algn="ctr"/>
              <a:endParaRPr sz="2000" dirty="0">
                <a:solidFill>
                  <a:srgbClr val="0070C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6050" y="121179"/>
              <a:ext cx="7517251" cy="582204"/>
            </a:xfrm>
            <a:prstGeom prst="rect">
              <a:avLst/>
            </a:prstGeom>
            <a:noFill/>
          </p:spPr>
          <p:txBody>
            <a:bodyPr wrap="square"/>
            <a:lstStyle>
              <a:lvl1pPr lvl="0">
                <a:defRPr/>
              </a:lvl1pPr>
            </a:lstStyle>
            <a:p>
              <a:pPr lvl="0" algn="ctr"/>
              <a:r>
                <a:rPr i="1" dirty="0"/>
                <a:t>Practical, Spiritual and Motivational Support for Persons in Career Transition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70821" y="6248400"/>
              <a:ext cx="5987719" cy="369332"/>
            </a:xfrm>
            <a:prstGeom prst="rect">
              <a:avLst/>
            </a:prstGeom>
            <a:noFill/>
          </p:spPr>
          <p:txBody>
            <a:bodyPr wrap="square"/>
            <a:lstStyle>
              <a:lvl1pPr lvl="0">
                <a:defRPr/>
              </a:lvl1pPr>
            </a:lstStyle>
            <a:p>
              <a:pPr lvl="0"/>
              <a:r>
                <a:rPr lang="en-US" sz="1600" dirty="0"/>
                <a:t>Visit our</a:t>
              </a:r>
              <a:r>
                <a:rPr lang="en-US" sz="1600" dirty="0">
                  <a:solidFill>
                    <a:srgbClr val="FF0000"/>
                  </a:solidFill>
                </a:rPr>
                <a:t> Facebook </a:t>
              </a:r>
              <a:r>
                <a:rPr lang="en-US" sz="1600" dirty="0"/>
                <a:t>page </a:t>
              </a:r>
              <a:r>
                <a:rPr lang="en-US" sz="1600" dirty="0" err="1"/>
                <a:t>backontracknet</a:t>
              </a:r>
              <a:r>
                <a:rPr lang="en-US" sz="1600" dirty="0"/>
                <a:t> for more information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8549" y="5426157"/>
              <a:ext cx="5783471" cy="551904"/>
            </a:xfrm>
            <a:prstGeom prst="rect">
              <a:avLst/>
            </a:prstGeom>
            <a:noFill/>
          </p:spPr>
          <p:txBody>
            <a:bodyPr wrap="square"/>
            <a:lstStyle>
              <a:lvl1pPr lvl="0">
                <a:defRPr/>
              </a:lvl1pPr>
            </a:lstStyle>
            <a:p>
              <a:pPr lvl="0" algn="ctr"/>
              <a:r>
                <a:rPr lang="en-US" sz="2000" b="1" dirty="0"/>
                <a:t>Open to all interested in attending!</a:t>
              </a:r>
              <a:r>
                <a:rPr sz="2000" b="1" dirty="0"/>
                <a:t> </a:t>
              </a:r>
              <a:r>
                <a:rPr lang="en-US" sz="2000" b="1" dirty="0"/>
                <a:t>FREE! </a:t>
              </a:r>
              <a:r>
                <a:rPr sz="2000" b="1" dirty="0"/>
                <a:t>Bring a friend!</a:t>
              </a:r>
            </a:p>
          </p:txBody>
        </p:sp>
      </p:grpSp>
      <p:pic>
        <p:nvPicPr>
          <p:cNvPr id="1027" name="Picture 3" descr="C:\Users\Raul\AppData\Local\Microsoft\Windows\INetCache\IE\5D7QDR6Q\Blank_Calendar_page_icon.svg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092962"/>
            <a:ext cx="1657054" cy="152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98850" y="2365126"/>
            <a:ext cx="5439951" cy="2973341"/>
          </a:xfrm>
          <a:prstGeom prst="rect">
            <a:avLst/>
          </a:prstGeom>
          <a:noFill/>
          <a:ln>
            <a:noFill/>
          </a:ln>
        </p:spPr>
        <p:txBody>
          <a:bodyPr wrap="square"/>
          <a:lstStyle>
            <a:lvl1pPr lvl="0">
              <a:defRPr/>
            </a:lvl1pPr>
          </a:lstStyle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THE BACK ON TRACK TEAM AND BIANCA MOREIRAS, CAREER DEVELOPMENT AND TRANSITION COACH AND BUSINESS DEVELOPMENT CONSULTANT </a:t>
            </a:r>
          </a:p>
          <a:p>
            <a:pPr marL="2857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talk about having the perfect resume and have it ready to go</a:t>
            </a:r>
          </a:p>
          <a:p>
            <a:pPr marL="2857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1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Putting together </a:t>
            </a:r>
            <a:r>
              <a:rPr lang="en-US" sz="11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accomplishments, strengths and weakness</a:t>
            </a:r>
            <a:endParaRPr lang="en-US" sz="11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Contacting references and letting them they might receive a call and to act promptly</a:t>
            </a:r>
          </a:p>
          <a:p>
            <a:pPr marL="2857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value of networking, LinkedIn, Indeed and recruiters</a:t>
            </a:r>
          </a:p>
          <a:p>
            <a:pPr marL="2857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1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get the interview, now what? Let’s practice those tough questions and the various answers that will work for you.</a:t>
            </a:r>
            <a:endParaRPr lang="en-US" sz="1100" b="1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1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Negotiating the best salary for you, not just taking the offer.</a:t>
            </a:r>
          </a:p>
          <a:p>
            <a:pPr marL="285750" marR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12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4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4200" y="5153561"/>
            <a:ext cx="166431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December 14</a:t>
            </a:r>
          </a:p>
          <a:p>
            <a:pPr algn="ctr"/>
            <a:r>
              <a:rPr lang="en-US" sz="1400" b="1" dirty="0"/>
              <a:t>The Avent Season</a:t>
            </a:r>
          </a:p>
          <a:p>
            <a:pPr algn="ctr"/>
            <a:r>
              <a:rPr lang="en-US" sz="1400" b="1" dirty="0"/>
              <a:t>With Deacon Nestor Cardenas</a:t>
            </a:r>
            <a:endParaRPr lang="en-US" sz="11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474FC8-0DD6-4599-8BE0-10166ED9F690}"/>
              </a:ext>
            </a:extLst>
          </p:cNvPr>
          <p:cNvSpPr txBox="1"/>
          <p:nvPr/>
        </p:nvSpPr>
        <p:spPr>
          <a:xfrm rot="10800000" flipV="1">
            <a:off x="1908630" y="5278587"/>
            <a:ext cx="4910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Zoom link: https://zoom.us/j/9543841605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EC0304-37F2-460E-892B-28449A6EACAE}"/>
              </a:ext>
            </a:extLst>
          </p:cNvPr>
          <p:cNvSpPr txBox="1"/>
          <p:nvPr/>
        </p:nvSpPr>
        <p:spPr>
          <a:xfrm rot="10800000" flipV="1">
            <a:off x="-266072" y="1910320"/>
            <a:ext cx="967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SEARCH NOW OR WAIT UNTIL AFTER THE NEW YEAR?</a:t>
            </a:r>
          </a:p>
        </p:txBody>
      </p:sp>
      <p:pic>
        <p:nvPicPr>
          <p:cNvPr id="18" name="Picture 17" descr="Diagram, text&#10;&#10;Description automatically generated">
            <a:extLst>
              <a:ext uri="{FF2B5EF4-FFF2-40B4-BE49-F238E27FC236}">
                <a16:creationId xmlns:a16="http://schemas.microsoft.com/office/drawing/2014/main" id="{A1157581-2B0D-4095-9647-92539387E9C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89"/>
          <a:stretch/>
        </p:blipFill>
        <p:spPr>
          <a:xfrm>
            <a:off x="5562600" y="2402173"/>
            <a:ext cx="3349964" cy="26420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8894</TotalTime>
  <Words>189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Raul PC</dc:creator>
  <cp:lastModifiedBy>Bianca Moreiras</cp:lastModifiedBy>
  <cp:revision>211</cp:revision>
  <cp:lastPrinted>2016-09-16T17:45:18Z</cp:lastPrinted>
  <dcterms:modified xsi:type="dcterms:W3CDTF">2021-11-17T01:22:49Z</dcterms:modified>
</cp:coreProperties>
</file>