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342" r:id="rId3"/>
    <p:sldId id="271" r:id="rId4"/>
    <p:sldId id="331" r:id="rId5"/>
    <p:sldId id="318" r:id="rId6"/>
    <p:sldId id="350" r:id="rId7"/>
    <p:sldId id="321" r:id="rId8"/>
    <p:sldId id="351" r:id="rId9"/>
    <p:sldId id="345" r:id="rId10"/>
    <p:sldId id="346" r:id="rId11"/>
    <p:sldId id="352" r:id="rId12"/>
    <p:sldId id="353" r:id="rId13"/>
    <p:sldId id="324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ita Turner" initials="TT" lastIdx="5" clrIdx="0">
    <p:extLst>
      <p:ext uri="{19B8F6BF-5375-455C-9EA6-DF929625EA0E}">
        <p15:presenceInfo xmlns:p15="http://schemas.microsoft.com/office/powerpoint/2012/main" userId="S::tarita.turner@hamiltonrelay.com::ea556c79-369e-4f5e-bb96-f9ca90c28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0" autoAdjust="0"/>
    <p:restoredTop sz="58998" autoAdjust="0"/>
  </p:normalViewPr>
  <p:slideViewPr>
    <p:cSldViewPr snapToGrid="0">
      <p:cViewPr varScale="1">
        <p:scale>
          <a:sx n="39" d="100"/>
          <a:sy n="39" d="100"/>
        </p:scale>
        <p:origin x="17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DBAA-77E9-4A99-8DE3-049B5EF423B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8333-A959-433A-B03D-FAE52F71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</a:t>
            </a:r>
            <a:r>
              <a:rPr lang="en-US" dirty="0" err="1"/>
              <a:t>Tarita</a:t>
            </a:r>
            <a:r>
              <a:rPr lang="en-US" dirty="0"/>
              <a:t>!</a:t>
            </a:r>
          </a:p>
          <a:p>
            <a:r>
              <a:rPr lang="en-US" dirty="0"/>
              <a:t>MAT is a sibling program to MD Relay and Maryland TAP.</a:t>
            </a:r>
          </a:p>
          <a:p>
            <a:endParaRPr lang="en-US" dirty="0"/>
          </a:p>
          <a:p>
            <a:r>
              <a:rPr lang="en-US" dirty="0"/>
              <a:t>So, what do we do, who do we serve and how do you get our services?? </a:t>
            </a:r>
          </a:p>
          <a:p>
            <a:r>
              <a:rPr lang="en-US" dirty="0"/>
              <a:t>That’s what you’re about to find out!</a:t>
            </a:r>
          </a:p>
          <a:p>
            <a:endParaRPr lang="en-US" dirty="0"/>
          </a:p>
          <a:p>
            <a:r>
              <a:rPr lang="en-US" dirty="0"/>
              <a:t>The MAT program puts accessible telecommunication devices in the hands of people who otherwise might not be able to find or afford  accessible equipment.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8333-A959-433A-B03D-FAE52F714D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5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8333-A959-433A-B03D-FAE52F714D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one other means of accessible telecommunication I want to introduce – it’s actually a service provided to Deafblind citizens of MD called Communication Facilitator. </a:t>
            </a:r>
          </a:p>
          <a:p>
            <a:r>
              <a:rPr lang="en-US" dirty="0"/>
              <a:t>Deaf individuals who use American Sign Language make phone calls through a videophone. They see each other so that they have full robust communication in their native language.  If they speak to a hearing person, an ASL fluent operator appears on the screen and interprets what a hearing person says. This means of communication depends on sight. What happens if you are Deafblind and using tactile or </a:t>
            </a:r>
            <a:r>
              <a:rPr lang="en-US" dirty="0" err="1"/>
              <a:t>protactile</a:t>
            </a:r>
            <a:r>
              <a:rPr lang="en-US" dirty="0"/>
              <a:t> ASL to communicate?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I’m going to show you a short clip of a training hosted by the MAT program for Communication Facilitators working with Deafblind individuals to give you a better sense of how this mode of in-person communication works.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8333-A959-433A-B03D-FAE52F714D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34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– what’s the difference between tactile and pro-tactile ASL?</a:t>
            </a:r>
          </a:p>
          <a:p>
            <a:r>
              <a:rPr lang="en-US" dirty="0"/>
              <a:t>Tactile is what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8333-A959-433A-B03D-FAE52F714D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8ABEE-3509-D14B-B284-FA7D748B2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8ABEE-3509-D14B-B284-FA7D748B28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Telecommunication has evolved to not only mean traditional landline phones but wireless devices allowing video calls, zoom meetings, texting and </a:t>
            </a:r>
            <a:r>
              <a:rPr lang="en-US" dirty="0" err="1"/>
              <a:t>emaliing</a:t>
            </a:r>
            <a:r>
              <a:rPr lang="en-US" dirty="0"/>
              <a:t>. </a:t>
            </a:r>
          </a:p>
          <a:p>
            <a:r>
              <a:rPr lang="en-US" dirty="0"/>
              <a:t>Devices may also include switches, alerting devices and mounts. </a:t>
            </a:r>
          </a:p>
          <a:p>
            <a:endParaRPr lang="en-US" dirty="0"/>
          </a:p>
          <a:p>
            <a:r>
              <a:rPr lang="en-US" dirty="0"/>
              <a:t>However, we do not provide computers, telephone services or data plans.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9695-8642-7F43-A16D-24A6588F00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do we serve – we focus on 7 areas of accessibility needs which include access to people who are….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8333-A959-433A-B03D-FAE52F714D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0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qualify for the MAT program individuals must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9695-8642-7F43-A16D-24A6588F00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0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application to the MAT program online at mdrelay.org – click on the equipment tab to find more info and a </a:t>
            </a:r>
            <a:r>
              <a:rPr lang="en-US" dirty="0" err="1"/>
              <a:t>donwloadable</a:t>
            </a:r>
            <a:r>
              <a:rPr lang="en-US" dirty="0"/>
              <a:t> application form.</a:t>
            </a:r>
          </a:p>
          <a:p>
            <a:r>
              <a:rPr lang="en-US" dirty="0"/>
              <a:t>You can also call or email us to request an application be sent electronically or by </a:t>
            </a:r>
            <a:r>
              <a:rPr lang="en-US" dirty="0" err="1"/>
              <a:t>snailmail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9695-8642-7F43-A16D-24A6588F00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application asks for some basic information and requires 3 supporting documents….</a:t>
            </a:r>
          </a:p>
          <a:p>
            <a:r>
              <a:rPr lang="en-US" dirty="0"/>
              <a:t>And, finally, the Disability Certification Form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8333-A959-433A-B03D-FAE52F714D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form is the confirmation by a licensed healthcare provider to the individual’s disability and that they would benefit from the MAT program. </a:t>
            </a:r>
          </a:p>
          <a:p>
            <a:r>
              <a:rPr lang="en-US" dirty="0"/>
              <a:t>The top is completed and signed by the individual and the bottom by the healthcare provider.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9695-8642-7F43-A16D-24A6588F00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application and supporting documents are completed, they can be submitted by email, fax or just dropped in regular mail.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8333-A959-433A-B03D-FAE52F714D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64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happens next….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68333-A959-433A-B03D-FAE52F714D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7F5D-2A75-49F0-8C2A-3652712A7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522B3-E141-4F79-9599-4E224BCAC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8F979-CE92-4D7D-9C2E-178F81F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A8F67-D143-4FCB-96A5-BBF15720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E35ED-7E53-4BC5-8D5C-F252C6E6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B9DD-DD74-49E8-91E4-1C9BF858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33EDE-52C7-4BB3-BC1E-590691E0C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1E41D-5227-417B-823B-0803030F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37AFE-FDC4-4FBE-9640-D9AD0144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F6D7A-C5AA-4362-B902-4A9B09A6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229D3-6000-42F2-9327-E6156352F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52811-011C-4D47-AC4F-E468C7C79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3CFD0-8CBE-480F-B626-19025C1B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39655-47CC-4BDA-B1D8-672166F4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3830-9790-46CB-8002-7DC9124F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6CD3-6216-4EB4-B68D-24590189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1852-B08B-4957-B9FB-BBB357EF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F7043-7332-44C7-BA3F-9635E2D7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860B7-C2DE-4E14-9660-2974DC3E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8DBA7-7C37-49A8-82C3-D480E873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F81E-86F4-41EB-B66C-E67B8051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6F5F3-D2B4-4BA8-AA14-F0B1225E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4BD5-8365-46EF-971B-B7EB338C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51197-4E6C-43FD-96FF-1BD5B293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49A96-C047-48C4-8271-B87FF436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01B5-144A-41DB-BA2E-4916C96C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C70B-364D-404F-97FB-53F96EF3D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6535A-51A8-429C-AD46-19746C93B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5E925-1C8A-41D3-974F-677D7917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7915B-94D0-45B8-8E83-AED8A148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99D18-AEA0-4794-AAC3-17595766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2AC5-6F98-4BA5-A032-483CB69A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3A223-263F-4DA5-863A-0A7377204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08A4C-788F-4DCA-995A-638A99ACF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930BB-13DA-4994-AE1A-B6ACA5222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E9672-879F-4374-A80D-211C8E6FD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609DF-D757-47A3-B7D1-6F9386D7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65CDF-1D35-4244-B921-1E6B8D4D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242FB-6A93-47C9-B30D-5641975E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A468-3372-4348-B975-78E29280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6B19A-A57A-42AE-8C94-2FAB43E0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87E4D-921B-4346-961E-D8D0407C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953D8-84F7-4DC0-A068-70281499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3D1E5-046C-4FDD-834E-8409C6BF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2DBF7-4E7D-4749-9D16-5FBBB0B7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623EC-8393-4E13-BE07-79F4089C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DEF0-D172-4CC3-9A97-6716BF77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0A5A-8482-4DB0-89AE-1DCF25090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7EA19-F5D2-4F09-A8E8-35CD82A69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1FF5D-95B3-4119-A6B2-60CB69DB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8C861-BBC2-4CA3-964A-6D9155DD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95239-A80D-4ABB-A701-1D95DD56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6A9B-B8AD-40C8-B276-2AB9D095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68E26-BDB5-40C6-AE80-D6AB2FCAA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9998A-89C3-41C7-BF02-7DCC4AE8A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1C0A2-80D3-4E17-99BB-BB1A18F9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9F8A4-4223-4A1C-9F15-1F7D5E12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80618-2033-41BE-A44A-CE6E1A53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0D5A7-A8CD-46A2-B550-58B30958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6293B-71D9-48E5-B27D-930F100D7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C440C-58CF-4811-8A43-667A5F04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CCD7-D476-465F-910F-3DFD77EF4AA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9971-D334-4561-B6A9-B2D0301BA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891C-7C22-446A-A82A-A4E5A5D52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3794-2C20-4CC7-B1F8-23708060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tif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t.program1@Maryland.go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t.program1@maryland.go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toy, school, cake&#10;&#10;Description automatically generated">
            <a:extLst>
              <a:ext uri="{FF2B5EF4-FFF2-40B4-BE49-F238E27FC236}">
                <a16:creationId xmlns:a16="http://schemas.microsoft.com/office/drawing/2014/main" id="{F51F5DDB-F28E-8146-B284-B4073A821B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7238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0FFA2C-D09C-DD44-BDA6-7192FDDB04D4}"/>
              </a:ext>
            </a:extLst>
          </p:cNvPr>
          <p:cNvSpPr/>
          <p:nvPr/>
        </p:nvSpPr>
        <p:spPr>
          <a:xfrm>
            <a:off x="-1" y="-1"/>
            <a:ext cx="12187237" cy="2862217"/>
          </a:xfrm>
          <a:prstGeom prst="rect">
            <a:avLst/>
          </a:prstGeom>
          <a:solidFill>
            <a:srgbClr val="C40D3C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54066-C44C-C047-9927-E6040649FE69}"/>
              </a:ext>
            </a:extLst>
          </p:cNvPr>
          <p:cNvSpPr txBox="1"/>
          <p:nvPr/>
        </p:nvSpPr>
        <p:spPr>
          <a:xfrm>
            <a:off x="1408032" y="215334"/>
            <a:ext cx="9364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Maryland Accessible Telecommunications (MAT)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661B97-A0C2-7743-A1B5-170D8517EE86}"/>
              </a:ext>
            </a:extLst>
          </p:cNvPr>
          <p:cNvSpPr/>
          <p:nvPr/>
        </p:nvSpPr>
        <p:spPr>
          <a:xfrm>
            <a:off x="-5954" y="1689187"/>
            <a:ext cx="12192000" cy="286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7EA00-B342-8844-860C-4613F3FFEBD8}"/>
              </a:ext>
            </a:extLst>
          </p:cNvPr>
          <p:cNvSpPr txBox="1"/>
          <p:nvPr/>
        </p:nvSpPr>
        <p:spPr>
          <a:xfrm>
            <a:off x="1348969" y="3830875"/>
            <a:ext cx="9482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Provides assistive telecommunications devices to qualified Marylanders.</a:t>
            </a:r>
          </a:p>
        </p:txBody>
      </p:sp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C99715F4-FBCA-C248-9EE2-C0D76788A0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377" y="2054931"/>
            <a:ext cx="3477532" cy="1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67F47E93-1570-EA42-B41C-A1F1F813F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2ECC6-EB08-0345-98D8-D550D00ECD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8"/>
          <a:stretch/>
        </p:blipFill>
        <p:spPr>
          <a:xfrm>
            <a:off x="-1" y="1098974"/>
            <a:ext cx="8498077" cy="754489"/>
          </a:xfrm>
          <a:prstGeom prst="rect">
            <a:avLst/>
          </a:prstGeom>
        </p:spPr>
      </p:pic>
      <p:pic>
        <p:nvPicPr>
          <p:cNvPr id="4" name="Picture 3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F8CE64C3-862F-E148-B558-F63EF5D9A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41"/>
          <a:stretch/>
        </p:blipFill>
        <p:spPr>
          <a:xfrm>
            <a:off x="0" y="1076680"/>
            <a:ext cx="1315361" cy="799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A9747-E380-3C4C-ACB6-47BFE111B2F5}"/>
              </a:ext>
            </a:extLst>
          </p:cNvPr>
          <p:cNvSpPr txBox="1"/>
          <p:nvPr/>
        </p:nvSpPr>
        <p:spPr>
          <a:xfrm>
            <a:off x="1398978" y="1210372"/>
            <a:ext cx="709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our Equipment….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9BAF5-BCD3-1A44-83BD-3575659134B4}"/>
              </a:ext>
            </a:extLst>
          </p:cNvPr>
          <p:cNvSpPr txBox="1"/>
          <p:nvPr/>
        </p:nvSpPr>
        <p:spPr>
          <a:xfrm>
            <a:off x="995893" y="2330602"/>
            <a:ext cx="1098631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 are a loan program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Equipment covered for 3 years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if my needs change</a:t>
            </a:r>
          </a:p>
        </p:txBody>
      </p:sp>
    </p:spTree>
    <p:extLst>
      <p:ext uri="{BB962C8B-B14F-4D97-AF65-F5344CB8AC3E}">
        <p14:creationId xmlns:p14="http://schemas.microsoft.com/office/powerpoint/2010/main" val="29171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67F47E93-1570-EA42-B41C-A1F1F813F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2ECC6-EB08-0345-98D8-D550D00ECD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8"/>
          <a:stretch/>
        </p:blipFill>
        <p:spPr>
          <a:xfrm>
            <a:off x="-1" y="1098974"/>
            <a:ext cx="8498077" cy="754489"/>
          </a:xfrm>
          <a:prstGeom prst="rect">
            <a:avLst/>
          </a:prstGeom>
        </p:spPr>
      </p:pic>
      <p:pic>
        <p:nvPicPr>
          <p:cNvPr id="4" name="Picture 3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F8CE64C3-862F-E148-B558-F63EF5D9A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41"/>
          <a:stretch/>
        </p:blipFill>
        <p:spPr>
          <a:xfrm>
            <a:off x="0" y="1076680"/>
            <a:ext cx="1315361" cy="799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A9747-E380-3C4C-ACB6-47BFE111B2F5}"/>
              </a:ext>
            </a:extLst>
          </p:cNvPr>
          <p:cNvSpPr txBox="1"/>
          <p:nvPr/>
        </p:nvSpPr>
        <p:spPr>
          <a:xfrm>
            <a:off x="1897985" y="2165371"/>
            <a:ext cx="709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Facilitator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9BAF5-BCD3-1A44-83BD-3575659134B4}"/>
              </a:ext>
            </a:extLst>
          </p:cNvPr>
          <p:cNvSpPr txBox="1"/>
          <p:nvPr/>
        </p:nvSpPr>
        <p:spPr>
          <a:xfrm>
            <a:off x="950173" y="2187666"/>
            <a:ext cx="10986310" cy="34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COMMUNICATION FACILITATOR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 Deafblind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Tactile and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Protactile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communicators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Services provided at home or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0374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6C995376-0E10-5C61-C254-541C83F04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r="1364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54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8CF89C50-E191-8B4A-9AB0-7687B058E1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CA9B1BDF-D9DC-6741-8006-CFD69C7F97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487" y="59622"/>
            <a:ext cx="7741025" cy="1333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37205-7A79-594F-8A96-136D0A25DEB2}"/>
              </a:ext>
            </a:extLst>
          </p:cNvPr>
          <p:cNvSpPr txBox="1"/>
          <p:nvPr/>
        </p:nvSpPr>
        <p:spPr>
          <a:xfrm>
            <a:off x="2739732" y="383197"/>
            <a:ext cx="671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50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107BB5-09D0-434D-B9F7-DD68548D820A}"/>
              </a:ext>
            </a:extLst>
          </p:cNvPr>
          <p:cNvSpPr/>
          <p:nvPr/>
        </p:nvSpPr>
        <p:spPr>
          <a:xfrm>
            <a:off x="5000101" y="1470469"/>
            <a:ext cx="2057400" cy="20774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E1019-08E7-234E-83AC-17E2BCE3704A}"/>
              </a:ext>
            </a:extLst>
          </p:cNvPr>
          <p:cNvSpPr txBox="1"/>
          <p:nvPr/>
        </p:nvSpPr>
        <p:spPr>
          <a:xfrm>
            <a:off x="1618933" y="6223605"/>
            <a:ext cx="427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MDRelay.org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2E261-BDBE-DE41-8E3B-A39668395549}"/>
              </a:ext>
            </a:extLst>
          </p:cNvPr>
          <p:cNvSpPr txBox="1"/>
          <p:nvPr/>
        </p:nvSpPr>
        <p:spPr>
          <a:xfrm>
            <a:off x="7075395" y="6236593"/>
            <a:ext cx="427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MDRelay711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65AA18-60BF-F24C-824C-D7FC2EEE39E2}"/>
              </a:ext>
            </a:extLst>
          </p:cNvPr>
          <p:cNvSpPr txBox="1"/>
          <p:nvPr/>
        </p:nvSpPr>
        <p:spPr>
          <a:xfrm>
            <a:off x="4360611" y="6230329"/>
            <a:ext cx="427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MarylandRelay711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79A6E3-B5C5-ED48-B8E0-F582FE074F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620" y="6157094"/>
            <a:ext cx="512767" cy="51276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7D0C68A-5714-8C4D-9EF6-0F7A9B794C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494" y="6157094"/>
            <a:ext cx="512767" cy="512767"/>
          </a:xfrm>
          <a:prstGeom prst="rect">
            <a:avLst/>
          </a:prstGeom>
        </p:spPr>
      </p:pic>
      <p:pic>
        <p:nvPicPr>
          <p:cNvPr id="23" name="Picture 2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4559B07-3F58-7A4A-996A-D97E86ED86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126" y="6167276"/>
            <a:ext cx="512767" cy="51276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91F2D1A-70AA-8741-9086-7AD6AC3837CA}"/>
              </a:ext>
            </a:extLst>
          </p:cNvPr>
          <p:cNvCxnSpPr/>
          <p:nvPr/>
        </p:nvCxnSpPr>
        <p:spPr>
          <a:xfrm>
            <a:off x="2225487" y="6025222"/>
            <a:ext cx="7885399" cy="0"/>
          </a:xfrm>
          <a:prstGeom prst="line">
            <a:avLst/>
          </a:prstGeom>
          <a:ln w="28575">
            <a:solidFill>
              <a:srgbClr val="FFC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17A9867-ACB0-3641-A8A6-4BEDC296C7C9}"/>
              </a:ext>
            </a:extLst>
          </p:cNvPr>
          <p:cNvSpPr txBox="1"/>
          <p:nvPr/>
        </p:nvSpPr>
        <p:spPr>
          <a:xfrm>
            <a:off x="3375859" y="3831295"/>
            <a:ext cx="53199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Tarita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Turner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 Outreach Coordinator</a:t>
            </a:r>
          </a:p>
          <a:p>
            <a:pPr algn="ctr"/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410-767-8828 (Voice/TTY)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240-920-9594 (Cell)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tarita.turner@hamiltonrelay.com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C373C-EE00-E647-A32F-0F98D52F005E}"/>
              </a:ext>
            </a:extLst>
          </p:cNvPr>
          <p:cNvSpPr txBox="1"/>
          <p:nvPr/>
        </p:nvSpPr>
        <p:spPr>
          <a:xfrm>
            <a:off x="-806431" y="3831295"/>
            <a:ext cx="55801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Steffy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Program Manager</a:t>
            </a:r>
          </a:p>
          <a:p>
            <a:pPr algn="ctr"/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410-246-4418 (VRS)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443-852-6717 (Text)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Kevin.Steffy@maryland.gov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513DB7-0712-1741-9C2E-8C1B651BCF49}"/>
              </a:ext>
            </a:extLst>
          </p:cNvPr>
          <p:cNvSpPr txBox="1"/>
          <p:nvPr/>
        </p:nvSpPr>
        <p:spPr>
          <a:xfrm>
            <a:off x="7361960" y="3846280"/>
            <a:ext cx="53199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Hager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Program Specialist</a:t>
            </a:r>
          </a:p>
          <a:p>
            <a:pPr algn="ctr"/>
            <a:endParaRPr lang="en-US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410-767-7253 (Voice/TTY)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301-974-1946 (Cell)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Jane.Hager@maryland.gov</a:t>
            </a:r>
          </a:p>
        </p:txBody>
      </p:sp>
      <p:pic>
        <p:nvPicPr>
          <p:cNvPr id="4" name="Picture 3" descr="A picture containing person, wall, indoor, smiling&#10;&#10;Description automatically generated">
            <a:extLst>
              <a:ext uri="{FF2B5EF4-FFF2-40B4-BE49-F238E27FC236}">
                <a16:creationId xmlns:a16="http://schemas.microsoft.com/office/drawing/2014/main" id="{7B0B4500-C488-BA4B-860B-303506A937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25" b="98743" l="9735" r="89971">
                        <a14:foregroundMark x1="33038" y1="22905" x2="69469" y2="23603"/>
                        <a14:foregroundMark x1="27729" y1="15922" x2="48673" y2="6564"/>
                        <a14:foregroundMark x1="48673" y1="6564" x2="65339" y2="8939"/>
                        <a14:foregroundMark x1="26991" y1="43296" x2="38938" y2="23324"/>
                        <a14:foregroundMark x1="38938" y1="23324" x2="61357" y2="20391"/>
                        <a14:foregroundMark x1="30173" y1="61580" x2="20206" y2="80866"/>
                        <a14:foregroundMark x1="20206" y1="80866" x2="20206" y2="80866"/>
                        <a14:foregroundMark x1="31649" y1="61773" x2="30973" y2="82123"/>
                        <a14:foregroundMark x1="30973" y1="82123" x2="30973" y2="82123"/>
                        <a14:foregroundMark x1="33038" y1="80866" x2="59292" y2="80447"/>
                        <a14:foregroundMark x1="59292" y1="80447" x2="78171" y2="74581"/>
                        <a14:foregroundMark x1="56637" y1="60475" x2="77729" y2="69972"/>
                        <a14:foregroundMark x1="77729" y1="69972" x2="78909" y2="84777"/>
                        <a14:foregroundMark x1="83628" y1="76397" x2="79499" y2="69413"/>
                        <a14:foregroundMark x1="81563" y1="85335" x2="57227" y2="93017"/>
                        <a14:foregroundMark x1="57227" y1="93017" x2="33333" y2="93855"/>
                        <a14:foregroundMark x1="33333" y1="93855" x2="18879" y2="84777"/>
                        <a14:foregroundMark x1="36431" y1="89246" x2="59440" y2="92318"/>
                        <a14:foregroundMark x1="59440" y1="92318" x2="78171" y2="88547"/>
                        <a14:foregroundMark x1="49263" y1="68855" x2="55310" y2="90503"/>
                        <a14:foregroundMark x1="55310" y1="90503" x2="55310" y2="90503"/>
                        <a14:foregroundMark x1="61357" y1="72067" x2="65634" y2="94832"/>
                        <a14:foregroundMark x1="65634" y1="94832" x2="66077" y2="94972"/>
                        <a14:foregroundMark x1="39086" y1="98184" x2="65339" y2="98743"/>
                        <a14:foregroundMark x1="65339" y1="98743" x2="74189" y2="90503"/>
                        <a14:backgroundMark x1="8850" y1="45251" x2="19617" y2="59218"/>
                        <a14:backgroundMark x1="22271" y1="59218" x2="8850" y2="64944"/>
                        <a14:backgroundMark x1="18879" y1="57961" x2="33776" y2="59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01" y="1454399"/>
            <a:ext cx="2057400" cy="21748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C1E9297-1BA5-D843-B131-3E01A16A10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15443"/>
          <a:stretch/>
        </p:blipFill>
        <p:spPr>
          <a:xfrm rot="5400000">
            <a:off x="8920854" y="1446477"/>
            <a:ext cx="2202155" cy="216338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114E84B5-28D4-3044-A15D-631A9F34D7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r="14816"/>
          <a:stretch/>
        </p:blipFill>
        <p:spPr>
          <a:xfrm rot="5400000">
            <a:off x="903401" y="1455038"/>
            <a:ext cx="2160460" cy="219132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515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toy, school, cake&#10;&#10;Description automatically generated">
            <a:extLst>
              <a:ext uri="{FF2B5EF4-FFF2-40B4-BE49-F238E27FC236}">
                <a16:creationId xmlns:a16="http://schemas.microsoft.com/office/drawing/2014/main" id="{F3290951-B579-9745-9B12-D0231EA373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723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6879F2-7EEB-4841-9247-D70D038F4689}"/>
              </a:ext>
            </a:extLst>
          </p:cNvPr>
          <p:cNvSpPr/>
          <p:nvPr/>
        </p:nvSpPr>
        <p:spPr>
          <a:xfrm>
            <a:off x="2294261" y="2236305"/>
            <a:ext cx="7603478" cy="462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45E71-6CF7-0648-B6BA-DEE90AE8C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336" y="4962388"/>
            <a:ext cx="1983328" cy="1602424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448A390D-4889-5C43-A700-40D3B2FE0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600" y="191591"/>
            <a:ext cx="6146800" cy="2755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80E52-42C2-3747-94AE-595E0979AEE5}"/>
              </a:ext>
            </a:extLst>
          </p:cNvPr>
          <p:cNvSpPr txBox="1"/>
          <p:nvPr/>
        </p:nvSpPr>
        <p:spPr>
          <a:xfrm>
            <a:off x="1895019" y="2946451"/>
            <a:ext cx="5039859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dirty="0">
                <a:latin typeface="Times" pitchFamily="2" charset="0"/>
              </a:rPr>
              <a:t>Larry Hogan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Governor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2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latin typeface="Times" pitchFamily="2" charset="0"/>
              </a:rPr>
              <a:t>Carol A. Beatty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Secretary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616E14-B103-0847-A75B-39E06FAA11B0}"/>
              </a:ext>
            </a:extLst>
          </p:cNvPr>
          <p:cNvSpPr/>
          <p:nvPr/>
        </p:nvSpPr>
        <p:spPr>
          <a:xfrm>
            <a:off x="4509053" y="2961840"/>
            <a:ext cx="60960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" pitchFamily="2" charset="0"/>
              </a:rPr>
              <a:t>Boyd K. Rutherford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Lt. Governor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latin typeface="Times" pitchFamily="2" charset="0"/>
              </a:rPr>
              <a:t>Christian J. Miele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Deputy Secretary</a:t>
            </a:r>
          </a:p>
        </p:txBody>
      </p:sp>
    </p:spTree>
    <p:extLst>
      <p:ext uri="{BB962C8B-B14F-4D97-AF65-F5344CB8AC3E}">
        <p14:creationId xmlns:p14="http://schemas.microsoft.com/office/powerpoint/2010/main" val="34030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D79C5-97F8-6343-84F7-3C6AD757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357"/>
            <a:ext cx="121824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37A98-FEBB-EF4D-901E-52424FF76D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6" t="-193"/>
          <a:stretch/>
        </p:blipFill>
        <p:spPr>
          <a:xfrm>
            <a:off x="0" y="1060592"/>
            <a:ext cx="10755616" cy="755947"/>
          </a:xfrm>
          <a:prstGeom prst="rect">
            <a:avLst/>
          </a:prstGeom>
        </p:spPr>
      </p:pic>
      <p:pic>
        <p:nvPicPr>
          <p:cNvPr id="4" name="Picture 3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9D086E65-9BB8-2546-8515-3FCB24FA3E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41" t="2791" b="-1"/>
          <a:stretch/>
        </p:blipFill>
        <p:spPr>
          <a:xfrm>
            <a:off x="0" y="1062050"/>
            <a:ext cx="1315361" cy="776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BEB64-2EFC-CB49-80C4-33A760C2D96A}"/>
              </a:ext>
            </a:extLst>
          </p:cNvPr>
          <p:cNvSpPr txBox="1"/>
          <p:nvPr/>
        </p:nvSpPr>
        <p:spPr>
          <a:xfrm>
            <a:off x="1436384" y="1187625"/>
            <a:ext cx="1017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Telecommunications Equipment is Available?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49" y="1825638"/>
            <a:ext cx="2431662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11" y="2022177"/>
            <a:ext cx="2106906" cy="1541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1" b="15283"/>
          <a:stretch/>
        </p:blipFill>
        <p:spPr>
          <a:xfrm>
            <a:off x="3747024" y="1758645"/>
            <a:ext cx="3074624" cy="201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7995A-B6CE-1E49-9AAD-93F71DD1FE31}"/>
              </a:ext>
            </a:extLst>
          </p:cNvPr>
          <p:cNvSpPr txBox="1"/>
          <p:nvPr/>
        </p:nvSpPr>
        <p:spPr>
          <a:xfrm>
            <a:off x="791120" y="2230039"/>
            <a:ext cx="4139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Amplified phones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Wireless devices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button phones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Picture phones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Captioned Telephones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Emergency dialers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Specialized switches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E5D74-606A-8A4F-9C45-E18BC84B047F}"/>
              </a:ext>
            </a:extLst>
          </p:cNvPr>
          <p:cNvSpPr/>
          <p:nvPr/>
        </p:nvSpPr>
        <p:spPr>
          <a:xfrm>
            <a:off x="879244" y="5869071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C40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more…</a:t>
            </a:r>
          </a:p>
        </p:txBody>
      </p:sp>
      <p:pic>
        <p:nvPicPr>
          <p:cNvPr id="18" name="Picture 6" descr="Iphone X Pictures PNG, Iphone X Pictures Transparent Background -  FreeIconsPNG">
            <a:extLst>
              <a:ext uri="{FF2B5EF4-FFF2-40B4-BE49-F238E27FC236}">
                <a16:creationId xmlns:a16="http://schemas.microsoft.com/office/drawing/2014/main" id="{68CD0F87-F1A2-F9B3-54E2-32A7CEE2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75" y="3828480"/>
            <a:ext cx="2186816" cy="2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0183628A-BABA-D3B8-8B2C-684145907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8427" y="3663538"/>
            <a:ext cx="4139803" cy="31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67F47E93-1570-EA42-B41C-A1F1F813F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2ECC6-EB08-0345-98D8-D550D00ECD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8"/>
          <a:stretch/>
        </p:blipFill>
        <p:spPr>
          <a:xfrm>
            <a:off x="-1" y="1098974"/>
            <a:ext cx="8498077" cy="754489"/>
          </a:xfrm>
          <a:prstGeom prst="rect">
            <a:avLst/>
          </a:prstGeom>
        </p:spPr>
      </p:pic>
      <p:pic>
        <p:nvPicPr>
          <p:cNvPr id="4" name="Picture 3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F8CE64C3-862F-E148-B558-F63EF5D9A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41"/>
          <a:stretch/>
        </p:blipFill>
        <p:spPr>
          <a:xfrm>
            <a:off x="0" y="1076680"/>
            <a:ext cx="1315361" cy="799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A9747-E380-3C4C-ACB6-47BFE111B2F5}"/>
              </a:ext>
            </a:extLst>
          </p:cNvPr>
          <p:cNvSpPr txBox="1"/>
          <p:nvPr/>
        </p:nvSpPr>
        <p:spPr>
          <a:xfrm>
            <a:off x="1398978" y="1210372"/>
            <a:ext cx="709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Benefits From the MAT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9BAF5-BCD3-1A44-83BD-3575659134B4}"/>
              </a:ext>
            </a:extLst>
          </p:cNvPr>
          <p:cNvSpPr txBox="1"/>
          <p:nvPr/>
        </p:nvSpPr>
        <p:spPr>
          <a:xfrm>
            <a:off x="995893" y="2330602"/>
            <a:ext cx="1098631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Deaf/Late-Deafened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(severe to profound hearing loss)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Hard of Hearing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(unable to hear speech on phone without amplification)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DeafBlind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(severe to profound hearing loss AND loss of sight)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Difficulty Speaking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(unable to speak intelligibly/loudly on phone)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Low Vision/Blind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(blind/significant loss of field/acuity; legally blind)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Limited Mobility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(little/no ability to grip, lift, hold or dial phone; difficulty walking)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Cognitive Difficulty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(difficulty dialing series of numbers)</a:t>
            </a:r>
          </a:p>
        </p:txBody>
      </p:sp>
    </p:spTree>
    <p:extLst>
      <p:ext uri="{BB962C8B-B14F-4D97-AF65-F5344CB8AC3E}">
        <p14:creationId xmlns:p14="http://schemas.microsoft.com/office/powerpoint/2010/main" val="22801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toy, school, cake&#10;&#10;Description automatically generated">
            <a:extLst>
              <a:ext uri="{FF2B5EF4-FFF2-40B4-BE49-F238E27FC236}">
                <a16:creationId xmlns:a16="http://schemas.microsoft.com/office/drawing/2014/main" id="{F51F5DDB-F28E-8146-B284-B4073A821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72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661B97-A0C2-7743-A1B5-170D8517EE86}"/>
              </a:ext>
            </a:extLst>
          </p:cNvPr>
          <p:cNvSpPr/>
          <p:nvPr/>
        </p:nvSpPr>
        <p:spPr>
          <a:xfrm>
            <a:off x="0" y="1756184"/>
            <a:ext cx="12192000" cy="510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CF5C2-118F-9B4D-8D26-472A4437B1F6}"/>
              </a:ext>
            </a:extLst>
          </p:cNvPr>
          <p:cNvSpPr txBox="1"/>
          <p:nvPr/>
        </p:nvSpPr>
        <p:spPr>
          <a:xfrm>
            <a:off x="9177186" y="3272999"/>
            <a:ext cx="2401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Persons on a limited income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6B915C-3444-E941-A8CB-504176646863}"/>
              </a:ext>
            </a:extLst>
          </p:cNvPr>
          <p:cNvSpPr/>
          <p:nvPr/>
        </p:nvSpPr>
        <p:spPr>
          <a:xfrm>
            <a:off x="0" y="1102731"/>
            <a:ext cx="12192000" cy="653453"/>
          </a:xfrm>
          <a:prstGeom prst="rect">
            <a:avLst/>
          </a:prstGeom>
          <a:solidFill>
            <a:srgbClr val="C50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625AE-803A-7D46-AE66-7AFFC80A3117}"/>
              </a:ext>
            </a:extLst>
          </p:cNvPr>
          <p:cNvSpPr txBox="1"/>
          <p:nvPr/>
        </p:nvSpPr>
        <p:spPr>
          <a:xfrm>
            <a:off x="1212474" y="1154136"/>
            <a:ext cx="9669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Program Eligibility–Who Qualifies?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391A3-A028-D644-B754-1C64FFC9BC96}"/>
              </a:ext>
            </a:extLst>
          </p:cNvPr>
          <p:cNvSpPr txBox="1"/>
          <p:nvPr/>
        </p:nvSpPr>
        <p:spPr>
          <a:xfrm>
            <a:off x="984759" y="3279932"/>
            <a:ext cx="1845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Residents of Maryland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301A5-6830-7342-BED5-814D84DA7069}"/>
              </a:ext>
            </a:extLst>
          </p:cNvPr>
          <p:cNvSpPr txBox="1"/>
          <p:nvPr/>
        </p:nvSpPr>
        <p:spPr>
          <a:xfrm>
            <a:off x="4719227" y="3308664"/>
            <a:ext cx="2656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Persons at least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 years and older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7FFA4-85D4-6340-A19B-CFC7EDC4B7E2}"/>
              </a:ext>
            </a:extLst>
          </p:cNvPr>
          <p:cNvSpPr txBox="1"/>
          <p:nvPr/>
        </p:nvSpPr>
        <p:spPr>
          <a:xfrm>
            <a:off x="8764709" y="5431389"/>
            <a:ext cx="32267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Persons who have phone service (if the equipment requires it)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760CB-7E4E-B341-97B4-7185A4D9F2C5}"/>
              </a:ext>
            </a:extLst>
          </p:cNvPr>
          <p:cNvSpPr txBox="1"/>
          <p:nvPr/>
        </p:nvSpPr>
        <p:spPr>
          <a:xfrm>
            <a:off x="602776" y="5463436"/>
            <a:ext cx="2609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Veterans receiving benefits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B0853-49E0-5145-BDA0-74E5889EE595}"/>
              </a:ext>
            </a:extLst>
          </p:cNvPr>
          <p:cNvSpPr txBox="1"/>
          <p:nvPr/>
        </p:nvSpPr>
        <p:spPr>
          <a:xfrm>
            <a:off x="4365226" y="5463436"/>
            <a:ext cx="3461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Persons who are certified as having difficulty using a standard telephone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5AC790-3EE3-1149-8FBF-BF844617F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63" y="2264228"/>
            <a:ext cx="1872735" cy="9821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518CE9-7E23-9D4D-97CD-989177EB2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407" y="2264228"/>
            <a:ext cx="1309186" cy="10231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8D8BB5-6DEA-2A4F-9423-EA5F0D95A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4402" y="2276555"/>
            <a:ext cx="982168" cy="9821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4828D1-809B-B243-BA1D-50978F4CA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7636" y="4456239"/>
            <a:ext cx="1155700" cy="927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ACEBB6-5A11-CA4A-BF8D-2EE4E2757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000" y="4508191"/>
            <a:ext cx="1016000" cy="83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3A7292-8279-934E-9DB2-DEC2916FC0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7710" y="4241413"/>
            <a:ext cx="10795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828D79C5-97F8-6343-84F7-3C6AD75788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3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37A98-FEBB-EF4D-901E-52424FF76D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37"/>
          <a:stretch/>
        </p:blipFill>
        <p:spPr>
          <a:xfrm>
            <a:off x="0" y="1062050"/>
            <a:ext cx="7047858" cy="754489"/>
          </a:xfrm>
          <a:prstGeom prst="rect">
            <a:avLst/>
          </a:prstGeom>
        </p:spPr>
      </p:pic>
      <p:pic>
        <p:nvPicPr>
          <p:cNvPr id="4" name="Picture 3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9D086E65-9BB8-2546-8515-3FCB24FA3E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41" t="2791" b="-1"/>
          <a:stretch/>
        </p:blipFill>
        <p:spPr>
          <a:xfrm>
            <a:off x="0" y="1062050"/>
            <a:ext cx="1315361" cy="776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BEB64-2EFC-CB49-80C4-33A760C2D96A}"/>
              </a:ext>
            </a:extLst>
          </p:cNvPr>
          <p:cNvSpPr txBox="1"/>
          <p:nvPr/>
        </p:nvSpPr>
        <p:spPr>
          <a:xfrm>
            <a:off x="1436384" y="1187625"/>
            <a:ext cx="799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Details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533" y="2451039"/>
            <a:ext cx="679532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Available online at MDRelay.org – equipment tab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Call 800-552-7724 or 410-767-6960 (Voice/TTY) or 443-453-5970 (Video Phone) to request by mail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 us at </a:t>
            </a:r>
            <a:r>
              <a:rPr lang="en-US" sz="2400" i="1" dirty="0">
                <a:solidFill>
                  <a:srgbClr val="C40E3D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MAT.Program1@Maryland.gov</a:t>
            </a:r>
            <a:r>
              <a:rPr lang="en-US" sz="2400" i="1" dirty="0">
                <a:solidFill>
                  <a:srgbClr val="C40E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request an electronic application</a:t>
            </a:r>
          </a:p>
          <a:p>
            <a:pPr lvl="1">
              <a:spcBef>
                <a:spcPts val="18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F9577217-0031-2046-BCA0-7ECE39B466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50" y="1596571"/>
            <a:ext cx="3673104" cy="4753428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2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828D79C5-97F8-6343-84F7-3C6AD75788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4AFBD4-4266-E746-B6B7-EDC7D3A7CB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50" y="1596571"/>
            <a:ext cx="3689954" cy="477523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37A98-FEBB-EF4D-901E-52424FF76D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37" t="15326"/>
          <a:stretch/>
        </p:blipFill>
        <p:spPr>
          <a:xfrm>
            <a:off x="0" y="1177677"/>
            <a:ext cx="7047858" cy="638862"/>
          </a:xfrm>
          <a:prstGeom prst="rect">
            <a:avLst/>
          </a:prstGeom>
        </p:spPr>
      </p:pic>
      <p:pic>
        <p:nvPicPr>
          <p:cNvPr id="4" name="Picture 3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9D086E65-9BB8-2546-8515-3FCB24FA3E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74" t="-29889" b="1"/>
          <a:stretch/>
        </p:blipFill>
        <p:spPr>
          <a:xfrm>
            <a:off x="0" y="823212"/>
            <a:ext cx="1157217" cy="1037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BEB64-2EFC-CB49-80C4-33A760C2D96A}"/>
              </a:ext>
            </a:extLst>
          </p:cNvPr>
          <p:cNvSpPr txBox="1"/>
          <p:nvPr/>
        </p:nvSpPr>
        <p:spPr>
          <a:xfrm>
            <a:off x="1157217" y="1177677"/>
            <a:ext cx="799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6190" y="2714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7902" y="2684340"/>
            <a:ext cx="576221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Copies of: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Internet, phone or utility bill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proof of income</a:t>
            </a:r>
          </a:p>
          <a:p>
            <a:pPr lvl="1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Acceptable forms listed on application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Copy of Photo ID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828D79C5-97F8-6343-84F7-3C6AD75788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357"/>
            <a:ext cx="121824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6190" y="2714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773" y="1337815"/>
            <a:ext cx="4282800" cy="5373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570" y="1886984"/>
            <a:ext cx="6530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Who Can Sign on Part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Any licensed health care provider that can attest to the applicant’s disability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 Worker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VR Counselor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PT, OT, audiologist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SLP, physician, nurse…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C9B889-8D84-3442-A5E8-9EF46D4331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37" t="-29996" b="-1"/>
          <a:stretch/>
        </p:blipFill>
        <p:spPr>
          <a:xfrm>
            <a:off x="0" y="835728"/>
            <a:ext cx="7047858" cy="980812"/>
          </a:xfrm>
          <a:prstGeom prst="rect">
            <a:avLst/>
          </a:prstGeom>
        </p:spPr>
      </p:pic>
      <p:pic>
        <p:nvPicPr>
          <p:cNvPr id="11" name="Picture 10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3D3C4938-EAD7-D648-AB7D-775DBE19CB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74" t="-22744" b="1"/>
          <a:stretch/>
        </p:blipFill>
        <p:spPr>
          <a:xfrm>
            <a:off x="0" y="877893"/>
            <a:ext cx="1157217" cy="980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BEB64-2EFC-CB49-80C4-33A760C2D96A}"/>
              </a:ext>
            </a:extLst>
          </p:cNvPr>
          <p:cNvSpPr txBox="1"/>
          <p:nvPr/>
        </p:nvSpPr>
        <p:spPr>
          <a:xfrm>
            <a:off x="1157217" y="1171375"/>
            <a:ext cx="799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Certification Form (Part 4 and 5)</a:t>
            </a:r>
          </a:p>
        </p:txBody>
      </p:sp>
    </p:spTree>
    <p:extLst>
      <p:ext uri="{BB962C8B-B14F-4D97-AF65-F5344CB8AC3E}">
        <p14:creationId xmlns:p14="http://schemas.microsoft.com/office/powerpoint/2010/main" val="30687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67F47E93-1570-EA42-B41C-A1F1F813F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2ECC6-EB08-0345-98D8-D550D00ECD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8"/>
          <a:stretch/>
        </p:blipFill>
        <p:spPr>
          <a:xfrm>
            <a:off x="-1" y="1098974"/>
            <a:ext cx="8498077" cy="754489"/>
          </a:xfrm>
          <a:prstGeom prst="rect">
            <a:avLst/>
          </a:prstGeom>
        </p:spPr>
      </p:pic>
      <p:pic>
        <p:nvPicPr>
          <p:cNvPr id="4" name="Picture 3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F8CE64C3-862F-E148-B558-F63EF5D9A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41"/>
          <a:stretch/>
        </p:blipFill>
        <p:spPr>
          <a:xfrm>
            <a:off x="0" y="1076680"/>
            <a:ext cx="1315361" cy="799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9BAF5-BCD3-1A44-83BD-3575659134B4}"/>
              </a:ext>
            </a:extLst>
          </p:cNvPr>
          <p:cNvSpPr txBox="1"/>
          <p:nvPr/>
        </p:nvSpPr>
        <p:spPr>
          <a:xfrm>
            <a:off x="1841713" y="2741350"/>
            <a:ext cx="1098631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mat.program1@maryland.gov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– 410-767-4276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67F47E93-1570-EA42-B41C-A1F1F813F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2ECC6-EB08-0345-98D8-D550D00ECD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8"/>
          <a:stretch/>
        </p:blipFill>
        <p:spPr>
          <a:xfrm>
            <a:off x="-1" y="1098974"/>
            <a:ext cx="8498077" cy="754489"/>
          </a:xfrm>
          <a:prstGeom prst="rect">
            <a:avLst/>
          </a:prstGeom>
        </p:spPr>
      </p:pic>
      <p:pic>
        <p:nvPicPr>
          <p:cNvPr id="4" name="Picture 3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F8CE64C3-862F-E148-B558-F63EF5D9A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41"/>
          <a:stretch/>
        </p:blipFill>
        <p:spPr>
          <a:xfrm>
            <a:off x="0" y="1076680"/>
            <a:ext cx="1315361" cy="799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A9747-E380-3C4C-ACB6-47BFE111B2F5}"/>
              </a:ext>
            </a:extLst>
          </p:cNvPr>
          <p:cNvSpPr txBox="1"/>
          <p:nvPr/>
        </p:nvSpPr>
        <p:spPr>
          <a:xfrm>
            <a:off x="1398978" y="1210372"/>
            <a:ext cx="709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next???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9BAF5-BCD3-1A44-83BD-3575659134B4}"/>
              </a:ext>
            </a:extLst>
          </p:cNvPr>
          <p:cNvSpPr txBox="1"/>
          <p:nvPr/>
        </p:nvSpPr>
        <p:spPr>
          <a:xfrm>
            <a:off x="995893" y="2330602"/>
            <a:ext cx="1098631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 or letter of approval is sent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Evaluator contact information shared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Assessment is scheduled remotely or in person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Equipment decision is made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Equipment received and follow-up services provided as needed</a:t>
            </a:r>
          </a:p>
        </p:txBody>
      </p:sp>
    </p:spTree>
    <p:extLst>
      <p:ext uri="{BB962C8B-B14F-4D97-AF65-F5344CB8AC3E}">
        <p14:creationId xmlns:p14="http://schemas.microsoft.com/office/powerpoint/2010/main" val="12088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6653</TotalTime>
  <Words>877</Words>
  <Application>Microsoft Office PowerPoint</Application>
  <PresentationFormat>Widescreen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Tarita Turner</dc:creator>
  <cp:lastModifiedBy>defprof</cp:lastModifiedBy>
  <cp:revision>27</cp:revision>
  <dcterms:created xsi:type="dcterms:W3CDTF">2021-10-01T19:51:54Z</dcterms:created>
  <dcterms:modified xsi:type="dcterms:W3CDTF">2022-09-08T19:43:19Z</dcterms:modified>
</cp:coreProperties>
</file>