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2"/>
  </p:notesMasterIdLst>
  <p:sldIdLst>
    <p:sldId id="369" r:id="rId2"/>
    <p:sldId id="370" r:id="rId3"/>
    <p:sldId id="381" r:id="rId4"/>
    <p:sldId id="389" r:id="rId5"/>
    <p:sldId id="390" r:id="rId6"/>
    <p:sldId id="391" r:id="rId7"/>
    <p:sldId id="393" r:id="rId8"/>
    <p:sldId id="394" r:id="rId9"/>
    <p:sldId id="395" r:id="rId10"/>
    <p:sldId id="371" r:id="rId11"/>
    <p:sldId id="376" r:id="rId12"/>
    <p:sldId id="377" r:id="rId13"/>
    <p:sldId id="368" r:id="rId14"/>
    <p:sldId id="373" r:id="rId15"/>
    <p:sldId id="386" r:id="rId16"/>
    <p:sldId id="387" r:id="rId17"/>
    <p:sldId id="382" r:id="rId18"/>
    <p:sldId id="402" r:id="rId19"/>
    <p:sldId id="383" r:id="rId20"/>
    <p:sldId id="403" r:id="rId21"/>
    <p:sldId id="404" r:id="rId22"/>
    <p:sldId id="405" r:id="rId23"/>
    <p:sldId id="406" r:id="rId24"/>
    <p:sldId id="384" r:id="rId25"/>
    <p:sldId id="385" r:id="rId26"/>
    <p:sldId id="396" r:id="rId27"/>
    <p:sldId id="401" r:id="rId28"/>
    <p:sldId id="399" r:id="rId29"/>
    <p:sldId id="397" r:id="rId30"/>
    <p:sldId id="398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D7EBFF"/>
    <a:srgbClr val="EFA666"/>
    <a:srgbClr val="AC753D"/>
    <a:srgbClr val="FFFF00"/>
    <a:srgbClr val="EDEC96"/>
    <a:srgbClr val="28297D"/>
    <a:srgbClr val="88CC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1" autoAdjust="0"/>
    <p:restoredTop sz="90962" autoAdjust="0"/>
  </p:normalViewPr>
  <p:slideViewPr>
    <p:cSldViewPr snapToGrid="0">
      <p:cViewPr>
        <p:scale>
          <a:sx n="90" d="100"/>
          <a:sy n="90" d="100"/>
        </p:scale>
        <p:origin x="-7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04" y="148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78F29C-6C20-4180-8FA9-641E9F301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299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2CBD4-2FA5-45E0-815F-B6D53DB7E04F}" type="slidenum">
              <a:rPr lang="en-US"/>
              <a:pPr/>
              <a:t>13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794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257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F29C-6C20-4180-8FA9-641E9F301A4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EC6D9-2313-4D8A-A15C-28B8E0EF6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83F18-C664-40D3-BD7A-0918E73E6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52400"/>
            <a:ext cx="18669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52400"/>
            <a:ext cx="54483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3E2DD-BAC4-4675-9AD7-76EA31938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990600"/>
            <a:ext cx="3657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990600"/>
            <a:ext cx="36576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57800" y="3657600"/>
            <a:ext cx="36576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124700" y="6451600"/>
            <a:ext cx="1905000" cy="365125"/>
          </a:xfrm>
        </p:spPr>
        <p:txBody>
          <a:bodyPr/>
          <a:lstStyle>
            <a:lvl1pPr>
              <a:defRPr/>
            </a:lvl1pPr>
          </a:lstStyle>
          <a:p>
            <a:fld id="{DB51894B-9B17-4A7E-84AE-87A7C6662F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92888-02EA-4041-AA51-1300641C3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A4A2-B1BD-4111-8374-0BA3F19AA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990600"/>
            <a:ext cx="3657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657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69A05-B83E-45ED-9A9D-0E192EB83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8AF29-DA44-4514-AC6E-AD983E128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9EF09-6091-485C-8C2B-44BF0D5E3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5CC82-CDA6-4BCF-9F29-E19302796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EB4AD-45AF-45E2-A3B0-9B0535979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8E630-4756-4CB2-BD4B-DA2277F66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Macintosh%20HD:Users:jaoleary:Desktop:Code%20100%20Presentations:Code_100_2007:Jul_2007:KBrown_GSFC_PPT:KB_bac_1d.jp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62" name="Picture 10" descr="Macintosh HD:Users:jaoleary:Desktop:Code 100 Presentations:Code_100_2007:Jul_2007:KBrown_GSFC_PPT:KB_bac_1d.jpg"/>
          <p:cNvPicPr>
            <a:picLocks noChangeAspect="1" noChangeArrowheads="1"/>
          </p:cNvPicPr>
          <p:nvPr userDrawn="1"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990600"/>
            <a:ext cx="7467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r>
              <a:rPr lang="en-US" smtClean="0"/>
              <a:t>NASA GSFC Office of Education K. Silberman/D.Marshall</a:t>
            </a: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451600"/>
            <a:ext cx="1905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D7EBFF"/>
                </a:solidFill>
              </a:defRPr>
            </a:lvl1pPr>
          </a:lstStyle>
          <a:p>
            <a:fld id="{79988477-D588-43DC-9F96-C3104A345E8F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advClick="0">
    <p:fade thruBlk="1"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D7EB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D7EBFF"/>
          </a:solidFill>
          <a:latin typeface="Arial" charset="0"/>
          <a:ea typeface="ＭＳ Ｐゴシック" pitchFamily="96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D7EBFF"/>
          </a:solidFill>
          <a:latin typeface="Arial" charset="0"/>
          <a:ea typeface="ＭＳ Ｐゴシック" pitchFamily="96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D7EBFF"/>
          </a:solidFill>
          <a:latin typeface="Arial" charset="0"/>
          <a:ea typeface="ＭＳ Ｐゴシック" pitchFamily="96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D7EBFF"/>
          </a:solidFill>
          <a:latin typeface="Arial" charset="0"/>
          <a:ea typeface="ＭＳ Ｐゴシック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D7EBFF"/>
          </a:solidFill>
          <a:latin typeface="Arial" charset="0"/>
          <a:ea typeface="ＭＳ Ｐゴシック" pitchFamily="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D7EBFF"/>
          </a:solidFill>
          <a:latin typeface="Arial" charset="0"/>
          <a:ea typeface="ＭＳ Ｐゴシック" pitchFamily="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D7EBFF"/>
          </a:solidFill>
          <a:latin typeface="Arial" charset="0"/>
          <a:ea typeface="ＭＳ Ｐゴシック" pitchFamily="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D7EBFF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D7EB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D7EBFF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D7EBFF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D7EBFF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D7EBFF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D7EBFF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D7EBFF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D7EBFF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D7EB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me/vitalsignsll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estplacestowork.org/BPTW/index.ph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enneth.a.silberman@nasa.gov" TargetMode="External"/><Relationship Id="rId2" Type="http://schemas.openxmlformats.org/officeDocument/2006/relationships/hyperlink" Target="http://intern.nas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vid.j.rosage@nasa.gov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asajobs.nasa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n.nasa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94880" y="5897265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39346" y="1903730"/>
            <a:ext cx="695601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National Disability Employment Awareness</a:t>
            </a:r>
          </a:p>
          <a:p>
            <a:pPr algn="ctr"/>
            <a:r>
              <a:rPr lang="en-US" sz="5400" b="1" dirty="0" smtClean="0"/>
              <a:t>Month</a:t>
            </a:r>
          </a:p>
          <a:p>
            <a:pPr algn="ctr"/>
            <a:r>
              <a:rPr lang="en-US" sz="5400" b="1" dirty="0" smtClean="0"/>
              <a:t>(NDEAM)</a:t>
            </a:r>
            <a:endParaRPr lang="en-US" sz="5400" b="1" dirty="0"/>
          </a:p>
          <a:p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123440" y="436880"/>
            <a:ext cx="5598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you are unable to view CART services via the webinar, go to </a:t>
            </a:r>
            <a:r>
              <a:rPr lang="en-US" u="sng" dirty="0">
                <a:hlinkClick r:id="rId3"/>
              </a:rPr>
              <a:t>https:/join.me/</a:t>
            </a:r>
            <a:r>
              <a:rPr lang="en-US" u="sng" dirty="0" err="1">
                <a:hlinkClick r:id="rId3"/>
              </a:rPr>
              <a:t>vitalsignsllc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8809592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640" y="1397000"/>
            <a:ext cx="7467600" cy="51816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Ranked #1 Best Place to work </a:t>
            </a:r>
            <a:r>
              <a:rPr lang="en-US" dirty="0" smtClean="0"/>
              <a:t>in the Federal Government for the last 2 years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solidFill>
                  <a:srgbClr val="FFC000"/>
                </a:solidFill>
              </a:rPr>
              <a:t>Ranked #1 </a:t>
            </a:r>
            <a:r>
              <a:rPr lang="en-US" b="1" dirty="0" smtClean="0">
                <a:solidFill>
                  <a:srgbClr val="FFC000"/>
                </a:solidFill>
              </a:rPr>
              <a:t>Support </a:t>
            </a:r>
            <a:r>
              <a:rPr lang="en-US" b="1" dirty="0">
                <a:solidFill>
                  <a:srgbClr val="FFC000"/>
                </a:solidFill>
              </a:rPr>
              <a:t>for Diversity</a:t>
            </a:r>
          </a:p>
          <a:p>
            <a:pPr lvl="1"/>
            <a:r>
              <a:rPr lang="en-US" dirty="0"/>
              <a:t>Diversity </a:t>
            </a:r>
            <a:r>
              <a:rPr lang="en-US" dirty="0" smtClean="0"/>
              <a:t>and inclusion is promoted </a:t>
            </a:r>
            <a:r>
              <a:rPr lang="en-US" dirty="0"/>
              <a:t>and encouraged in every aspect 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C000"/>
                </a:solidFill>
              </a:rPr>
              <a:t>Pay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ranked #2 </a:t>
            </a:r>
            <a:r>
              <a:rPr lang="en-US" dirty="0" smtClean="0"/>
              <a:t>for employee satisfaction with </a:t>
            </a:r>
            <a:r>
              <a:rPr lang="en-US" dirty="0"/>
              <a:t>their pay, work-life balance and alternative work schedules </a:t>
            </a:r>
            <a:r>
              <a:rPr lang="en-US" dirty="0" smtClean="0"/>
              <a:t>allowing </a:t>
            </a:r>
            <a:r>
              <a:rPr lang="en-US" dirty="0"/>
              <a:t>telecommuting and flex-time schedules.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3581" y="119995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NASA?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1840896706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403" y="1008380"/>
            <a:ext cx="7467600" cy="5181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Ranked #1 </a:t>
            </a:r>
            <a:r>
              <a:rPr lang="en-US" b="1" dirty="0" smtClean="0">
                <a:solidFill>
                  <a:srgbClr val="FFC000"/>
                </a:solidFill>
              </a:rPr>
              <a:t>for Effective Leadership</a:t>
            </a: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NASA </a:t>
            </a:r>
            <a:r>
              <a:rPr lang="en-US" dirty="0"/>
              <a:t>employees feel that our leaders motivate </a:t>
            </a:r>
            <a:r>
              <a:rPr lang="en-US" dirty="0" smtClean="0"/>
              <a:t>us </a:t>
            </a:r>
            <a:r>
              <a:rPr lang="en-US" dirty="0"/>
              <a:t>and are committed, encourage integrity and that we are managed fairly.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also feel that our leaders are concerned about our professional development, our creativity and that we as employees are empowered.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believe that management ensures that we have the necessary </a:t>
            </a:r>
            <a:r>
              <a:rPr lang="en-US" dirty="0" smtClean="0"/>
              <a:t>skills, training </a:t>
            </a:r>
            <a:r>
              <a:rPr lang="en-US" dirty="0"/>
              <a:t>and abilities to do </a:t>
            </a:r>
            <a:r>
              <a:rPr lang="en-US" dirty="0" smtClean="0"/>
              <a:t>our jobs well.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66403" y="85050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NASA?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2228140019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86840"/>
            <a:ext cx="7467600" cy="5181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Ranked #1 for </a:t>
            </a:r>
            <a:r>
              <a:rPr lang="en-US" b="1" dirty="0" smtClean="0">
                <a:solidFill>
                  <a:srgbClr val="FFC000"/>
                </a:solidFill>
              </a:rPr>
              <a:t>Employee Satisfaction</a:t>
            </a:r>
            <a:endParaRPr lang="en-US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 are rewarded and promoted for outstanding accomplishments. </a:t>
            </a: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r>
              <a:rPr lang="en-US" dirty="0" smtClean="0"/>
              <a:t>We </a:t>
            </a:r>
            <a:r>
              <a:rPr lang="en-US" dirty="0"/>
              <a:t>get satisfaction from our work and know that our skills and talents are used </a:t>
            </a:r>
            <a:r>
              <a:rPr lang="en-US" dirty="0" smtClean="0"/>
              <a:t>effectively!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51162" y="122535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NASA?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3880" y="5450840"/>
            <a:ext cx="636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 “Why NASA” data from “Best Places To </a:t>
            </a:r>
            <a:r>
              <a:rPr lang="en-US" sz="1200" dirty="0"/>
              <a:t>Work  in the Federal Government 2013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bestplacestowork.org/BPTW/index.php</a:t>
            </a:r>
            <a:endParaRPr lang="en-US" sz="1200" dirty="0" smtClean="0"/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51627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364613817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4" name="Rectangle 4"/>
          <p:cNvSpPr>
            <a:spLocks noGrp="1" noChangeArrowheads="1"/>
          </p:cNvSpPr>
          <p:nvPr>
            <p:ph type="title"/>
          </p:nvPr>
        </p:nvSpPr>
        <p:spPr>
          <a:xfrm>
            <a:off x="1663700" y="342900"/>
            <a:ext cx="7086600" cy="50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02085" name="Rectangle 5"/>
          <p:cNvSpPr>
            <a:spLocks noGrp="1" noChangeArrowheads="1"/>
          </p:cNvSpPr>
          <p:nvPr>
            <p:ph idx="1"/>
          </p:nvPr>
        </p:nvSpPr>
        <p:spPr>
          <a:xfrm>
            <a:off x="1676400" y="1289672"/>
            <a:ext cx="7467600" cy="6096000"/>
          </a:xfrm>
        </p:spPr>
        <p:txBody>
          <a:bodyPr/>
          <a:lstStyle/>
          <a:p>
            <a:pPr marL="223838" indent="-223838">
              <a:tabLst>
                <a:tab pos="4800600" algn="l"/>
              </a:tabLst>
            </a:pPr>
            <a:r>
              <a:rPr lang="en-US" sz="2000" dirty="0"/>
              <a:t>10-week on-site summer </a:t>
            </a:r>
            <a:r>
              <a:rPr lang="en-US" sz="2000" dirty="0" smtClean="0"/>
              <a:t>experience for college </a:t>
            </a:r>
            <a:r>
              <a:rPr lang="en-US" sz="2000" dirty="0" smtClean="0"/>
              <a:t>students</a:t>
            </a:r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At </a:t>
            </a:r>
            <a:r>
              <a:rPr lang="en-US" sz="2000" dirty="0" smtClean="0"/>
              <a:t>any of the 4 Goddard campuses</a:t>
            </a:r>
            <a:endParaRPr lang="en-US" sz="2000" dirty="0"/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Summer 2014: Goddard hosted over 400 interns </a:t>
            </a:r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All internships are paid: stipends vary (can be $6,000 ) </a:t>
            </a:r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Students must obtain their own housing for internships</a:t>
            </a:r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All college students apply at:  intern.nasa.gov</a:t>
            </a:r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System opens for Summer 2015 on Monday, Nov. 10, 2014</a:t>
            </a:r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Deadline for applications Sunday, March 1, 2015 — don’t wait.                         </a:t>
            </a:r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Goddard selections begin early 2015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A limited number of academic year </a:t>
            </a:r>
            <a:r>
              <a:rPr lang="en-US" sz="2000" dirty="0" smtClean="0"/>
              <a:t>opportunities</a:t>
            </a:r>
          </a:p>
          <a:p>
            <a:pPr marL="223838" indent="-223838">
              <a:tabLst>
                <a:tab pos="4800600" algn="l"/>
              </a:tabLst>
            </a:pPr>
            <a:r>
              <a:rPr lang="en-US" sz="2000" dirty="0" smtClean="0"/>
              <a:t>I</a:t>
            </a:r>
            <a:r>
              <a:rPr lang="en-US" sz="2000" dirty="0" smtClean="0"/>
              <a:t>nternships </a:t>
            </a:r>
            <a:r>
              <a:rPr lang="en-US" sz="2000" dirty="0" smtClean="0"/>
              <a:t>are available</a:t>
            </a:r>
            <a:endParaRPr lang="en-US" sz="20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9899-935B-4918-89EB-078489AAE57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67180" y="180174"/>
            <a:ext cx="504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Options for Internships</a:t>
            </a:r>
            <a:endParaRPr lang="en-US" sz="2800" b="1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99568" y="2022455"/>
            <a:ext cx="45704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/>
              <a:t>What Interns </a:t>
            </a:r>
            <a:endParaRPr lang="en-US" sz="5400" b="1" dirty="0" smtClean="0"/>
          </a:p>
          <a:p>
            <a:pPr algn="ctr"/>
            <a:r>
              <a:rPr lang="en-US" sz="5400" b="1" dirty="0" smtClean="0"/>
              <a:t>Can </a:t>
            </a:r>
            <a:r>
              <a:rPr lang="en-US" sz="5400" b="1" dirty="0"/>
              <a:t>Expect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1700" y="5612943"/>
            <a:ext cx="5006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Janie Nall</a:t>
            </a:r>
          </a:p>
          <a:p>
            <a:pPr algn="ctr"/>
            <a:r>
              <a:rPr lang="en-US" sz="1600" dirty="0">
                <a:solidFill>
                  <a:srgbClr val="FFC000"/>
                </a:solidFill>
              </a:rPr>
              <a:t>Lead, Minority and Underrepresented Education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00200" y="6485468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1276825767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95120" y="1249680"/>
            <a:ext cx="7081520" cy="5156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0" indent="-34290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dirty="0"/>
              <a:t>Opportunities for students on site at a NASA Field </a:t>
            </a:r>
            <a:r>
              <a:rPr lang="en" dirty="0" smtClean="0"/>
              <a:t>Center</a:t>
            </a:r>
          </a:p>
          <a:p>
            <a:pPr marL="101600" lv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</a:pPr>
            <a:endParaRPr lang="en" dirty="0" smtClean="0"/>
          </a:p>
          <a:p>
            <a:pPr marL="444500" lvl="0" indent="-34290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dirty="0" smtClean="0"/>
              <a:t>Opportunities </a:t>
            </a:r>
            <a:r>
              <a:rPr lang="en" dirty="0"/>
              <a:t>for High School through Graduate level </a:t>
            </a:r>
            <a:r>
              <a:rPr lang="en" dirty="0" smtClean="0"/>
              <a:t>students</a:t>
            </a:r>
          </a:p>
          <a:p>
            <a:pPr marL="101600" lv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</a:pPr>
            <a:endParaRPr lang="en" dirty="0" smtClean="0"/>
          </a:p>
          <a:p>
            <a:pPr marL="444500" lvl="0" indent="-34290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dirty="0" smtClean="0"/>
              <a:t>Ten </a:t>
            </a:r>
            <a:r>
              <a:rPr lang="en" dirty="0"/>
              <a:t>week internships during the summer (college </a:t>
            </a:r>
            <a:r>
              <a:rPr lang="en" dirty="0" smtClean="0"/>
              <a:t>level)</a:t>
            </a:r>
          </a:p>
          <a:p>
            <a:pPr marL="101600" lv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</a:pPr>
            <a:endParaRPr lang="en" dirty="0" smtClean="0"/>
          </a:p>
          <a:p>
            <a:pPr marL="444500" lvl="0" indent="-34290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dirty="0" smtClean="0"/>
              <a:t>Six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" dirty="0"/>
              <a:t>eight week summer internships (high school </a:t>
            </a:r>
            <a:r>
              <a:rPr lang="en" dirty="0" smtClean="0"/>
              <a:t>level)</a:t>
            </a:r>
          </a:p>
          <a:p>
            <a:pPr marL="101600" lv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</a:pPr>
            <a:endParaRPr lang="en" dirty="0" smtClean="0"/>
          </a:p>
          <a:p>
            <a:pPr marL="444500" lvl="0" indent="-34290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dirty="0" smtClean="0"/>
              <a:t>16 </a:t>
            </a:r>
            <a:r>
              <a:rPr lang="en" dirty="0"/>
              <a:t>week internships during the academic semester (Fall or Spring</a:t>
            </a:r>
            <a:r>
              <a:rPr lang="en" dirty="0" smtClean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0848" y="318274"/>
            <a:ext cx="671875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/>
              <a:t>What Interns </a:t>
            </a:r>
            <a:r>
              <a:rPr lang="en-US" sz="2000" b="1" dirty="0" smtClean="0"/>
              <a:t>Can Expect (continued)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10848" y="6482163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4184367664"/>
      </p:ext>
    </p:extLst>
  </p:cSld>
  <p:clrMapOvr>
    <a:masterClrMapping/>
  </p:clrMapOvr>
  <p:transition advClick="0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98320" y="2703680"/>
            <a:ext cx="64211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" b="1" dirty="0">
                <a:solidFill>
                  <a:srgbClr val="FFC000"/>
                </a:solidFill>
              </a:rPr>
              <a:t>Eligibility</a:t>
            </a:r>
          </a:p>
          <a:p>
            <a:pPr marL="444500" lvl="0" indent="-342900">
              <a:buClr>
                <a:schemeClr val="dk1"/>
              </a:buClr>
              <a:buSzPct val="100000"/>
              <a:buBlip>
                <a:blip r:embed="rId2"/>
              </a:buBlip>
            </a:pPr>
            <a:r>
              <a:rPr lang="en" dirty="0"/>
              <a:t>U.S. citizenship required </a:t>
            </a:r>
          </a:p>
          <a:p>
            <a:pPr marL="444500" lvl="0" indent="-342900">
              <a:buClr>
                <a:schemeClr val="dk1"/>
              </a:buClr>
              <a:buSzPct val="100000"/>
              <a:buBlip>
                <a:blip r:embed="rId2"/>
              </a:buBlip>
            </a:pPr>
            <a:r>
              <a:rPr lang="en" dirty="0" smtClean="0"/>
              <a:t>Applicants must be enrolled full-time in a degree-granting course of study appropriate to NASA's workforce needs</a:t>
            </a:r>
          </a:p>
          <a:p>
            <a:pPr marL="444500" lvl="0" indent="-342900">
              <a:buClr>
                <a:schemeClr val="dk1"/>
              </a:buClr>
              <a:buSzPct val="100000"/>
              <a:buBlip>
                <a:blip r:embed="rId2"/>
              </a:buBlip>
            </a:pPr>
            <a:r>
              <a:rPr lang="en" dirty="0" smtClean="0"/>
              <a:t>Majority </a:t>
            </a:r>
            <a:r>
              <a:rPr lang="en" dirty="0"/>
              <a:t>of opportunities are in STEM </a:t>
            </a:r>
            <a:r>
              <a:rPr lang="en" dirty="0" smtClean="0"/>
              <a:t>fields</a:t>
            </a:r>
          </a:p>
          <a:p>
            <a:pPr marL="444500" lvl="0" indent="-342900">
              <a:buClr>
                <a:schemeClr val="dk1"/>
              </a:buClr>
              <a:buSzPct val="100000"/>
              <a:buBlip>
                <a:blip r:embed="rId2"/>
              </a:buBlip>
            </a:pPr>
            <a:r>
              <a:rPr lang="en" dirty="0" smtClean="0"/>
              <a:t>Minimum </a:t>
            </a:r>
            <a:r>
              <a:rPr lang="en" dirty="0"/>
              <a:t>GPA of 3.0 on a 4.0 scale or equivalent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8320" y="903049"/>
            <a:ext cx="64211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</a:pPr>
            <a:endParaRPr lang="en" dirty="0" smtClean="0"/>
          </a:p>
          <a:p>
            <a:pPr marL="444500" lvl="0" indent="-34290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Blip>
                <a:blip r:embed="rId2"/>
              </a:buBlip>
            </a:pPr>
            <a:r>
              <a:rPr lang="en" dirty="0" smtClean="0"/>
              <a:t>Year-long </a:t>
            </a:r>
            <a:r>
              <a:rPr lang="en" dirty="0"/>
              <a:t>internships </a:t>
            </a:r>
            <a:r>
              <a:rPr lang="en" dirty="0" smtClean="0"/>
              <a:t>available</a:t>
            </a:r>
          </a:p>
          <a:p>
            <a:pPr marL="101600" lv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</a:pPr>
            <a:endParaRPr lang="en" dirty="0" smtClean="0"/>
          </a:p>
          <a:p>
            <a:pPr marL="444500" lvl="0" indent="-34290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Blip>
                <a:blip r:embed="rId2"/>
              </a:buBlip>
            </a:pPr>
            <a:r>
              <a:rPr lang="en" dirty="0" smtClean="0"/>
              <a:t>Designed </a:t>
            </a:r>
            <a:r>
              <a:rPr lang="en" dirty="0"/>
              <a:t>to provide unique NASA-related research and operational experiences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510848" y="318274"/>
            <a:ext cx="67187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/>
              <a:t>What Interns </a:t>
            </a:r>
            <a:r>
              <a:rPr lang="en-US" sz="3200" b="1" dirty="0" smtClean="0"/>
              <a:t>Can Expect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10848" y="6468533"/>
            <a:ext cx="2895600" cy="262467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817754913"/>
      </p:ext>
    </p:extLst>
  </p:cSld>
  <p:clrMapOvr>
    <a:masterClrMapping/>
  </p:clrMapOvr>
  <p:transition advClick="0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11166" y="2022455"/>
            <a:ext cx="41472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Application </a:t>
            </a: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Process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1700" y="5612943"/>
            <a:ext cx="5006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Dave Rosage</a:t>
            </a:r>
          </a:p>
          <a:p>
            <a:pPr algn="ctr"/>
            <a:r>
              <a:rPr lang="en-US" sz="1600" dirty="0">
                <a:solidFill>
                  <a:srgbClr val="FFC000"/>
                </a:solidFill>
              </a:rPr>
              <a:t>One Stop </a:t>
            </a:r>
            <a:r>
              <a:rPr lang="en-US" sz="1600" dirty="0" smtClean="0">
                <a:solidFill>
                  <a:srgbClr val="FFC000"/>
                </a:solidFill>
              </a:rPr>
              <a:t>Shopping Initiative (OSSI)  </a:t>
            </a:r>
            <a:r>
              <a:rPr lang="en-US" sz="1600" dirty="0">
                <a:solidFill>
                  <a:srgbClr val="FFC000"/>
                </a:solidFill>
              </a:rPr>
              <a:t>Manager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966" y="6468534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1416586336"/>
      </p:ext>
    </p:extLst>
  </p:cSld>
  <p:clrMapOvr>
    <a:masterClrMapping/>
  </p:clrMapOvr>
  <p:transition advClick="0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95120" y="1183591"/>
            <a:ext cx="70510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"You can register for an account anytime at the One Stop Shopping Initiative (OSSI): NASA Internships, Fellowships, and Scholarships (NIFS) at &lt;</a:t>
            </a:r>
            <a:r>
              <a:rPr lang="en-US" u="sng" dirty="0">
                <a:hlinkClick r:id="rId2"/>
              </a:rPr>
              <a:t>http://intern.nasa.gov/</a:t>
            </a:r>
            <a:r>
              <a:rPr lang="en-US" dirty="0"/>
              <a:t>&gt;.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/>
              <a:t>contact either Ken Silberman at &lt;</a:t>
            </a:r>
            <a:r>
              <a:rPr lang="en-US" u="sng" dirty="0">
                <a:hlinkClick r:id="rId3"/>
              </a:rPr>
              <a:t>kenneth.a.silberman@nasa.gov</a:t>
            </a:r>
            <a:r>
              <a:rPr lang="en-US" dirty="0"/>
              <a:t>&gt; (301-286-9281) 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Dave Rosage at &lt;</a:t>
            </a:r>
            <a:r>
              <a:rPr lang="en-US" u="sng" dirty="0">
                <a:hlinkClick r:id="rId4"/>
              </a:rPr>
              <a:t>david.j.rosage@nasa.gov</a:t>
            </a:r>
            <a:r>
              <a:rPr lang="en-US" dirty="0"/>
              <a:t>&gt; (301-286-0904) for help with applying and/or for detailed instructions on how to apply."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0848" y="318274"/>
            <a:ext cx="67187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Application Process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2490268858"/>
      </p:ext>
    </p:extLst>
  </p:cSld>
  <p:clrMapOvr>
    <a:masterClrMapping/>
  </p:clrMapOvr>
  <p:transition advClick="0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7844" y="2022455"/>
            <a:ext cx="59939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Reasonable </a:t>
            </a:r>
          </a:p>
          <a:p>
            <a:pPr algn="ctr"/>
            <a:r>
              <a:rPr lang="en-US" sz="5400" b="1" dirty="0" smtClean="0"/>
              <a:t>Accommodations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1708" y="5367409"/>
            <a:ext cx="5006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C000"/>
                </a:solidFill>
              </a:rPr>
              <a:t>Denna</a:t>
            </a:r>
            <a:r>
              <a:rPr lang="en-US" b="1" dirty="0" smtClean="0">
                <a:solidFill>
                  <a:srgbClr val="FFC000"/>
                </a:solidFill>
              </a:rPr>
              <a:t> Lambert</a:t>
            </a:r>
          </a:p>
          <a:p>
            <a:pPr algn="ctr"/>
            <a:r>
              <a:rPr lang="en-US" sz="1600" dirty="0" smtClean="0">
                <a:solidFill>
                  <a:srgbClr val="FFC000"/>
                </a:solidFill>
              </a:rPr>
              <a:t>Goddard Disability Program Manager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91734" y="6460067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84342892"/>
      </p:ext>
    </p:extLst>
  </p:cSld>
  <p:clrMapOvr>
    <a:masterClrMapping/>
  </p:clrMapOvr>
  <p:transition advClick="0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1905506"/>
            <a:ext cx="5923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National Aeronautics and Space Administration (NASA) seeks to </a:t>
            </a:r>
            <a:r>
              <a:rPr lang="en-US" dirty="0"/>
              <a:t>increase the number of students with disabilities pursuing science, technology, engineering, and math (STEM) careers through our internship programs.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NASA believes that your abilities are an important contribution to the workforce!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9440" y="426720"/>
            <a:ext cx="5953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NASA’s Commitment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2733185605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34160" y="378490"/>
            <a:ext cx="6878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Disability: </a:t>
            </a:r>
            <a:r>
              <a:rPr lang="en-US" dirty="0"/>
              <a:t> a medically diagnosable condition that </a:t>
            </a:r>
            <a:r>
              <a:rPr lang="en-US" b="1" u="sng" dirty="0"/>
              <a:t>substantially limits</a:t>
            </a:r>
            <a:r>
              <a:rPr lang="en-US" dirty="0"/>
              <a:t> one or more major life activities.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2710722"/>
              </p:ext>
            </p:extLst>
          </p:nvPr>
        </p:nvGraphicFramePr>
        <p:xfrm>
          <a:off x="1534160" y="1932362"/>
          <a:ext cx="7487920" cy="17557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6359"/>
                <a:gridCol w="2525480"/>
                <a:gridCol w="1669776"/>
                <a:gridCol w="1426305"/>
              </a:tblGrid>
              <a:tr h="310643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Major Life Activities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841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Caring for oneself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Performing manual</a:t>
                      </a:r>
                      <a:r>
                        <a:rPr lang="en-US" sz="1600" baseline="0" dirty="0" smtClean="0"/>
                        <a:t> tasks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Speaking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Lifting</a:t>
                      </a:r>
                      <a:endParaRPr lang="en-US" sz="1600" dirty="0"/>
                    </a:p>
                  </a:txBody>
                  <a:tcPr/>
                </a:tc>
              </a:tr>
              <a:tr h="3106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Seeing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Hearing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Learning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Bending</a:t>
                      </a:r>
                      <a:endParaRPr lang="en-US" sz="1600" dirty="0"/>
                    </a:p>
                  </a:txBody>
                  <a:tcPr/>
                </a:tc>
              </a:tr>
              <a:tr h="3106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Eating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Sleeping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Concentrating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Thinking</a:t>
                      </a:r>
                      <a:endParaRPr lang="en-US" sz="1600" dirty="0"/>
                    </a:p>
                  </a:txBody>
                  <a:tcPr/>
                </a:tc>
              </a:tr>
              <a:tr h="3106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Walking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Standing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Communicating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Breathing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9888526"/>
              </p:ext>
            </p:extLst>
          </p:nvPr>
        </p:nvGraphicFramePr>
        <p:xfrm>
          <a:off x="1534160" y="4053840"/>
          <a:ext cx="728055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4631"/>
                <a:gridCol w="2156460"/>
                <a:gridCol w="1805940"/>
                <a:gridCol w="149352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Major Bodily Functions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Immune 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Normal cell growth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Digestive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Bowel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Bladder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Neurological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Brain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Respiratory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Circulatory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Endocrine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Reproductive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56267" y="6485468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1832601900"/>
      </p:ext>
    </p:extLst>
  </p:cSld>
  <p:clrMapOvr>
    <a:masterClrMapping/>
  </p:clrMapOvr>
  <p:transition advClick="0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3520" y="180339"/>
            <a:ext cx="6416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Commonly </a:t>
            </a:r>
            <a:r>
              <a:rPr lang="en-US" sz="3600" b="1" dirty="0" smtClean="0"/>
              <a:t>Requested Accommodations</a:t>
            </a:r>
            <a:endParaRPr lang="en-US" sz="36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93520" y="1701412"/>
            <a:ext cx="7291334" cy="4930775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b="1" dirty="0" smtClean="0"/>
              <a:t>Accommodations can be categorized in the following manner: </a:t>
            </a:r>
          </a:p>
          <a:p>
            <a:pPr lvl="1"/>
            <a:r>
              <a:rPr lang="en-US" altLang="en-US" sz="2800" b="1" dirty="0" smtClean="0">
                <a:solidFill>
                  <a:srgbClr val="FFC000"/>
                </a:solidFill>
              </a:rPr>
              <a:t>Assistive Technology / Equipment:</a:t>
            </a:r>
            <a:r>
              <a:rPr lang="en-US" altLang="en-US" sz="2800" dirty="0" smtClean="0">
                <a:solidFill>
                  <a:srgbClr val="FFC000"/>
                </a:solidFill>
              </a:rPr>
              <a:t>  </a:t>
            </a:r>
            <a:r>
              <a:rPr lang="en-US" altLang="en-US" sz="2800" dirty="0" smtClean="0"/>
              <a:t>Screen readers, video phones, ergonomic chairs.</a:t>
            </a:r>
          </a:p>
          <a:p>
            <a:pPr lvl="1"/>
            <a:r>
              <a:rPr lang="en-US" altLang="en-US" sz="2800" b="1" dirty="0" smtClean="0">
                <a:solidFill>
                  <a:srgbClr val="FFC000"/>
                </a:solidFill>
              </a:rPr>
              <a:t>Services &amp; Training:</a:t>
            </a:r>
            <a:r>
              <a:rPr lang="en-US" altLang="en-US" sz="2800" dirty="0" smtClean="0"/>
              <a:t>  sign language interpreter, readers, scribes, specialized training.</a:t>
            </a:r>
          </a:p>
          <a:p>
            <a:pPr lvl="1"/>
            <a:r>
              <a:rPr lang="en-US" altLang="en-US" sz="2800" b="1" dirty="0" smtClean="0">
                <a:solidFill>
                  <a:srgbClr val="FFC000"/>
                </a:solidFill>
              </a:rPr>
              <a:t>Work Schedules: </a:t>
            </a:r>
            <a:r>
              <a:rPr lang="en-US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en-US" sz="2800" dirty="0" smtClean="0"/>
              <a:t>Flexible work schedules, changes in tour of duties, telework.</a:t>
            </a:r>
          </a:p>
          <a:p>
            <a:pPr lvl="1"/>
            <a:r>
              <a:rPr lang="en-US" altLang="en-US" sz="2800" b="1" dirty="0" smtClean="0">
                <a:solidFill>
                  <a:srgbClr val="FFC000"/>
                </a:solidFill>
              </a:rPr>
              <a:t>Other:</a:t>
            </a:r>
            <a:r>
              <a:rPr lang="en-US" altLang="en-US" sz="2800" dirty="0" smtClean="0"/>
              <a:t>  Environmental, changes in non-essential duties, etc.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1935984505"/>
      </p:ext>
    </p:extLst>
  </p:cSld>
  <p:clrMapOvr>
    <a:masterClrMapping/>
  </p:clrMapOvr>
  <p:transition advClick="0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68780" y="226059"/>
            <a:ext cx="641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Inclusion</a:t>
            </a:r>
            <a:endParaRPr lang="en-US" sz="36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01140" y="1005839"/>
            <a:ext cx="7121681" cy="3614459"/>
          </a:xfrm>
        </p:spPr>
        <p:txBody>
          <a:bodyPr>
            <a:noAutofit/>
          </a:bodyPr>
          <a:lstStyle/>
          <a:p>
            <a:r>
              <a:rPr lang="en-US" altLang="en-US" sz="2800" dirty="0" smtClean="0"/>
              <a:t>The primary goal of reasonable accommodation, hiring initiative, or any other focus on individuals with disabilities is to create a working environment where everyone has an opportunity to contribute their time, energy, passion, talents, and knowledge to the agency’s mission and goals. </a:t>
            </a:r>
            <a:endParaRPr lang="en-US" altLang="en-US" sz="2800" dirty="0"/>
          </a:p>
          <a:p>
            <a:pPr marL="0" indent="0">
              <a:buNone/>
            </a:pPr>
            <a:endParaRPr lang="en-US" altLang="en-US" dirty="0" smtClean="0"/>
          </a:p>
          <a:p>
            <a:pPr lvl="1"/>
            <a:r>
              <a:rPr lang="en-US" altLang="en-US" sz="2400" dirty="0" smtClean="0"/>
              <a:t>Disability is </a:t>
            </a:r>
            <a:r>
              <a:rPr lang="en-US" altLang="en-US" sz="2400" dirty="0" smtClean="0">
                <a:solidFill>
                  <a:srgbClr val="FFC000"/>
                </a:solidFill>
              </a:rPr>
              <a:t>inclusive</a:t>
            </a:r>
            <a:r>
              <a:rPr lang="en-US" altLang="en-US" sz="2400" dirty="0" smtClean="0"/>
              <a:t>.</a:t>
            </a:r>
          </a:p>
          <a:p>
            <a:pPr lvl="1"/>
            <a:r>
              <a:rPr lang="en-US" altLang="en-US" sz="2400" dirty="0" smtClean="0"/>
              <a:t>Disability is </a:t>
            </a:r>
            <a:r>
              <a:rPr lang="en-US" altLang="en-US" sz="2400" dirty="0" smtClean="0">
                <a:solidFill>
                  <a:srgbClr val="FFC000"/>
                </a:solidFill>
              </a:rPr>
              <a:t>a natural part of human development</a:t>
            </a:r>
            <a:r>
              <a:rPr lang="en-US" altLang="en-US" sz="2400" dirty="0" smtClean="0"/>
              <a:t>.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66333" y="6553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2473070951"/>
      </p:ext>
    </p:extLst>
  </p:cSld>
  <p:clrMapOvr>
    <a:masterClrMapping/>
  </p:clrMapOvr>
  <p:transition advClick="0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0297" y="1714500"/>
            <a:ext cx="8229600" cy="4572000"/>
          </a:xfrm>
        </p:spPr>
        <p:txBody>
          <a:bodyPr/>
          <a:lstStyle/>
          <a:p>
            <a:pPr marL="63500" indent="0" algn="ctr">
              <a:buNone/>
            </a:pPr>
            <a:r>
              <a:rPr lang="en-US" altLang="en-US" b="1" dirty="0">
                <a:solidFill>
                  <a:srgbClr val="FFC000"/>
                </a:solidFill>
              </a:rPr>
              <a:t>Equal Opportunity Programs Office (Code 120)</a:t>
            </a:r>
          </a:p>
          <a:p>
            <a:pPr marL="63500" indent="0" algn="ctr">
              <a:buNone/>
            </a:pPr>
            <a:r>
              <a:rPr lang="en-US" altLang="en-US" dirty="0"/>
              <a:t>Veronica Hill, </a:t>
            </a:r>
            <a:r>
              <a:rPr lang="en-US" altLang="en-US" dirty="0" smtClean="0"/>
              <a:t>Director</a:t>
            </a:r>
            <a:endParaRPr lang="en-US" altLang="en-US" dirty="0"/>
          </a:p>
          <a:p>
            <a:pPr marL="63500" indent="0" algn="ctr">
              <a:buNone/>
            </a:pPr>
            <a:r>
              <a:rPr lang="en-US" altLang="en-US" dirty="0" smtClean="0"/>
              <a:t>Denna </a:t>
            </a:r>
            <a:r>
              <a:rPr lang="en-US" altLang="en-US" dirty="0"/>
              <a:t>Lambert, Disability Programs Manager</a:t>
            </a:r>
          </a:p>
          <a:p>
            <a:pPr marL="63500" indent="0" algn="ctr">
              <a:buNone/>
            </a:pPr>
            <a:endParaRPr lang="en-US" altLang="en-US" dirty="0"/>
          </a:p>
          <a:p>
            <a:pPr marL="63500" indent="0" algn="ctr">
              <a:buNone/>
            </a:pPr>
            <a:r>
              <a:rPr lang="en-US" altLang="en-US" dirty="0"/>
              <a:t>Located:  </a:t>
            </a:r>
            <a:r>
              <a:rPr lang="en-US" altLang="en-US" dirty="0" err="1"/>
              <a:t>Bldg</a:t>
            </a:r>
            <a:r>
              <a:rPr lang="en-US" altLang="en-US" dirty="0"/>
              <a:t> 8 Room 445</a:t>
            </a:r>
          </a:p>
          <a:p>
            <a:pPr marL="63500" indent="0" algn="ctr">
              <a:buNone/>
            </a:pPr>
            <a:r>
              <a:rPr lang="en-US" altLang="en-US" dirty="0"/>
              <a:t>Phone:  </a:t>
            </a:r>
            <a:r>
              <a:rPr lang="en-US" altLang="en-US" dirty="0" smtClean="0"/>
              <a:t>(301) 286-7348</a:t>
            </a:r>
            <a:endParaRPr lang="en-US" altLang="en-US" dirty="0"/>
          </a:p>
          <a:p>
            <a:pPr marL="63500" indent="0" algn="ctr">
              <a:buNone/>
            </a:pPr>
            <a:r>
              <a:rPr lang="en-US" altLang="en-US" dirty="0"/>
              <a:t>http://eeo.gsfc.nasa.gov/</a:t>
            </a:r>
          </a:p>
          <a:p>
            <a:pPr marL="63500" indent="0" algn="ctr">
              <a:buNone/>
            </a:pP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8780" y="226059"/>
            <a:ext cx="641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Contact Information</a:t>
            </a:r>
            <a:endParaRPr lang="en-US" sz="3600" b="1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459583216"/>
      </p:ext>
    </p:extLst>
  </p:cSld>
  <p:clrMapOvr>
    <a:masterClrMapping/>
  </p:clrMapOvr>
  <p:transition advClick="0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6790" y="305415"/>
            <a:ext cx="4993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Careers Panel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4245" y="2241480"/>
            <a:ext cx="50062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Les Wright</a:t>
            </a:r>
          </a:p>
          <a:p>
            <a:pPr algn="ctr"/>
            <a:r>
              <a:rPr lang="en-US" sz="1600" dirty="0" smtClean="0">
                <a:solidFill>
                  <a:srgbClr val="FFC000"/>
                </a:solidFill>
              </a:rPr>
              <a:t>Goddard Mentoring Program Manager</a:t>
            </a:r>
          </a:p>
          <a:p>
            <a:pPr algn="ctr"/>
            <a:r>
              <a:rPr lang="en-US" sz="1200" dirty="0"/>
              <a:t>Office of Human Capital Management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4245" y="3655377"/>
            <a:ext cx="50062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Courtney Ritz</a:t>
            </a:r>
          </a:p>
          <a:p>
            <a:pPr algn="ctr"/>
            <a:r>
              <a:rPr lang="en-US" sz="1600" dirty="0" smtClean="0">
                <a:solidFill>
                  <a:srgbClr val="FFC000"/>
                </a:solidFill>
              </a:rPr>
              <a:t>IT Specialist</a:t>
            </a:r>
          </a:p>
          <a:p>
            <a:pPr algn="ctr"/>
            <a:r>
              <a:rPr lang="en-US" sz="1200" dirty="0"/>
              <a:t>Enterprise Solutions Division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2485" y="5077777"/>
            <a:ext cx="50062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William </a:t>
            </a:r>
            <a:r>
              <a:rPr lang="en-US" b="1" dirty="0" err="1" smtClean="0">
                <a:solidFill>
                  <a:srgbClr val="FFC000"/>
                </a:solidFill>
              </a:rPr>
              <a:t>Yuknis</a:t>
            </a:r>
            <a:endParaRPr lang="en-US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1600" dirty="0" smtClean="0">
                <a:solidFill>
                  <a:srgbClr val="FFC000"/>
                </a:solidFill>
              </a:rPr>
              <a:t>Engineering Supervisor</a:t>
            </a:r>
          </a:p>
          <a:p>
            <a:pPr algn="ctr"/>
            <a:r>
              <a:rPr lang="en-US" sz="1200" dirty="0"/>
              <a:t>Flight Data Systems and Radiation Effects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1171819414"/>
      </p:ext>
    </p:extLst>
  </p:cSld>
  <p:clrMapOvr>
    <a:masterClrMapping/>
  </p:clrMapOvr>
  <p:transition advClick="0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75264" y="2022455"/>
            <a:ext cx="30190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Wrap Up</a:t>
            </a:r>
          </a:p>
          <a:p>
            <a:pPr algn="ctr"/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Q&amp;A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1702" y="5259000"/>
            <a:ext cx="5006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Dr. Ken Silberman</a:t>
            </a:r>
          </a:p>
          <a:p>
            <a:pPr algn="ctr"/>
            <a:r>
              <a:rPr lang="en-US" sz="1600" dirty="0" smtClean="0">
                <a:solidFill>
                  <a:srgbClr val="FFC000"/>
                </a:solidFill>
              </a:rPr>
              <a:t>Goddard Space Flight Center Office of Education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61797" y="6434667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2440200308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84701" y="2022455"/>
            <a:ext cx="6186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Back-Up Materials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9433" y="3315786"/>
            <a:ext cx="5006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Resume Writing Tips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815551091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25880"/>
            <a:ext cx="7467600" cy="51816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Read the job announcement </a:t>
            </a:r>
            <a:r>
              <a:rPr lang="en-US" dirty="0"/>
              <a:t>and follow directions carefully.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Federal resumes can </a:t>
            </a:r>
            <a:r>
              <a:rPr lang="en-US" dirty="0">
                <a:solidFill>
                  <a:srgbClr val="FFC000"/>
                </a:solidFill>
              </a:rPr>
              <a:t>be longer </a:t>
            </a:r>
            <a:r>
              <a:rPr lang="en-US" dirty="0"/>
              <a:t>and require more information than private sector/non-profit resumes.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Searchable</a:t>
            </a:r>
            <a:r>
              <a:rPr lang="en-US" dirty="0">
                <a:solidFill>
                  <a:srgbClr val="FFC000"/>
                </a:solidFill>
              </a:rPr>
              <a:t>: Include all work experience</a:t>
            </a:r>
            <a:r>
              <a:rPr lang="en-US" dirty="0"/>
              <a:t>, skills, and knowledge, including paid and unpaid jobs (internships). Similar to a curriculum vitae (CV).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Tailored</a:t>
            </a:r>
            <a:r>
              <a:rPr lang="en-US" dirty="0">
                <a:solidFill>
                  <a:srgbClr val="FFC000"/>
                </a:solidFill>
              </a:rPr>
              <a:t>: Tailor your resume </a:t>
            </a:r>
            <a:r>
              <a:rPr lang="en-US" dirty="0"/>
              <a:t>to include only the job </a:t>
            </a:r>
            <a:r>
              <a:rPr lang="en-US" i="1" dirty="0"/>
              <a:t>relevant </a:t>
            </a:r>
            <a:r>
              <a:rPr lang="en-US" dirty="0"/>
              <a:t>work and academic experience. Note NASA related projects.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416559"/>
            <a:ext cx="616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Resume Writing Tips #1</a:t>
            </a:r>
            <a:endParaRPr lang="en-US" sz="3600" b="1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3042493323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56360"/>
            <a:ext cx="7467600" cy="51816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Study job announcements</a:t>
            </a:r>
            <a:r>
              <a:rPr lang="en-US" dirty="0"/>
              <a:t> to determine important keywords in your field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C000"/>
                </a:solidFill>
              </a:rPr>
              <a:t>Focus </a:t>
            </a:r>
            <a:r>
              <a:rPr lang="en-US" dirty="0">
                <a:solidFill>
                  <a:srgbClr val="FFC000"/>
                </a:solidFill>
              </a:rPr>
              <a:t>on the "requirements</a:t>
            </a:r>
            <a:r>
              <a:rPr lang="en-US" dirty="0"/>
              <a:t>," "skills" or "qualifications" sections of job ads, and look for “buzzwords” and desirable credentials for your ideal job. If you have those skills, mirror these buzzwords/language on your resume.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C000"/>
                </a:solidFill>
              </a:rPr>
              <a:t>Self-certification </a:t>
            </a:r>
            <a:r>
              <a:rPr lang="en-US" dirty="0"/>
              <a:t>must match experience on resume.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416560"/>
            <a:ext cx="616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Resume Writing Tips #2</a:t>
            </a:r>
            <a:endParaRPr lang="en-US" sz="3600" b="1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1296027699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58332"/>
            <a:ext cx="7467600" cy="5181600"/>
          </a:xfrm>
        </p:spPr>
        <p:txBody>
          <a:bodyPr/>
          <a:lstStyle/>
          <a:p>
            <a:r>
              <a:rPr lang="en-US" sz="2000" dirty="0">
                <a:solidFill>
                  <a:srgbClr val="FFC000"/>
                </a:solidFill>
              </a:rPr>
              <a:t>Use action words </a:t>
            </a:r>
            <a:r>
              <a:rPr lang="en-US" sz="2000" dirty="0"/>
              <a:t>to describe work experience such as </a:t>
            </a:r>
            <a:r>
              <a:rPr lang="en-US" sz="2000" dirty="0" smtClean="0"/>
              <a:t>“</a:t>
            </a:r>
            <a:r>
              <a:rPr lang="en-US" sz="2000" dirty="0"/>
              <a:t>Managed, assisted, responded, planned, coordinated, met with, implemented, communicated with, tested, developed, spearheaded</a:t>
            </a:r>
            <a:r>
              <a:rPr lang="en-US" sz="2000" dirty="0" smtClean="0"/>
              <a:t>…”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>
                <a:solidFill>
                  <a:srgbClr val="FFC000"/>
                </a:solidFill>
              </a:rPr>
              <a:t>Use </a:t>
            </a:r>
            <a:r>
              <a:rPr lang="en-US" sz="2000" dirty="0">
                <a:solidFill>
                  <a:srgbClr val="FFC000"/>
                </a:solidFill>
              </a:rPr>
              <a:t>the S.A.R method</a:t>
            </a:r>
            <a:r>
              <a:rPr lang="en-US" sz="2000" dirty="0"/>
              <a:t>. Situation, Action, Result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>
                <a:solidFill>
                  <a:srgbClr val="FFC000"/>
                </a:solidFill>
              </a:rPr>
              <a:t>Include </a:t>
            </a:r>
            <a:r>
              <a:rPr lang="en-US" sz="2000" dirty="0">
                <a:solidFill>
                  <a:srgbClr val="FFC000"/>
                </a:solidFill>
              </a:rPr>
              <a:t>special skills</a:t>
            </a:r>
            <a:r>
              <a:rPr lang="en-US" sz="2000" dirty="0"/>
              <a:t> like computer proficiency and language ability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>
                <a:solidFill>
                  <a:srgbClr val="FFC000"/>
                </a:solidFill>
              </a:rPr>
              <a:t>Plan </a:t>
            </a:r>
            <a:r>
              <a:rPr lang="en-US" sz="2000" dirty="0">
                <a:solidFill>
                  <a:srgbClr val="FFC000"/>
                </a:solidFill>
              </a:rPr>
              <a:t>ahead </a:t>
            </a:r>
            <a:r>
              <a:rPr lang="en-US" sz="2000" dirty="0"/>
              <a:t>-Allow plenty of time to thoroughly proof read and complete your application (no grammatical errors). Apply by the deadline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 smtClean="0">
                <a:solidFill>
                  <a:srgbClr val="FFC000"/>
                </a:solidFill>
              </a:rPr>
              <a:t>Note </a:t>
            </a:r>
            <a:r>
              <a:rPr lang="en-US" sz="2000" dirty="0">
                <a:solidFill>
                  <a:srgbClr val="FFC000"/>
                </a:solidFill>
              </a:rPr>
              <a:t>Veteran’s </a:t>
            </a:r>
            <a:r>
              <a:rPr lang="en-US" sz="2000" dirty="0"/>
              <a:t>Status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4044" y="204569"/>
            <a:ext cx="616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Resume Writing Tips #3</a:t>
            </a:r>
            <a:endParaRPr lang="en-US" sz="3600" b="1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1585411808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74066" y="752455"/>
            <a:ext cx="5045933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/>
              <a:t>Internship </a:t>
            </a:r>
            <a:r>
              <a:rPr lang="en-US" sz="5400" b="1" dirty="0"/>
              <a:t>Purpose  </a:t>
            </a:r>
            <a:endParaRPr lang="en-US" sz="5400" b="1" dirty="0" smtClean="0"/>
          </a:p>
          <a:p>
            <a:pPr algn="ctr"/>
            <a:r>
              <a:rPr lang="en-US" sz="5400" b="1" dirty="0" smtClean="0"/>
              <a:t>&amp; </a:t>
            </a:r>
          </a:p>
          <a:p>
            <a:pPr algn="ctr"/>
            <a:r>
              <a:rPr lang="en-US" sz="5400" b="1" dirty="0" smtClean="0"/>
              <a:t>Employment </a:t>
            </a:r>
            <a:r>
              <a:rPr lang="en-US" sz="5400" b="1" dirty="0"/>
              <a:t>Pipeline</a:t>
            </a:r>
          </a:p>
          <a:p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481700" y="5612943"/>
            <a:ext cx="5006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Denise Davis</a:t>
            </a:r>
          </a:p>
          <a:p>
            <a:pPr algn="ctr"/>
            <a:r>
              <a:rPr lang="en-US" sz="1600" dirty="0">
                <a:solidFill>
                  <a:srgbClr val="FFC000"/>
                </a:solidFill>
              </a:rPr>
              <a:t>Partnerships for Workforce Pipeline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4040289015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Example</a:t>
            </a:r>
            <a:r>
              <a:rPr lang="en-US" dirty="0">
                <a:solidFill>
                  <a:srgbClr val="FFC000"/>
                </a:solidFill>
              </a:rPr>
              <a:t>:</a:t>
            </a:r>
            <a:r>
              <a:rPr lang="en-US" dirty="0"/>
              <a:t> Job description requires experience writing press releases. If you have that experience, your resume should provide specific examples. </a:t>
            </a:r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quantitative measures to highlight accomplishments. Provide sense of scope and complexity. Resume should be results driven.</a:t>
            </a:r>
          </a:p>
          <a:p>
            <a:pPr marL="0" indent="0">
              <a:buNone/>
            </a:pPr>
            <a:r>
              <a:rPr lang="en-US" dirty="0" smtClean="0"/>
              <a:t> -</a:t>
            </a:r>
            <a:r>
              <a:rPr lang="en-US" dirty="0" smtClean="0">
                <a:solidFill>
                  <a:srgbClr val="FFC000"/>
                </a:solidFill>
              </a:rPr>
              <a:t>Wrote </a:t>
            </a:r>
            <a:r>
              <a:rPr lang="en-US" dirty="0">
                <a:solidFill>
                  <a:srgbClr val="FFC000"/>
                </a:solidFill>
              </a:rPr>
              <a:t>news releases vs. Wrote 25 news releases in a three-week period. </a:t>
            </a:r>
          </a:p>
          <a:p>
            <a:pPr marL="0" indent="0">
              <a:buNone/>
            </a:pPr>
            <a:r>
              <a:rPr lang="en-US" dirty="0" smtClean="0"/>
              <a:t> -</a:t>
            </a:r>
            <a:r>
              <a:rPr lang="en-US" dirty="0" smtClean="0">
                <a:solidFill>
                  <a:srgbClr val="FFC000"/>
                </a:solidFill>
              </a:rPr>
              <a:t>Managed </a:t>
            </a:r>
            <a:r>
              <a:rPr lang="en-US" dirty="0">
                <a:solidFill>
                  <a:srgbClr val="FFC000"/>
                </a:solidFill>
              </a:rPr>
              <a:t>a student organization budget of more than $7,000 and 100 members. </a:t>
            </a:r>
          </a:p>
          <a:p>
            <a:pPr marL="0" indent="0">
              <a:buNone/>
            </a:pPr>
            <a:r>
              <a:rPr lang="en-US" dirty="0" smtClean="0"/>
              <a:t> -</a:t>
            </a:r>
            <a:r>
              <a:rPr lang="en-US" dirty="0" smtClean="0">
                <a:solidFill>
                  <a:srgbClr val="FFC000"/>
                </a:solidFill>
              </a:rPr>
              <a:t>Suggested </a:t>
            </a:r>
            <a:r>
              <a:rPr lang="en-US" dirty="0">
                <a:solidFill>
                  <a:srgbClr val="FFC000"/>
                </a:solidFill>
              </a:rPr>
              <a:t>procedures that decreased processing from 10 to five minutes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416560"/>
            <a:ext cx="616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Resume Writing Tips #4</a:t>
            </a:r>
            <a:endParaRPr lang="en-US" sz="3600" b="1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499113341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NASA offers two types of </a:t>
            </a:r>
            <a:r>
              <a:rPr lang="en-US" dirty="0" smtClean="0"/>
              <a:t>internships: Pathways </a:t>
            </a:r>
            <a:r>
              <a:rPr lang="en-US" dirty="0"/>
              <a:t>Internships and </a:t>
            </a:r>
            <a:r>
              <a:rPr lang="en-US" dirty="0" smtClean="0"/>
              <a:t> Education </a:t>
            </a:r>
            <a:r>
              <a:rPr lang="en-US" dirty="0"/>
              <a:t>Internships.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Pathway </a:t>
            </a:r>
            <a:r>
              <a:rPr lang="en-US" dirty="0"/>
              <a:t>Internships are managed through the Office of </a:t>
            </a:r>
            <a:r>
              <a:rPr lang="en-US" dirty="0" smtClean="0"/>
              <a:t>Human</a:t>
            </a:r>
            <a:r>
              <a:rPr lang="en-US" dirty="0"/>
              <a:t> Capital Management and the Pathways website:        </a:t>
            </a:r>
            <a:r>
              <a:rPr lang="en-US" u="sng" dirty="0">
                <a:hlinkClick r:id="rId3"/>
              </a:rPr>
              <a:t>http://nasajobs.nasa.gov/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Education </a:t>
            </a:r>
            <a:r>
              <a:rPr lang="en-US" dirty="0"/>
              <a:t>internships are managed through the Office of Education and the One Stop Shopping Initiative (or OSSI) website:  </a:t>
            </a:r>
            <a:r>
              <a:rPr lang="en-US" u="sng" dirty="0">
                <a:hlinkClick r:id="rId4"/>
              </a:rPr>
              <a:t>https://</a:t>
            </a:r>
            <a:r>
              <a:rPr lang="en-US" u="sng" dirty="0" smtClean="0">
                <a:hlinkClick r:id="rId4"/>
              </a:rPr>
              <a:t>intern.nasa.gov</a:t>
            </a:r>
            <a:r>
              <a:rPr lang="en-US" sz="36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04361" y="313938"/>
            <a:ext cx="616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NASA Goddard Internships</a:t>
            </a:r>
            <a:endParaRPr lang="en-US" sz="360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4105104762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3750817"/>
            <a:ext cx="7467600" cy="254576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26763" y="1258610"/>
            <a:ext cx="6410227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</a:rPr>
              <a:t>NASA Goddard Space Flight Center Pathways Intern Program</a:t>
            </a:r>
            <a:endParaRPr lang="en-US" sz="400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3296770658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377" y="1834205"/>
            <a:ext cx="7467600" cy="5181600"/>
          </a:xfrm>
        </p:spPr>
        <p:txBody>
          <a:bodyPr/>
          <a:lstStyle/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United </a:t>
            </a:r>
            <a:r>
              <a:rPr lang="en-US" dirty="0"/>
              <a:t>States Citizen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Attend </a:t>
            </a:r>
            <a:r>
              <a:rPr lang="en-US" dirty="0"/>
              <a:t>an accredited college or university on at least a half time basis.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Degree </a:t>
            </a:r>
            <a:r>
              <a:rPr lang="en-US" dirty="0"/>
              <a:t>seeking student pursuing a science, engineering, math, and or business field of study but not limited to just these.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Achieved </a:t>
            </a:r>
            <a:r>
              <a:rPr lang="en-US" dirty="0"/>
              <a:t>good scholastic standing (Cumulative GPA 2.9 or higher on a 4.0 scale)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04361" y="313938"/>
            <a:ext cx="6169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Pathways Interns Program Requirements</a:t>
            </a:r>
            <a:endParaRPr lang="en-US" sz="3600" b="1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330090800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361" y="1308494"/>
            <a:ext cx="7467600" cy="46774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STEM </a:t>
            </a:r>
            <a:r>
              <a:rPr lang="en-US" b="1" i="1" dirty="0"/>
              <a:t>majors:</a:t>
            </a:r>
            <a:endParaRPr lang="en-US" dirty="0"/>
          </a:p>
          <a:p>
            <a:r>
              <a:rPr lang="en-US" sz="2000" b="1" i="1" dirty="0" smtClean="0"/>
              <a:t>Technology</a:t>
            </a:r>
            <a:r>
              <a:rPr lang="en-US" sz="2000" b="1" i="1" dirty="0"/>
              <a:t>: </a:t>
            </a:r>
            <a:r>
              <a:rPr lang="en-US" sz="2000" dirty="0"/>
              <a:t>Airborne Science Research, Balloons &amp; Sounding Rockets, Computer Science, Electronics, Nanotechnology, Software Engineering, Systems Engineering/Design; </a:t>
            </a:r>
          </a:p>
          <a:p>
            <a:endParaRPr lang="en-US" b="1" i="1" dirty="0" smtClean="0"/>
          </a:p>
          <a:p>
            <a:r>
              <a:rPr lang="en-US" sz="2000" b="1" i="1" dirty="0" smtClean="0"/>
              <a:t>Engineering: </a:t>
            </a:r>
            <a:r>
              <a:rPr lang="en-US" sz="2000" dirty="0" smtClean="0"/>
              <a:t>Aerospace </a:t>
            </a:r>
            <a:r>
              <a:rPr lang="en-US" sz="2000" dirty="0"/>
              <a:t>Engineering, Chemical Engineering, Civil Engineering, Computer Engineering, Electrical Engineering, Detector Systems, Environmental Engineering, Instrumentation Engineering, Materials Engineering, Composites Applications, Mechanical Engineering, Microelectronics &amp; Signal Processing, Optical Engineering, Robotics, Thermal </a:t>
            </a:r>
            <a:r>
              <a:rPr lang="en-US" sz="2000" dirty="0" smtClean="0"/>
              <a:t>Engineering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04361" y="313938"/>
            <a:ext cx="616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Needed Skills for Pathways</a:t>
            </a:r>
            <a:endParaRPr lang="en-US" sz="3600" b="1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2889464140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934" y="1836656"/>
            <a:ext cx="7467600" cy="518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an Account on USAJOBS®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Be </a:t>
            </a:r>
            <a:r>
              <a:rPr lang="en-US" b="1" dirty="0"/>
              <a:t>sure to </a:t>
            </a:r>
            <a:r>
              <a:rPr lang="en-US" dirty="0"/>
              <a:t>build your comprehensive resume on USAJOBS®. Select “searchable.” You can store up to 5 different resumes and customize your resume for each job.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Search Agents to get “new” jobs e-mailed to you.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APPLY </a:t>
            </a:r>
            <a:r>
              <a:rPr lang="en-US" dirty="0"/>
              <a:t>EARLY</a:t>
            </a:r>
            <a:r>
              <a:rPr lang="en-US" dirty="0" smtClean="0"/>
              <a:t>! (Goddard opportunities out Fall and Spring)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3116" y="209371"/>
            <a:ext cx="6169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5 Steps </a:t>
            </a:r>
            <a:r>
              <a:rPr lang="en-US" sz="3600" b="1" i="1" dirty="0" smtClean="0"/>
              <a:t>Before </a:t>
            </a:r>
            <a:r>
              <a:rPr lang="en-US" sz="3600" b="1" dirty="0" smtClean="0"/>
              <a:t>Applying for a Pathways Opportunity</a:t>
            </a:r>
            <a:endParaRPr lang="en-US" sz="3600" b="1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34067" y="6426201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2301243851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*Find </a:t>
            </a:r>
            <a:r>
              <a:rPr lang="en-US" dirty="0"/>
              <a:t>the opportunity that meets your educational and career goals at </a:t>
            </a:r>
            <a:r>
              <a:rPr lang="en-US" b="1" dirty="0"/>
              <a:t>http://nasajobs.nasa.gov/ </a:t>
            </a:r>
            <a:endParaRPr lang="en-US" dirty="0"/>
          </a:p>
          <a:p>
            <a:r>
              <a:rPr lang="en-US" dirty="0"/>
              <a:t>•Click the “Apply Online” button</a:t>
            </a:r>
          </a:p>
          <a:p>
            <a:r>
              <a:rPr lang="en-US" dirty="0"/>
              <a:t>•Select the resume you want to use and submit</a:t>
            </a:r>
          </a:p>
          <a:p>
            <a:r>
              <a:rPr lang="en-US" dirty="0"/>
              <a:t>•Carefully read and answer all of the supplemental questions from the NASA portion of the website</a:t>
            </a:r>
          </a:p>
          <a:p>
            <a:r>
              <a:rPr lang="en-US" dirty="0"/>
              <a:t>•Complete the survey</a:t>
            </a:r>
          </a:p>
          <a:p>
            <a:r>
              <a:rPr lang="en-US" dirty="0"/>
              <a:t>•You will receive an email confirmation from NASA. If you don’t, return to </a:t>
            </a:r>
            <a:r>
              <a:rPr lang="en-US" dirty="0" err="1" smtClean="0"/>
              <a:t>USAJobs</a:t>
            </a:r>
            <a:r>
              <a:rPr lang="en-US" dirty="0" smtClean="0"/>
              <a:t> to </a:t>
            </a:r>
            <a:r>
              <a:rPr lang="en-US" dirty="0"/>
              <a:t>check your application status </a:t>
            </a:r>
          </a:p>
          <a:p>
            <a:endParaRPr lang="en-US" dirty="0"/>
          </a:p>
          <a:p>
            <a:r>
              <a:rPr lang="en-US" dirty="0" smtClean="0"/>
              <a:t>* Opportunities out Fall and Spring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2888-02EA-4041-AA51-1300641C37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08760" y="241300"/>
            <a:ext cx="616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How to Apply for Pathways</a:t>
            </a:r>
            <a:endParaRPr lang="en-US" sz="3600" b="1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08760" y="6536268"/>
            <a:ext cx="1913467" cy="228600"/>
          </a:xfrm>
        </p:spPr>
        <p:txBody>
          <a:bodyPr/>
          <a:lstStyle/>
          <a:p>
            <a:pPr algn="l"/>
            <a:r>
              <a:rPr lang="en-US" sz="500" dirty="0" smtClean="0"/>
              <a:t>NASA GSFC Office of Education K. Silberman/</a:t>
            </a:r>
            <a:r>
              <a:rPr lang="en-US" sz="500" dirty="0" err="1" smtClean="0"/>
              <a:t>D.Marshall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xmlns="" val="3406863205"/>
      </p:ext>
    </p:ext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FC Role_1a">
  <a:themeElements>
    <a:clrScheme name="GSFC Role_1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FC Role_1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GSFC Role_1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FC Role_1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FC Role_1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FC Role_1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FC Role_1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FC Role_1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FC Role_1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FC Role_1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FC Role_1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FC Role_1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FC Role_1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FC Role_1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8870</TotalTime>
  <Words>1793</Words>
  <Application>Microsoft Office PowerPoint</Application>
  <PresentationFormat>On-screen Show (4:3)</PresentationFormat>
  <Paragraphs>300</Paragraphs>
  <Slides>30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GSFC Role_1a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NASA's Goddard Space Flight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Goddard Space Flight Center  Our Role</dc:title>
  <dc:creator>Kris Brown</dc:creator>
  <cp:lastModifiedBy>kenneth silberman</cp:lastModifiedBy>
  <cp:revision>158</cp:revision>
  <cp:lastPrinted>2014-10-16T17:54:54Z</cp:lastPrinted>
  <dcterms:created xsi:type="dcterms:W3CDTF">2009-07-31T13:20:16Z</dcterms:created>
  <dcterms:modified xsi:type="dcterms:W3CDTF">2014-11-03T14:03:48Z</dcterms:modified>
</cp:coreProperties>
</file>