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1"/>
  </p:sldMasterIdLst>
  <p:notesMasterIdLst>
    <p:notesMasterId r:id="rId17"/>
  </p:notesMasterIdLst>
  <p:sldIdLst>
    <p:sldId id="349" r:id="rId2"/>
    <p:sldId id="307" r:id="rId3"/>
    <p:sldId id="531" r:id="rId4"/>
    <p:sldId id="528" r:id="rId5"/>
    <p:sldId id="703" r:id="rId6"/>
    <p:sldId id="768" r:id="rId7"/>
    <p:sldId id="779" r:id="rId8"/>
    <p:sldId id="770" r:id="rId9"/>
    <p:sldId id="766" r:id="rId10"/>
    <p:sldId id="773" r:id="rId11"/>
    <p:sldId id="337" r:id="rId12"/>
    <p:sldId id="775" r:id="rId13"/>
    <p:sldId id="776" r:id="rId14"/>
    <p:sldId id="767" r:id="rId15"/>
    <p:sldId id="311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" name="Author" initials="A" lastIdx="0" clrIdx="1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236"/>
    <a:srgbClr val="0067B4"/>
    <a:srgbClr val="F8770C"/>
    <a:srgbClr val="8830A0"/>
    <a:srgbClr val="72AF2F"/>
    <a:srgbClr val="83BC58"/>
    <a:srgbClr val="E27600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2" autoAdjust="0"/>
    <p:restoredTop sz="84444" autoAdjust="0"/>
  </p:normalViewPr>
  <p:slideViewPr>
    <p:cSldViewPr snapToGrid="0">
      <p:cViewPr varScale="1">
        <p:scale>
          <a:sx n="54" d="100"/>
          <a:sy n="54" d="100"/>
        </p:scale>
        <p:origin x="7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7935BD0-4B92-4D48-BCDE-0FC95CDE17A4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386B661-9269-4CF9-A72F-6FAE662FC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1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09B3-1B00-4CCE-9CA3-760B4A8F6E6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29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509B3-1B00-4CCE-9CA3-760B4A8F6E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456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6B661-9269-4CF9-A72F-6FAE662FC1E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00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6B661-9269-4CF9-A72F-6FAE662FC1E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52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6B661-9269-4CF9-A72F-6FAE662FC1E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97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09B3-1B00-4CCE-9CA3-760B4A8F6E6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9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09B3-1B00-4CCE-9CA3-760B4A8F6E6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4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09B3-1B00-4CCE-9CA3-760B4A8F6E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6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6B661-9269-4CF9-A72F-6FAE662FC1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07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09B3-1B00-4CCE-9CA3-760B4A8F6E6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67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6B661-9269-4CF9-A72F-6FAE662FC1E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72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6B661-9269-4CF9-A72F-6FAE662FC1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25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6B661-9269-4CF9-A72F-6FAE662FC1E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08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6B661-9269-4CF9-A72F-6FAE662FC1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77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tif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B1977-C85C-49E2-8FD8-E41EE6875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3275" y="2657"/>
            <a:ext cx="8848725" cy="5750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3315B9-7560-1A4B-B5D0-C1C9B057D1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5943600"/>
            <a:ext cx="3835400" cy="6858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592DA4-6773-C040-89F0-4E874F84D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579EB-2C53-45F2-960A-7D1D2703C9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0416"/>
            <a:ext cx="6917752" cy="13441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7A7F49F-F571-4C4F-A7CF-07CBA014C3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1836738"/>
            <a:ext cx="5822950" cy="7588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3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Content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55EF5D86-70FC-4365-B28A-78EDDBC789D5}"/>
              </a:ext>
            </a:extLst>
          </p:cNvPr>
          <p:cNvSpPr/>
          <p:nvPr userDrawn="1"/>
        </p:nvSpPr>
        <p:spPr>
          <a:xfrm>
            <a:off x="-168676" y="730"/>
            <a:ext cx="10992620" cy="731520"/>
          </a:xfrm>
          <a:prstGeom prst="parallelogram">
            <a:avLst/>
          </a:prstGeom>
          <a:solidFill>
            <a:srgbClr val="9D22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04392-995D-B248-A8F1-91A30A7B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9888279" cy="7315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3315B9-7560-1A4B-B5D0-C1C9B057D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5943600"/>
            <a:ext cx="3835400" cy="6858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592DA4-6773-C040-89F0-4E874F84D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95C4B3C-9BB4-43A8-9BA6-C55345F529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05840"/>
            <a:ext cx="5029202" cy="4848286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63000368-94C9-473E-BD50-F8553111721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47903" y="1007806"/>
            <a:ext cx="6053328" cy="48463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EAAA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EAAA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257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Content w/o projec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55EF5D86-70FC-4365-B28A-78EDDBC789D5}"/>
              </a:ext>
            </a:extLst>
          </p:cNvPr>
          <p:cNvSpPr/>
          <p:nvPr userDrawn="1"/>
        </p:nvSpPr>
        <p:spPr>
          <a:xfrm>
            <a:off x="-168676" y="730"/>
            <a:ext cx="10992620" cy="731520"/>
          </a:xfrm>
          <a:prstGeom prst="parallelogram">
            <a:avLst/>
          </a:prstGeom>
          <a:solidFill>
            <a:srgbClr val="9D22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04392-995D-B248-A8F1-91A30A7B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0"/>
            <a:ext cx="10339100" cy="7322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592DA4-6773-C040-89F0-4E874F84D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311391-C4F1-BB44-92E8-067A8BD8FB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728B31F-C8DA-4B6D-9717-6CE640B21CE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59031" y="1005840"/>
            <a:ext cx="6053328" cy="48463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DC1F8CC-308B-4981-BC3F-2DFCD987E6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3874"/>
            <a:ext cx="5029202" cy="4848286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300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55EF5D86-70FC-4365-B28A-78EDDBC789D5}"/>
              </a:ext>
            </a:extLst>
          </p:cNvPr>
          <p:cNvSpPr/>
          <p:nvPr userDrawn="1"/>
        </p:nvSpPr>
        <p:spPr>
          <a:xfrm>
            <a:off x="-168676" y="730"/>
            <a:ext cx="10992620" cy="731520"/>
          </a:xfrm>
          <a:prstGeom prst="parallelogram">
            <a:avLst/>
          </a:prstGeom>
          <a:solidFill>
            <a:srgbClr val="9D22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04392-995D-B248-A8F1-91A30A7B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0"/>
            <a:ext cx="10530486" cy="7315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3315B9-7560-1A4B-B5D0-C1C9B057D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5943600"/>
            <a:ext cx="3835400" cy="6858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592DA4-6773-C040-89F0-4E874F84D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95482CE-FA20-4965-BEEC-FFAAB28385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05840"/>
            <a:ext cx="11376783" cy="4848286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0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o projec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55EF5D86-70FC-4365-B28A-78EDDBC789D5}"/>
              </a:ext>
            </a:extLst>
          </p:cNvPr>
          <p:cNvSpPr/>
          <p:nvPr userDrawn="1"/>
        </p:nvSpPr>
        <p:spPr>
          <a:xfrm>
            <a:off x="-168676" y="730"/>
            <a:ext cx="10992620" cy="731520"/>
          </a:xfrm>
          <a:prstGeom prst="parallelogram">
            <a:avLst/>
          </a:prstGeom>
          <a:solidFill>
            <a:srgbClr val="9D22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04392-995D-B248-A8F1-91A30A7B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0"/>
            <a:ext cx="10583648" cy="7315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592DA4-6773-C040-89F0-4E874F84D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41D687-ABCE-42B1-95E3-21378F815C1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005840"/>
            <a:ext cx="11364684" cy="484632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89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A449F-D166-48A1-AB83-46F4316C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880" y="6400800"/>
            <a:ext cx="2743200" cy="365125"/>
          </a:xfrm>
        </p:spPr>
        <p:txBody>
          <a:bodyPr/>
          <a:lstStyle/>
          <a:p>
            <a:fld id="{1062F37F-12B1-497B-B977-B02D51CF23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560F03-8B27-498D-BF5E-A3890E12C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352426"/>
            <a:ext cx="11965305" cy="582453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445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40D306-1698-4208-ACB4-050E3A1F23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713" y="1782188"/>
            <a:ext cx="7807287" cy="50758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ED15B-CB11-C841-95D2-D9EB2AED90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209" y="2190437"/>
            <a:ext cx="5507075" cy="13708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48432-3F0D-C34F-B3EA-2A2BA5A4A9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681" y="141853"/>
            <a:ext cx="8992637" cy="1607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39E2C-EA18-4780-B0DC-1E7700DDBF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095175"/>
            <a:ext cx="6305006" cy="156132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10B3651-CAB3-4B1E-A6F8-EA884669A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845" y="3812210"/>
            <a:ext cx="347944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928FD-18F1-45E3-98BF-7B27F64040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062" y="5955191"/>
            <a:ext cx="399322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8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B2089-4ECF-214C-9E9F-953962A5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562" y="6286868"/>
            <a:ext cx="2743200" cy="365125"/>
          </a:xfrm>
          <a:prstGeom prst="rect">
            <a:avLst/>
          </a:prstGeom>
        </p:spPr>
        <p:txBody>
          <a:bodyPr/>
          <a:lstStyle/>
          <a:p>
            <a:fld id="{64311391-C4F1-BB44-92E8-067A8BD8FB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2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B1977-C85C-49E2-8FD8-E41EE6875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3275" y="2657"/>
            <a:ext cx="8848725" cy="5750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3315B9-7560-1A4B-B5D0-C1C9B057D1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69" y="5913125"/>
            <a:ext cx="3835400" cy="6858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592DA4-6773-C040-89F0-4E874F84D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2582" y="641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579EB-2C53-45F2-960A-7D1D2703C9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0416"/>
            <a:ext cx="6917752" cy="13441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7A7F49F-F571-4C4F-A7CF-07CBA014C3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1836738"/>
            <a:ext cx="5822950" cy="7588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70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16ECE-B06C-F34C-94CA-687C9145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65125"/>
            <a:ext cx="1143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F10E5-A7F3-1741-BFFD-265E1B500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886" y="1371601"/>
            <a:ext cx="11430000" cy="472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80D2D-CB3D-C14E-B208-6E63E66D8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9292" y="62868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5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6" r:id="rId2"/>
    <p:sldLayoutId id="2147483679" r:id="rId3"/>
    <p:sldLayoutId id="2147483681" r:id="rId4"/>
    <p:sldLayoutId id="2147483683" r:id="rId5"/>
    <p:sldLayoutId id="2147483666" r:id="rId6"/>
    <p:sldLayoutId id="2147483689" r:id="rId7"/>
    <p:sldLayoutId id="2147483690" r:id="rId8"/>
    <p:sldLayoutId id="214748369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14D7-ED0B-4A3A-A337-49338800F8A4}"/>
              </a:ext>
            </a:extLst>
          </p:cNvPr>
          <p:cNvSpPr txBox="1"/>
          <p:nvPr/>
        </p:nvSpPr>
        <p:spPr>
          <a:xfrm>
            <a:off x="1001485" y="3965025"/>
            <a:ext cx="336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June 17, </a:t>
            </a:r>
            <a:r>
              <a:rPr lang="en-US" dirty="0">
                <a:latin typeface="Arial" panose="020B0604020202020204" pitchFamily="34" charset="0"/>
              </a:rPr>
              <a:t>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29D14-7B2D-4C12-8856-E4A53904B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4400" dirty="0"/>
            </a:br>
            <a:r>
              <a:rPr lang="en-US" sz="4400" dirty="0"/>
              <a:t>PROJECT UPDATE</a:t>
            </a:r>
            <a:br>
              <a:rPr lang="en-US" sz="4400" dirty="0"/>
            </a:br>
            <a:r>
              <a:rPr lang="en-US" sz="2000" dirty="0"/>
              <a:t>Gathering Input on the Draft Plan</a:t>
            </a:r>
          </a:p>
        </p:txBody>
      </p:sp>
    </p:spTree>
    <p:extLst>
      <p:ext uri="{BB962C8B-B14F-4D97-AF65-F5344CB8AC3E}">
        <p14:creationId xmlns:p14="http://schemas.microsoft.com/office/powerpoint/2010/main" val="3885114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E1050FE-84F1-486E-A180-F973519BC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864" y="2005263"/>
            <a:ext cx="10167061" cy="40504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Increase MDOT MTA’s on-time performance for Core Bus to 85% by 2025.</a:t>
            </a:r>
            <a:endParaRPr lang="en-US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Maintain MDOT MTA’s standing as one of the safest transit systems out of the top 12 U.S. transit agencies.</a:t>
            </a:r>
          </a:p>
          <a:p>
            <a:r>
              <a:rPr lang="en-US" dirty="0">
                <a:sym typeface="Wingdings" panose="05000000000000000000" pitchFamily="2" charset="2"/>
              </a:rPr>
              <a:t>Reach and maintain on-time performance for MDOT MTA paratransit service to 95% across the region by 2025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F9B55B-8053-4996-B232-213BACA4E1C9}"/>
              </a:ext>
            </a:extLst>
          </p:cNvPr>
          <p:cNvSpPr txBox="1"/>
          <p:nvPr/>
        </p:nvSpPr>
        <p:spPr>
          <a:xfrm>
            <a:off x="360353" y="874944"/>
            <a:ext cx="1074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The Plan identifies </a:t>
            </a:r>
            <a:r>
              <a:rPr lang="en-US" sz="2400" dirty="0">
                <a:solidFill>
                  <a:srgbClr val="9D2236"/>
                </a:solidFill>
                <a:latin typeface="Arial Black" panose="020B0A04020102020204" pitchFamily="34" charset="0"/>
              </a:rPr>
              <a:t>targets</a:t>
            </a:r>
            <a:r>
              <a:rPr lang="en-US" sz="2400" dirty="0">
                <a:latin typeface="Arial Black" panose="020B0A04020102020204" pitchFamily="34" charset="0"/>
              </a:rPr>
              <a:t>, which will be tracked on a Progress Dashboard. Examples are: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7E8AD-BB05-499D-B409-3C971690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Plan Overview | Targets</a:t>
            </a:r>
          </a:p>
        </p:txBody>
      </p:sp>
    </p:spTree>
    <p:extLst>
      <p:ext uri="{BB962C8B-B14F-4D97-AF65-F5344CB8AC3E}">
        <p14:creationId xmlns:p14="http://schemas.microsoft.com/office/powerpoint/2010/main" val="105239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cycle rests against a bicycle-shaped rack in the shade in Baltimore, Maryland." title="Bicycle parking in downtown Baltimore, Maryland">
            <a:extLst>
              <a:ext uri="{FF2B5EF4-FFF2-40B4-BE49-F238E27FC236}">
                <a16:creationId xmlns:a16="http://schemas.microsoft.com/office/drawing/2014/main" id="{E94EF283-B105-4A74-B0F6-090B473240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72" y="0"/>
            <a:ext cx="6286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E7AB52-161B-274A-86C6-D0494CA54B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32320" y="2286000"/>
            <a:ext cx="4435475" cy="1806575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</a:rPr>
              <a:t>REVIEW PROCESS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1291584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70BC2F-5746-4051-A918-D52A694F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Web-based Outreach &amp; Review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851E99-E4C4-4BAB-B1F1-AA61F2611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311391-C4F1-BB44-92E8-067A8BD8FB0C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AEDAB-BCEB-4F82-BC4A-46639AAC1D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069638"/>
            <a:ext cx="5960785" cy="518230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9D2236"/>
                </a:solidFill>
              </a:rPr>
              <a:t>Primarily virtual outreach due to COVID-19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D2236"/>
                </a:solidFill>
              </a:rPr>
              <a:t>Project website</a:t>
            </a:r>
            <a:r>
              <a:rPr lang="en-US" dirty="0"/>
              <a:t> for review and comment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D2236"/>
                </a:solidFill>
              </a:rPr>
              <a:t>Interactive web</a:t>
            </a:r>
            <a:r>
              <a:rPr lang="en-US" dirty="0"/>
              <a:t> tool facilitates easy review and comment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D2236"/>
                </a:solidFill>
              </a:rPr>
              <a:t>Project</a:t>
            </a:r>
            <a:r>
              <a:rPr lang="en-US" dirty="0"/>
              <a:t> </a:t>
            </a:r>
            <a:r>
              <a:rPr lang="en-US" b="1" dirty="0">
                <a:solidFill>
                  <a:srgbClr val="9D2236"/>
                </a:solidFill>
              </a:rPr>
              <a:t>email list 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D2236"/>
                </a:solidFill>
              </a:rPr>
              <a:t>Targeted outreach </a:t>
            </a:r>
            <a:r>
              <a:rPr lang="en-US" dirty="0"/>
              <a:t>with geo-targeted social media ads and presentations to key groups </a:t>
            </a:r>
            <a:r>
              <a:rPr lang="en-US" i="1" dirty="0"/>
              <a:t>(like this one!)</a:t>
            </a:r>
          </a:p>
        </p:txBody>
      </p:sp>
      <p:pic>
        <p:nvPicPr>
          <p:cNvPr id="6" name="Content Placeholder 5" descr="Interested parties are able to review the draft Regional Transit Plan and provide comments on the RTP website, www.rtp.mta.maryland.gov." title="Comments collected virtually on the RTP website">
            <a:extLst>
              <a:ext uri="{FF2B5EF4-FFF2-40B4-BE49-F238E27FC236}">
                <a16:creationId xmlns:a16="http://schemas.microsoft.com/office/drawing/2014/main" id="{F849794E-3BA7-45BE-B3E9-12A595B35FA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984" y="921709"/>
            <a:ext cx="5316817" cy="568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3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 descr="Two versions of materials for the Draft Plan are shown: one is a graphical version with images and charts, and the other is a plain-text version that is screenreader accessible." title="Two types of materials for the Draft Regional Transit Plan"/>
          <p:cNvGrpSpPr/>
          <p:nvPr/>
        </p:nvGrpSpPr>
        <p:grpSpPr>
          <a:xfrm>
            <a:off x="6574095" y="1067091"/>
            <a:ext cx="5374569" cy="6075917"/>
            <a:chOff x="6574095" y="1067091"/>
            <a:chExt cx="5374569" cy="6075917"/>
          </a:xfrm>
        </p:grpSpPr>
        <p:pic>
          <p:nvPicPr>
            <p:cNvPr id="8" name="Picture 7" descr="Two versions of materials for the Draft Plan are shown: one is a graphical version with images and charts, and the other is a plain-text version that is screenreader accessible." title="Two types of materials for the Draft Regional Transit Plan">
              <a:extLst>
                <a:ext uri="{FF2B5EF4-FFF2-40B4-BE49-F238E27FC236}">
                  <a16:creationId xmlns:a16="http://schemas.microsoft.com/office/drawing/2014/main" id="{10F69BEE-A4E3-42DB-A2DE-A29D7196B1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69" t="872" r="2097" b="1424"/>
            <a:stretch/>
          </p:blipFill>
          <p:spPr>
            <a:xfrm rot="21396392">
              <a:off x="6574095" y="1067091"/>
              <a:ext cx="4159045" cy="539791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7" name="Picture 6" descr="Two versions of materials for the Draft Plan are shown: one is a graphical version with images and charts, and the other is a plain-text version that is screenreader accessible." title="Two types of materials for the Draft Regional Transit Pla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48741">
              <a:off x="8239541" y="2332738"/>
              <a:ext cx="3709123" cy="48102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AEDAB-BCEB-4F82-BC4A-46639AAC1D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123" y="983062"/>
            <a:ext cx="5960785" cy="51823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9D2236"/>
                </a:solidFill>
              </a:rPr>
              <a:t>Additional avenues for outreach include:</a:t>
            </a:r>
          </a:p>
          <a:p>
            <a:r>
              <a:rPr lang="en-US" b="1" dirty="0">
                <a:solidFill>
                  <a:srgbClr val="9D2236"/>
                </a:solidFill>
              </a:rPr>
              <a:t>Plan overview </a:t>
            </a:r>
            <a:r>
              <a:rPr lang="en-US" dirty="0"/>
              <a:t>to share with community groups/organizations</a:t>
            </a:r>
          </a:p>
          <a:p>
            <a:r>
              <a:rPr lang="en-US" b="1" dirty="0">
                <a:solidFill>
                  <a:srgbClr val="9D2236"/>
                </a:solidFill>
              </a:rPr>
              <a:t>Newspaper ads</a:t>
            </a:r>
            <a:r>
              <a:rPr lang="en-US" b="1" dirty="0"/>
              <a:t> </a:t>
            </a:r>
            <a:r>
              <a:rPr lang="en-US" dirty="0"/>
              <a:t>in local papers to notify regional residents</a:t>
            </a:r>
            <a:endParaRPr lang="en-US" dirty="0">
              <a:solidFill>
                <a:srgbClr val="9D2236"/>
              </a:solidFill>
            </a:endParaRPr>
          </a:p>
          <a:p>
            <a:r>
              <a:rPr lang="en-US" b="1" dirty="0">
                <a:solidFill>
                  <a:srgbClr val="9D2236"/>
                </a:solidFill>
              </a:rPr>
              <a:t>Accessible </a:t>
            </a:r>
            <a:r>
              <a:rPr lang="en-US" dirty="0"/>
              <a:t>draft Plan documents </a:t>
            </a:r>
          </a:p>
          <a:p>
            <a:r>
              <a:rPr lang="en-US" b="1" dirty="0">
                <a:solidFill>
                  <a:srgbClr val="9D2236"/>
                </a:solidFill>
              </a:rPr>
              <a:t>Project hotline </a:t>
            </a:r>
            <a:r>
              <a:rPr lang="en-US" dirty="0"/>
              <a:t>to call for additional information</a:t>
            </a:r>
          </a:p>
          <a:p>
            <a:r>
              <a:rPr lang="en-US" b="1" dirty="0">
                <a:solidFill>
                  <a:srgbClr val="9D2236"/>
                </a:solidFill>
              </a:rPr>
              <a:t>Live Chat </a:t>
            </a:r>
            <a:r>
              <a:rPr lang="en-US" dirty="0"/>
              <a:t>with Project Team members to ask questions about the draft Plan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0BC2F-5746-4051-A918-D52A694F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Outreach &amp; Review</a:t>
            </a:r>
          </a:p>
        </p:txBody>
      </p:sp>
    </p:spTree>
    <p:extLst>
      <p:ext uri="{BB962C8B-B14F-4D97-AF65-F5344CB8AC3E}">
        <p14:creationId xmlns:p14="http://schemas.microsoft.com/office/powerpoint/2010/main" val="430700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6BFEDC-4EED-4C42-95B7-B59863CC1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and Key Dates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486F1E-34EE-4C8F-92AB-CC337CE08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311391-C4F1-BB44-92E8-067A8BD8FB0C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9EBD0-8499-4554-8C4E-9CD903946E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005840"/>
            <a:ext cx="11612880" cy="4848286"/>
          </a:xfrm>
        </p:spPr>
        <p:txBody>
          <a:bodyPr/>
          <a:lstStyle/>
          <a:p>
            <a:r>
              <a:rPr lang="en-US" dirty="0"/>
              <a:t>The Draft Plan launched April 22</a:t>
            </a:r>
            <a:r>
              <a:rPr lang="en-US" baseline="30000" dirty="0"/>
              <a:t>nd</a:t>
            </a:r>
            <a:r>
              <a:rPr lang="en-US" dirty="0"/>
              <a:t> and will be open for </a:t>
            </a:r>
            <a:r>
              <a:rPr lang="en-US" b="1" dirty="0">
                <a:solidFill>
                  <a:srgbClr val="9D2236"/>
                </a:solidFill>
              </a:rPr>
              <a:t>public comment </a:t>
            </a:r>
            <a:r>
              <a:rPr lang="en-US" dirty="0"/>
              <a:t>through June 18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9D2236"/>
                </a:solidFill>
              </a:rPr>
              <a:t>Virtual Commission</a:t>
            </a:r>
            <a:r>
              <a:rPr lang="en-US" dirty="0"/>
              <a:t> meeting June 18</a:t>
            </a:r>
            <a:r>
              <a:rPr lang="en-US" baseline="30000" dirty="0"/>
              <a:t>th</a:t>
            </a:r>
            <a:r>
              <a:rPr lang="en-US" dirty="0"/>
              <a:t> to discuss comments/public input: </a:t>
            </a:r>
          </a:p>
          <a:p>
            <a:pPr lvl="1"/>
            <a:r>
              <a:rPr lang="en-US" dirty="0"/>
              <a:t>By computer: rtp.mta.maryland.gov/commission</a:t>
            </a:r>
          </a:p>
          <a:p>
            <a:pPr lvl="1"/>
            <a:r>
              <a:rPr lang="en-US" dirty="0"/>
              <a:t>Call-in: 408-418-9388 </a:t>
            </a:r>
          </a:p>
          <a:p>
            <a:pPr lvl="1"/>
            <a:r>
              <a:rPr lang="en-US" dirty="0"/>
              <a:t>Enter Access Code: 713 207 356</a:t>
            </a:r>
          </a:p>
          <a:p>
            <a:r>
              <a:rPr lang="en-US" dirty="0"/>
              <a:t>The Plan must be finalized prior to </a:t>
            </a:r>
            <a:r>
              <a:rPr lang="en-US" b="1" dirty="0">
                <a:solidFill>
                  <a:srgbClr val="9D2236"/>
                </a:solidFill>
              </a:rPr>
              <a:t>October 1</a:t>
            </a:r>
            <a:r>
              <a:rPr lang="en-US" b="1" baseline="30000" dirty="0">
                <a:solidFill>
                  <a:srgbClr val="9D2236"/>
                </a:solidFill>
              </a:rPr>
              <a:t>st</a:t>
            </a:r>
            <a:r>
              <a:rPr lang="en-US" b="1" dirty="0">
                <a:solidFill>
                  <a:srgbClr val="9D2236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7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0C7C9-B781-3A4C-B097-468D77AAC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E836CE-3FEA-4CEF-964F-336C8AB9E5B9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847B1-A336-4AFE-8FC5-455D296047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1701209"/>
            <a:ext cx="5822950" cy="114831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Questions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9967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ed and uncovered bicycle parking, along with a wooden bench, are shown at the Frederick MARC Train Station in Frederick, Maryland." title="Stop amenities at the Frederick MARC Train Station in Frederick, Maryland">
            <a:extLst>
              <a:ext uri="{FF2B5EF4-FFF2-40B4-BE49-F238E27FC236}">
                <a16:creationId xmlns:a16="http://schemas.microsoft.com/office/drawing/2014/main" id="{A842EE76-9FDD-F740-AC0A-F3B84D022A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8137" cy="6866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7BC714-F509-4139-8640-160451D3D02C}"/>
              </a:ext>
            </a:extLst>
          </p:cNvPr>
          <p:cNvSpPr txBox="1"/>
          <p:nvPr/>
        </p:nvSpPr>
        <p:spPr>
          <a:xfrm>
            <a:off x="6695600" y="2831231"/>
            <a:ext cx="550730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</a:rPr>
              <a:t>RTP Background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</a:rPr>
              <a:t>Draft Plan Overview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</a:rPr>
              <a:t>Review Process &amp; Next Steps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</a:rPr>
              <a:t>Questions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E7AB52-161B-274A-86C6-D0494CA54B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95600" y="548146"/>
            <a:ext cx="4575323" cy="2346325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</a:rPr>
              <a:t>PRESENTATION OUTLINE</a:t>
            </a:r>
          </a:p>
        </p:txBody>
      </p:sp>
    </p:spTree>
    <p:extLst>
      <p:ext uri="{BB962C8B-B14F-4D97-AF65-F5344CB8AC3E}">
        <p14:creationId xmlns:p14="http://schemas.microsoft.com/office/powerpoint/2010/main" val="257441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gional Transit Plan Commissioners are seated at a table during a recent Commission meeting, and are reviewing Plan materials." title="Regional Transit Plan Commissioners">
            <a:extLst>
              <a:ext uri="{FF2B5EF4-FFF2-40B4-BE49-F238E27FC236}">
                <a16:creationId xmlns:a16="http://schemas.microsoft.com/office/drawing/2014/main" id="{704CEF28-C178-4411-B8EA-4A69D16A8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4313"/>
            <a:ext cx="609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E7AB52-161B-274A-86C6-D0494CA54B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12281" y="2349928"/>
            <a:ext cx="4973637" cy="2085975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</a:rPr>
              <a:t>RTP BACKGROUND 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1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is plan meets the transit needs of the core service area: Anne Arundel County, Baltimore City, Baltimore County, Harford County, and Howard County." title="The Central Maryland Region">
            <a:extLst>
              <a:ext uri="{FF2B5EF4-FFF2-40B4-BE49-F238E27FC236}">
                <a16:creationId xmlns:a16="http://schemas.microsoft.com/office/drawing/2014/main" id="{9CA67853-8BA9-4A0A-8896-F557F0360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512" y="774700"/>
            <a:ext cx="5314950" cy="599122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61DC0EE-C46D-414E-9036-242A85742B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897990"/>
            <a:ext cx="5664694" cy="5235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BACKGROUND:</a:t>
            </a:r>
          </a:p>
          <a:p>
            <a:r>
              <a:rPr lang="en-US" sz="2200" dirty="0"/>
              <a:t>MDOT MTA is developing this 25-year plan to meet Central Maryland’s transit needs</a:t>
            </a:r>
          </a:p>
          <a:p>
            <a:r>
              <a:rPr lang="en-US" sz="2200" dirty="0"/>
              <a:t>The Plan looks at traditional transit (buses and trains) and explores new mobility options and technology </a:t>
            </a:r>
          </a:p>
          <a:p>
            <a:r>
              <a:rPr lang="en-US" sz="2200" dirty="0"/>
              <a:t>The Plan includes MDOT, Locally Operated Transit Services (LOTS), and paratransit providers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FC68C-2A04-469B-90A5-7A185808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RTP Background | Purpose &amp; Approach</a:t>
            </a:r>
          </a:p>
        </p:txBody>
      </p:sp>
    </p:spTree>
    <p:extLst>
      <p:ext uri="{BB962C8B-B14F-4D97-AF65-F5344CB8AC3E}">
        <p14:creationId xmlns:p14="http://schemas.microsoft.com/office/powerpoint/2010/main" val="93433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ight Rail train with a red, gold, and black wrap on the outside traveling along train tracks." title="Light Rail train">
            <a:extLst>
              <a:ext uri="{FF2B5EF4-FFF2-40B4-BE49-F238E27FC236}">
                <a16:creationId xmlns:a16="http://schemas.microsoft.com/office/drawing/2014/main" id="{A842EE76-9FDD-F740-AC0A-F3B84D022A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64613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E7AB52-161B-274A-86C6-D0494CA54B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85298" y="2286000"/>
            <a:ext cx="5155598" cy="2085975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</a:rPr>
              <a:t>DRAFT PLAN OVERVIEW</a:t>
            </a:r>
          </a:p>
        </p:txBody>
      </p:sp>
    </p:spTree>
    <p:extLst>
      <p:ext uri="{BB962C8B-B14F-4D97-AF65-F5344CB8AC3E}">
        <p14:creationId xmlns:p14="http://schemas.microsoft.com/office/powerpoint/2010/main" val="354130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07832" y="73486"/>
            <a:ext cx="768416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9D2236"/>
                </a:solidFill>
              </a:rPr>
              <a:t>Goals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Optimize existing transit services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Improve connectivity &amp; integration of existing &amp; future transit services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Enhance fiscal sustainability</a:t>
            </a:r>
          </a:p>
          <a:p>
            <a:endParaRPr lang="en-US" sz="2400" dirty="0"/>
          </a:p>
          <a:p>
            <a:r>
              <a:rPr lang="en-US" sz="2600" b="1" i="1" dirty="0">
                <a:solidFill>
                  <a:srgbClr val="9D2236"/>
                </a:solidFill>
              </a:rPr>
              <a:t>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 Faster, More Reliable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Grow Ridership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 Access to Jobs &amp;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Improve the Customer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 Equitable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Prepare for the Future</a:t>
            </a:r>
          </a:p>
          <a:p>
            <a:endParaRPr lang="en-US" sz="2400" dirty="0"/>
          </a:p>
          <a:p>
            <a:r>
              <a:rPr lang="en-US" sz="2600" b="1" i="1" dirty="0">
                <a:solidFill>
                  <a:srgbClr val="9D2236"/>
                </a:solidFill>
              </a:rPr>
              <a:t>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Transit Network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Regional Transit Corridors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5B627F32-3663-468D-A2A5-27EDD9EC2D24}"/>
              </a:ext>
            </a:extLst>
          </p:cNvPr>
          <p:cNvSpPr txBox="1"/>
          <p:nvPr/>
        </p:nvSpPr>
        <p:spPr>
          <a:xfrm>
            <a:off x="0" y="2936557"/>
            <a:ext cx="4387065" cy="98488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Regional Transit Plan Structure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2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E8AD-BB05-499D-B409-3C971690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Draft Plan Overview | Strategies to support transit equity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0D543-BCC0-4852-9FBE-771EA0D45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1391-C4F1-BB44-92E8-067A8BD8FB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18832-4D74-4959-A83A-B0ADCC381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864" y="1058779"/>
            <a:ext cx="11376783" cy="499697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 i="1" dirty="0">
                <a:sym typeface="Wingdings" panose="05000000000000000000" pitchFamily="2" charset="2"/>
              </a:rPr>
              <a:t>Objective: </a:t>
            </a:r>
            <a:r>
              <a:rPr lang="en-US" dirty="0">
                <a:sym typeface="Wingdings" panose="05000000000000000000" pitchFamily="2" charset="2"/>
              </a:rPr>
              <a:t>Be Equitable</a:t>
            </a:r>
            <a:endParaRPr lang="en-US" dirty="0">
              <a:solidFill>
                <a:srgbClr val="9D2236"/>
              </a:solidFill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en-US" b="1" i="1" dirty="0">
                <a:solidFill>
                  <a:srgbClr val="9D2236"/>
                </a:solidFill>
                <a:sym typeface="Wingdings" panose="05000000000000000000" pitchFamily="2" charset="2"/>
              </a:rPr>
              <a:t>Strategy:</a:t>
            </a:r>
            <a:r>
              <a:rPr lang="en-US" dirty="0">
                <a:solidFill>
                  <a:srgbClr val="9D2236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Improve trip scheduling </a:t>
            </a:r>
            <a:endParaRPr lang="en-US" b="1" i="1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en-US" b="1" i="1" dirty="0">
                <a:solidFill>
                  <a:srgbClr val="9D2236"/>
                </a:solidFill>
                <a:sym typeface="Wingdings" panose="05000000000000000000" pitchFamily="2" charset="2"/>
              </a:rPr>
              <a:t>Strategy:</a:t>
            </a:r>
            <a:r>
              <a:rPr lang="en-US" dirty="0">
                <a:solidFill>
                  <a:srgbClr val="9D2236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Incorporate disability sensitivity training for front-line transit employees</a:t>
            </a:r>
          </a:p>
          <a:p>
            <a:pPr>
              <a:lnSpc>
                <a:spcPct val="200000"/>
              </a:lnSpc>
            </a:pPr>
            <a:r>
              <a:rPr lang="en-US" b="1" i="1" dirty="0">
                <a:solidFill>
                  <a:srgbClr val="9D2236"/>
                </a:solidFill>
                <a:sym typeface="Wingdings" panose="05000000000000000000" pitchFamily="2" charset="2"/>
              </a:rPr>
              <a:t>Strategy:</a:t>
            </a:r>
            <a:r>
              <a:rPr lang="en-US" dirty="0">
                <a:solidFill>
                  <a:srgbClr val="9D2236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Ensure there is good transit service to grocery stores, medical facilities, and educational institutions</a:t>
            </a:r>
          </a:p>
          <a:p>
            <a:pPr>
              <a:lnSpc>
                <a:spcPct val="200000"/>
              </a:lnSpc>
            </a:pPr>
            <a:r>
              <a:rPr lang="en-US" b="1" i="1" dirty="0">
                <a:solidFill>
                  <a:srgbClr val="9D2236"/>
                </a:solidFill>
                <a:sym typeface="Wingdings" panose="05000000000000000000" pitchFamily="2" charset="2"/>
              </a:rPr>
              <a:t>Strategy</a:t>
            </a:r>
            <a:r>
              <a:rPr lang="en-US" i="1" dirty="0">
                <a:solidFill>
                  <a:srgbClr val="9D2236"/>
                </a:solidFill>
                <a:sym typeface="Wingdings" panose="05000000000000000000" pitchFamily="2" charset="2"/>
              </a:rPr>
              <a:t>: </a:t>
            </a:r>
            <a:r>
              <a:rPr lang="en-US" dirty="0"/>
              <a:t>Synchronize paratransit span of service with local bus service</a:t>
            </a:r>
            <a:endParaRPr lang="en-US" dirty="0">
              <a:solidFill>
                <a:srgbClr val="9D2236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rgbClr val="9D22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5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Creation and Enhancement of Transit Hubs">
            <a:extLst>
              <a:ext uri="{FF2B5EF4-FFF2-40B4-BE49-F238E27FC236}">
                <a16:creationId xmlns:a16="http://schemas.microsoft.com/office/drawing/2014/main" id="{7A71F940-8E7F-444B-836E-35154E72C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0591" y="2396086"/>
            <a:ext cx="2286128" cy="3074269"/>
          </a:xfrm>
          <a:prstGeom prst="rect">
            <a:avLst/>
          </a:prstGeom>
        </p:spPr>
      </p:pic>
      <p:pic>
        <p:nvPicPr>
          <p:cNvPr id="7" name="Picture 6" title="Improvements to Existing Rail Corridors">
            <a:extLst>
              <a:ext uri="{FF2B5EF4-FFF2-40B4-BE49-F238E27FC236}">
                <a16:creationId xmlns:a16="http://schemas.microsoft.com/office/drawing/2014/main" id="{1207D7D2-5797-49FE-B9BE-7340090E8C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089" y="2396086"/>
            <a:ext cx="2101949" cy="3074270"/>
          </a:xfrm>
          <a:prstGeom prst="rect">
            <a:avLst/>
          </a:prstGeom>
        </p:spPr>
      </p:pic>
      <p:pic>
        <p:nvPicPr>
          <p:cNvPr id="8" name="Picture 7" title="Development of Small Area Plans, or Studies of Shared Mobility or Microtransit">
            <a:extLst>
              <a:ext uri="{FF2B5EF4-FFF2-40B4-BE49-F238E27FC236}">
                <a16:creationId xmlns:a16="http://schemas.microsoft.com/office/drawing/2014/main" id="{E85504BD-B917-4539-991D-ED366AD4E7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665" y="2396086"/>
            <a:ext cx="2169870" cy="3746064"/>
          </a:xfrm>
          <a:prstGeom prst="rect">
            <a:avLst/>
          </a:prstGeom>
        </p:spPr>
      </p:pic>
      <p:pic>
        <p:nvPicPr>
          <p:cNvPr id="9" name="Picture 8" title="Expanded Existing or New Fixed-Route Service">
            <a:extLst>
              <a:ext uri="{FF2B5EF4-FFF2-40B4-BE49-F238E27FC236}">
                <a16:creationId xmlns:a16="http://schemas.microsoft.com/office/drawing/2014/main" id="{1037181D-2BA7-4C8C-AD65-1B425F53B1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400" y="2396086"/>
            <a:ext cx="2231711" cy="355868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9E101-2644-4A3F-8862-F4E506521B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2400" y="1142017"/>
            <a:ext cx="10138352" cy="484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9D2236"/>
                </a:solidFill>
                <a:latin typeface="Montserrat SemiBold" panose="00000700000000000000" pitchFamily="2" charset="0"/>
              </a:rPr>
              <a:t>TRANSIT NETWORK IMPROVEMENTS </a:t>
            </a:r>
            <a:r>
              <a:rPr lang="en-US" sz="3200" dirty="0">
                <a:latin typeface="Montserrat SemiBold" panose="00000700000000000000" pitchFamily="2" charset="0"/>
              </a:rPr>
              <a:t>expand or enhance current or previous investments.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58DB1-BFC4-4447-B8D2-30875BAC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Draft Plan Overview | Transit Network Improvements</a:t>
            </a:r>
          </a:p>
        </p:txBody>
      </p:sp>
    </p:spTree>
    <p:extLst>
      <p:ext uri="{BB962C8B-B14F-4D97-AF65-F5344CB8AC3E}">
        <p14:creationId xmlns:p14="http://schemas.microsoft.com/office/powerpoint/2010/main" val="270457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52FFD2-6D58-461B-9F5C-FDF45A2B9388}"/>
              </a:ext>
            </a:extLst>
          </p:cNvPr>
          <p:cNvSpPr/>
          <p:nvPr/>
        </p:nvSpPr>
        <p:spPr>
          <a:xfrm>
            <a:off x="273978" y="958138"/>
            <a:ext cx="10347948" cy="2939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9D2236"/>
                </a:solidFill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REGIONAL TRANSIT CORRIDORS</a:t>
            </a:r>
            <a:r>
              <a:rPr lang="en-US" sz="2800" b="1" dirty="0">
                <a:solidFill>
                  <a:schemeClr val="tx2"/>
                </a:solidFill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demonstrate:</a:t>
            </a: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 demand that justifies </a:t>
            </a:r>
            <a:r>
              <a:rPr lang="en-US" sz="2400" b="1" dirty="0">
                <a:solidFill>
                  <a:srgbClr val="9D223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infrastructure, service, and/or technology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improvements.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 supporting </a:t>
            </a:r>
            <a:r>
              <a:rPr lang="en-US" sz="2400" b="1" dirty="0">
                <a:solidFill>
                  <a:srgbClr val="9D223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all-day frequent service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9D223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 significance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often providing connectivity between different jurisdictions.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B0221-59B3-41CD-B547-75CFC349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Plan Overview | Regional Transit Corridors</a:t>
            </a:r>
          </a:p>
        </p:txBody>
      </p:sp>
    </p:spTree>
    <p:extLst>
      <p:ext uri="{BB962C8B-B14F-4D97-AF65-F5344CB8AC3E}">
        <p14:creationId xmlns:p14="http://schemas.microsoft.com/office/powerpoint/2010/main" val="395142257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RTP 040419">
      <a:dk1>
        <a:srgbClr val="000000"/>
      </a:dk1>
      <a:lt1>
        <a:srgbClr val="FFFFFF"/>
      </a:lt1>
      <a:dk2>
        <a:srgbClr val="7F7B66"/>
      </a:dk2>
      <a:lt2>
        <a:srgbClr val="DAD7C8"/>
      </a:lt2>
      <a:accent1>
        <a:srgbClr val="FDB913"/>
      </a:accent1>
      <a:accent2>
        <a:srgbClr val="A5272C"/>
      </a:accent2>
      <a:accent3>
        <a:srgbClr val="5496BC"/>
      </a:accent3>
      <a:accent4>
        <a:srgbClr val="5B8246"/>
      </a:accent4>
      <a:accent5>
        <a:srgbClr val="EC7D2C"/>
      </a:accent5>
      <a:accent6>
        <a:srgbClr val="1DA286"/>
      </a:accent6>
      <a:hlink>
        <a:srgbClr val="435669"/>
      </a:hlink>
      <a:folHlink>
        <a:srgbClr val="8FB5D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A-Central-MD-RTP_withMDOT-MTA_SAMPLE" id="{A90010CB-F691-C545-8789-E3677F83B6FB}" vid="{D63C586A-F7C0-C142-A656-174535B92E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496</Words>
  <Application>Microsoft Office PowerPoint</Application>
  <PresentationFormat>Widescreen</PresentationFormat>
  <Paragraphs>92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Montserrat SemiBold</vt:lpstr>
      <vt:lpstr>Symbol</vt:lpstr>
      <vt:lpstr>Times New Roman</vt:lpstr>
      <vt:lpstr>Wingdings</vt:lpstr>
      <vt:lpstr>4_Office Theme</vt:lpstr>
      <vt:lpstr> PROJECT UPDATE Gathering Input on the Draft Plan</vt:lpstr>
      <vt:lpstr>PRESENTATION OUTLINE</vt:lpstr>
      <vt:lpstr>RTP BACKGROUND </vt:lpstr>
      <vt:lpstr>RTP Background | Purpose &amp; Approach</vt:lpstr>
      <vt:lpstr>DRAFT PLAN OVERVIEW</vt:lpstr>
      <vt:lpstr>PowerPoint Presentation</vt:lpstr>
      <vt:lpstr>Draft Plan Overview | Strategies to support transit equity</vt:lpstr>
      <vt:lpstr>Draft Plan Overview | Transit Network Improvements</vt:lpstr>
      <vt:lpstr>Draft Plan Overview | Regional Transit Corridors</vt:lpstr>
      <vt:lpstr>Draft Plan Overview | Targets</vt:lpstr>
      <vt:lpstr>REVIEW PROCESS &amp; NEXT STEPS</vt:lpstr>
      <vt:lpstr>Web-based Outreach &amp; Review</vt:lpstr>
      <vt:lpstr>Traditional Outreach &amp; Review</vt:lpstr>
      <vt:lpstr>Next Steps and Key Dates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2020-06-09T19:46:35Z</dcterms:created>
  <dcterms:modified xsi:type="dcterms:W3CDTF">2020-06-16T17:52:10Z</dcterms:modified>
</cp:coreProperties>
</file>