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7" r:id="rId3"/>
    <p:sldId id="258" r:id="rId4"/>
    <p:sldId id="259" r:id="rId5"/>
    <p:sldId id="260" r:id="rId6"/>
    <p:sldId id="261" r:id="rId7"/>
    <p:sldId id="264" r:id="rId8"/>
    <p:sldId id="263" r:id="rId9"/>
    <p:sldId id="265" r:id="rId10"/>
    <p:sldId id="266" r:id="rId11"/>
    <p:sldId id="272" r:id="rId12"/>
    <p:sldId id="267" r:id="rId13"/>
    <p:sldId id="269" r:id="rId14"/>
    <p:sldId id="273" r:id="rId15"/>
    <p:sldId id="274" r:id="rId16"/>
    <p:sldId id="271" r:id="rId17"/>
    <p:sldId id="270" r:id="rId18"/>
    <p:sldId id="268"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1" r:id="rId35"/>
    <p:sldId id="290"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0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7F625-69E3-4692-BE85-F8099EFDD3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CA36536-B662-47E8-B93E-41604350B61D}">
      <dgm:prSet phldrT="[Text]" phldr="1"/>
      <dgm:spPr/>
      <dgm:t>
        <a:bodyPr/>
        <a:lstStyle/>
        <a:p>
          <a:endParaRPr lang="en-US" dirty="0"/>
        </a:p>
      </dgm:t>
    </dgm:pt>
    <dgm:pt modelId="{4A2AD15B-3001-4DFE-8350-EA6265022709}" type="parTrans" cxnId="{103186FE-D9A6-49DA-9E92-19BB516B3452}">
      <dgm:prSet/>
      <dgm:spPr/>
      <dgm:t>
        <a:bodyPr/>
        <a:lstStyle/>
        <a:p>
          <a:endParaRPr lang="en-US"/>
        </a:p>
      </dgm:t>
    </dgm:pt>
    <dgm:pt modelId="{9993BD9D-422F-49EA-A54E-3ADDE1F3ED45}" type="sibTrans" cxnId="{103186FE-D9A6-49DA-9E92-19BB516B3452}">
      <dgm:prSet/>
      <dgm:spPr/>
      <dgm:t>
        <a:bodyPr/>
        <a:lstStyle/>
        <a:p>
          <a:endParaRPr lang="en-US"/>
        </a:p>
      </dgm:t>
    </dgm:pt>
    <dgm:pt modelId="{EAC62A2F-C94A-46D2-8991-12DA6942EE59}">
      <dgm:prSet phldrT="[Text]" phldr="1"/>
      <dgm:spPr/>
      <dgm:t>
        <a:bodyPr/>
        <a:lstStyle/>
        <a:p>
          <a:endParaRPr lang="en-US" dirty="0"/>
        </a:p>
      </dgm:t>
    </dgm:pt>
    <dgm:pt modelId="{51056D01-6139-42E4-8749-C2F2C1C52B25}" type="parTrans" cxnId="{C6C347FD-FBC1-485F-B2F3-67944DA77B53}">
      <dgm:prSet/>
      <dgm:spPr/>
      <dgm:t>
        <a:bodyPr/>
        <a:lstStyle/>
        <a:p>
          <a:endParaRPr lang="en-US"/>
        </a:p>
      </dgm:t>
    </dgm:pt>
    <dgm:pt modelId="{7CF06856-1BD6-40CF-95AE-1F28C8489FAE}" type="sibTrans" cxnId="{C6C347FD-FBC1-485F-B2F3-67944DA77B53}">
      <dgm:prSet/>
      <dgm:spPr/>
      <dgm:t>
        <a:bodyPr/>
        <a:lstStyle/>
        <a:p>
          <a:endParaRPr lang="en-US"/>
        </a:p>
      </dgm:t>
    </dgm:pt>
    <dgm:pt modelId="{7A04EBFD-C2BE-4ED3-9C64-9C2175094DF9}">
      <dgm:prSet phldrT="[Text]" phldr="1"/>
      <dgm:spPr/>
      <dgm:t>
        <a:bodyPr/>
        <a:lstStyle/>
        <a:p>
          <a:endParaRPr lang="en-US" dirty="0"/>
        </a:p>
      </dgm:t>
    </dgm:pt>
    <dgm:pt modelId="{F3796323-4D6E-48E1-8A37-62D3108D2AB1}" type="parTrans" cxnId="{5501EDB7-7555-4D05-9AE1-5710E3A94AF9}">
      <dgm:prSet/>
      <dgm:spPr/>
      <dgm:t>
        <a:bodyPr/>
        <a:lstStyle/>
        <a:p>
          <a:endParaRPr lang="en-US"/>
        </a:p>
      </dgm:t>
    </dgm:pt>
    <dgm:pt modelId="{FBEA9005-D02C-47A9-8A48-8D9E2BC45C9D}" type="sibTrans" cxnId="{5501EDB7-7555-4D05-9AE1-5710E3A94AF9}">
      <dgm:prSet/>
      <dgm:spPr/>
      <dgm:t>
        <a:bodyPr/>
        <a:lstStyle/>
        <a:p>
          <a:endParaRPr lang="en-US"/>
        </a:p>
      </dgm:t>
    </dgm:pt>
    <dgm:pt modelId="{4A13F44F-AD1F-4D27-8382-B68CDCF342F7}">
      <dgm:prSet phldrT="[Text]" phldr="1"/>
      <dgm:spPr/>
      <dgm:t>
        <a:bodyPr/>
        <a:lstStyle/>
        <a:p>
          <a:endParaRPr lang="en-US" dirty="0"/>
        </a:p>
      </dgm:t>
    </dgm:pt>
    <dgm:pt modelId="{8102E514-6E5E-4499-90CE-519C6D1E9A4F}" type="parTrans" cxnId="{5BC7DCBA-8933-4291-BF50-0BA79C50A781}">
      <dgm:prSet/>
      <dgm:spPr/>
      <dgm:t>
        <a:bodyPr/>
        <a:lstStyle/>
        <a:p>
          <a:endParaRPr lang="en-US"/>
        </a:p>
      </dgm:t>
    </dgm:pt>
    <dgm:pt modelId="{DCE2D681-CAA4-4F4D-A182-72445014EC2B}" type="sibTrans" cxnId="{5BC7DCBA-8933-4291-BF50-0BA79C50A781}">
      <dgm:prSet/>
      <dgm:spPr/>
      <dgm:t>
        <a:bodyPr/>
        <a:lstStyle/>
        <a:p>
          <a:endParaRPr lang="en-US"/>
        </a:p>
      </dgm:t>
    </dgm:pt>
    <dgm:pt modelId="{AE4BC70C-2701-47A9-BAF8-5D385B1531E3}">
      <dgm:prSet phldrT="[Text]" phldr="1"/>
      <dgm:spPr/>
      <dgm:t>
        <a:bodyPr/>
        <a:lstStyle/>
        <a:p>
          <a:endParaRPr lang="en-US" dirty="0"/>
        </a:p>
      </dgm:t>
    </dgm:pt>
    <dgm:pt modelId="{1A5A6E24-5596-4525-8B07-A9D6A2F61CBF}" type="parTrans" cxnId="{96EC84AA-D865-4620-8D98-858ED2C4A179}">
      <dgm:prSet/>
      <dgm:spPr/>
      <dgm:t>
        <a:bodyPr/>
        <a:lstStyle/>
        <a:p>
          <a:endParaRPr lang="en-US"/>
        </a:p>
      </dgm:t>
    </dgm:pt>
    <dgm:pt modelId="{E099BBA3-E7F9-4B97-824A-8CD32EB07648}" type="sibTrans" cxnId="{96EC84AA-D865-4620-8D98-858ED2C4A179}">
      <dgm:prSet/>
      <dgm:spPr/>
      <dgm:t>
        <a:bodyPr/>
        <a:lstStyle/>
        <a:p>
          <a:endParaRPr lang="en-US"/>
        </a:p>
      </dgm:t>
    </dgm:pt>
    <dgm:pt modelId="{06C650A5-F1C8-42DD-AB05-1352F5C83ED9}">
      <dgm:prSet/>
      <dgm:spPr/>
      <dgm:t>
        <a:bodyPr/>
        <a:lstStyle/>
        <a:p>
          <a:r>
            <a:rPr lang="en-US" dirty="0"/>
            <a:t>Resolutions were due to Donald Porterfield, Resolutions Committee Chairman: Sunday, June 8</a:t>
          </a:r>
        </a:p>
      </dgm:t>
    </dgm:pt>
    <dgm:pt modelId="{CB91D92A-6C7F-4B00-AB9B-EE81F57DEF3E}" type="parTrans" cxnId="{CE75C13F-3D6A-4B72-9837-4AC31EC6B815}">
      <dgm:prSet/>
      <dgm:spPr/>
      <dgm:t>
        <a:bodyPr/>
        <a:lstStyle/>
        <a:p>
          <a:endParaRPr lang="en-US"/>
        </a:p>
      </dgm:t>
    </dgm:pt>
    <dgm:pt modelId="{09DE23B1-DE7F-46E5-8DD1-8D04DA289F6A}" type="sibTrans" cxnId="{CE75C13F-3D6A-4B72-9837-4AC31EC6B815}">
      <dgm:prSet/>
      <dgm:spPr/>
      <dgm:t>
        <a:bodyPr/>
        <a:lstStyle/>
        <a:p>
          <a:endParaRPr lang="en-US"/>
        </a:p>
      </dgm:t>
    </dgm:pt>
    <dgm:pt modelId="{DF7B4B8A-9E9E-4C5D-BB1F-F11D5E18E847}">
      <dgm:prSet/>
      <dgm:spPr/>
      <dgm:t>
        <a:bodyPr/>
        <a:lstStyle/>
        <a:p>
          <a:r>
            <a:rPr lang="en-US" u="sng" dirty="0"/>
            <a:t>Resolutions committee meeting at national convention: </a:t>
          </a:r>
          <a:r>
            <a:rPr lang="en-US" dirty="0"/>
            <a:t>Wednesday, July 9, at 1:00 PM Central Daylight Time (CDT) [12:00 PM Mountain Daylight Time (MDT)]</a:t>
          </a:r>
        </a:p>
      </dgm:t>
    </dgm:pt>
    <dgm:pt modelId="{091E37B3-C38C-4BF1-86B2-3DCD00DB6013}" type="parTrans" cxnId="{2EA07257-5E86-4569-83BF-1CC82A173FF2}">
      <dgm:prSet/>
      <dgm:spPr/>
      <dgm:t>
        <a:bodyPr/>
        <a:lstStyle/>
        <a:p>
          <a:endParaRPr lang="en-US"/>
        </a:p>
      </dgm:t>
    </dgm:pt>
    <dgm:pt modelId="{93DA56A6-B23D-4162-AFC5-BCA6A5C6A9FD}" type="sibTrans" cxnId="{2EA07257-5E86-4569-83BF-1CC82A173FF2}">
      <dgm:prSet/>
      <dgm:spPr/>
      <dgm:t>
        <a:bodyPr/>
        <a:lstStyle/>
        <a:p>
          <a:endParaRPr lang="en-US"/>
        </a:p>
      </dgm:t>
    </dgm:pt>
    <dgm:pt modelId="{236C4FF0-8622-4DDF-B3A6-72FA1D15131C}">
      <dgm:prSet/>
      <dgm:spPr/>
      <dgm:t>
        <a:bodyPr/>
        <a:lstStyle/>
        <a:p>
          <a:r>
            <a:rPr lang="en-US" dirty="0"/>
            <a:t>Resolutions receiving a “do pass” vote posted for viewing and consideration</a:t>
          </a:r>
        </a:p>
      </dgm:t>
    </dgm:pt>
    <dgm:pt modelId="{FDC5DC46-D400-42C6-B276-CEC53D546809}" type="parTrans" cxnId="{6909DF19-6918-4129-92F8-202D08FC95E8}">
      <dgm:prSet/>
      <dgm:spPr/>
      <dgm:t>
        <a:bodyPr/>
        <a:lstStyle/>
        <a:p>
          <a:endParaRPr lang="en-US"/>
        </a:p>
      </dgm:t>
    </dgm:pt>
    <dgm:pt modelId="{3F15E439-7678-4116-840A-8AB45E7FB126}" type="sibTrans" cxnId="{6909DF19-6918-4129-92F8-202D08FC95E8}">
      <dgm:prSet/>
      <dgm:spPr/>
      <dgm:t>
        <a:bodyPr/>
        <a:lstStyle/>
        <a:p>
          <a:endParaRPr lang="en-US"/>
        </a:p>
      </dgm:t>
    </dgm:pt>
    <dgm:pt modelId="{7657267F-6BCE-45C3-90EA-C423DF25D05F}">
      <dgm:prSet/>
      <dgm:spPr/>
      <dgm:t>
        <a:bodyPr/>
        <a:lstStyle/>
        <a:p>
          <a:r>
            <a:rPr lang="en-US" u="sng" dirty="0"/>
            <a:t>Resolutions receiving “do pass” vote from the committee and posted on the web site are considered on convention floor for vote during General Session IV, </a:t>
          </a:r>
          <a:r>
            <a:rPr lang="en-US" dirty="0"/>
            <a:t>Saturday, July 12, from 2:00 to 5:00 PM Central Daylight Time (CDT)  [1:00 to 4:00 PM  Mountain Daylight Time (MDT)]</a:t>
          </a:r>
        </a:p>
      </dgm:t>
    </dgm:pt>
    <dgm:pt modelId="{EFDF18CF-0F8A-4830-BAA3-C17BC46277AB}" type="parTrans" cxnId="{E1BE7BA5-20EE-4050-A1EA-82F18B5496A2}">
      <dgm:prSet/>
      <dgm:spPr/>
      <dgm:t>
        <a:bodyPr/>
        <a:lstStyle/>
        <a:p>
          <a:endParaRPr lang="en-US"/>
        </a:p>
      </dgm:t>
    </dgm:pt>
    <dgm:pt modelId="{95758CE2-E5C3-40A6-9849-4440615F1706}" type="sibTrans" cxnId="{E1BE7BA5-20EE-4050-A1EA-82F18B5496A2}">
      <dgm:prSet/>
      <dgm:spPr/>
      <dgm:t>
        <a:bodyPr/>
        <a:lstStyle/>
        <a:p>
          <a:endParaRPr lang="en-US"/>
        </a:p>
      </dgm:t>
    </dgm:pt>
    <dgm:pt modelId="{3AF2A4A6-3D3C-4542-9A41-D98E830FC8D9}">
      <dgm:prSet/>
      <dgm:spPr/>
      <dgm:t>
        <a:bodyPr/>
        <a:lstStyle/>
        <a:p>
          <a:r>
            <a:rPr lang="en-US" u="sng" dirty="0"/>
            <a:t>Resolutions passed on the convention floor are published in the July-August, 2025 issue of The</a:t>
          </a:r>
          <a:r>
            <a:rPr lang="en-US" i="1" u="sng" dirty="0"/>
            <a:t> </a:t>
          </a:r>
          <a:r>
            <a:rPr lang="en-US" i="1" dirty="0"/>
            <a:t>Braille Monitor.</a:t>
          </a:r>
          <a:endParaRPr lang="en-US" dirty="0"/>
        </a:p>
      </dgm:t>
    </dgm:pt>
    <dgm:pt modelId="{33CDAA29-D345-43EC-9B59-769ECBD569A3}" type="parTrans" cxnId="{741A90EF-74C0-4BDB-A4CE-3001EFE67B05}">
      <dgm:prSet/>
      <dgm:spPr/>
      <dgm:t>
        <a:bodyPr/>
        <a:lstStyle/>
        <a:p>
          <a:endParaRPr lang="en-US"/>
        </a:p>
      </dgm:t>
    </dgm:pt>
    <dgm:pt modelId="{121C78AC-37D7-4D8D-9ED2-FF121970AE83}" type="sibTrans" cxnId="{741A90EF-74C0-4BDB-A4CE-3001EFE67B05}">
      <dgm:prSet/>
      <dgm:spPr/>
      <dgm:t>
        <a:bodyPr/>
        <a:lstStyle/>
        <a:p>
          <a:endParaRPr lang="en-US"/>
        </a:p>
      </dgm:t>
    </dgm:pt>
    <dgm:pt modelId="{0DA3FD60-7C39-4AC8-8D43-C1ADA861FB7D}" type="pres">
      <dgm:prSet presAssocID="{3227F625-69E3-4692-BE85-F8099EFDD33A}" presName="diagram" presStyleCnt="0">
        <dgm:presLayoutVars>
          <dgm:dir/>
          <dgm:resizeHandles val="exact"/>
        </dgm:presLayoutVars>
      </dgm:prSet>
      <dgm:spPr/>
    </dgm:pt>
    <dgm:pt modelId="{ED490FFF-2424-4994-8933-17BB04AA9D32}" type="pres">
      <dgm:prSet presAssocID="{9CA36536-B662-47E8-B93E-41604350B61D}" presName="node" presStyleLbl="node1" presStyleIdx="0" presStyleCnt="10">
        <dgm:presLayoutVars>
          <dgm:bulletEnabled val="1"/>
        </dgm:presLayoutVars>
      </dgm:prSet>
      <dgm:spPr/>
    </dgm:pt>
    <dgm:pt modelId="{95716E9C-64B3-4418-B9CC-7850C487642C}" type="pres">
      <dgm:prSet presAssocID="{9993BD9D-422F-49EA-A54E-3ADDE1F3ED45}" presName="sibTrans" presStyleCnt="0"/>
      <dgm:spPr/>
    </dgm:pt>
    <dgm:pt modelId="{4E5021C1-104A-42C6-ABB5-C4FFD4E747CF}" type="pres">
      <dgm:prSet presAssocID="{EAC62A2F-C94A-46D2-8991-12DA6942EE59}" presName="node" presStyleLbl="node1" presStyleIdx="1" presStyleCnt="10">
        <dgm:presLayoutVars>
          <dgm:bulletEnabled val="1"/>
        </dgm:presLayoutVars>
      </dgm:prSet>
      <dgm:spPr/>
    </dgm:pt>
    <dgm:pt modelId="{BE361C48-8AC2-449A-BB9E-90459284FE89}" type="pres">
      <dgm:prSet presAssocID="{7CF06856-1BD6-40CF-95AE-1F28C8489FAE}" presName="sibTrans" presStyleCnt="0"/>
      <dgm:spPr/>
    </dgm:pt>
    <dgm:pt modelId="{B1FAD3A3-96D4-4D1E-8E5D-46E76B7855C0}" type="pres">
      <dgm:prSet presAssocID="{7A04EBFD-C2BE-4ED3-9C64-9C2175094DF9}" presName="node" presStyleLbl="node1" presStyleIdx="2" presStyleCnt="10">
        <dgm:presLayoutVars>
          <dgm:bulletEnabled val="1"/>
        </dgm:presLayoutVars>
      </dgm:prSet>
      <dgm:spPr/>
    </dgm:pt>
    <dgm:pt modelId="{C518E7BB-F958-40FA-998A-BBD5841E8293}" type="pres">
      <dgm:prSet presAssocID="{FBEA9005-D02C-47A9-8A48-8D9E2BC45C9D}" presName="sibTrans" presStyleCnt="0"/>
      <dgm:spPr/>
    </dgm:pt>
    <dgm:pt modelId="{AC84CD9B-45E4-4CAB-9C7D-F85FB6E83F52}" type="pres">
      <dgm:prSet presAssocID="{4A13F44F-AD1F-4D27-8382-B68CDCF342F7}" presName="node" presStyleLbl="node1" presStyleIdx="3" presStyleCnt="10">
        <dgm:presLayoutVars>
          <dgm:bulletEnabled val="1"/>
        </dgm:presLayoutVars>
      </dgm:prSet>
      <dgm:spPr/>
    </dgm:pt>
    <dgm:pt modelId="{7458BD51-6F05-4951-8F3D-C4E62B2F74E0}" type="pres">
      <dgm:prSet presAssocID="{DCE2D681-CAA4-4F4D-A182-72445014EC2B}" presName="sibTrans" presStyleCnt="0"/>
      <dgm:spPr/>
    </dgm:pt>
    <dgm:pt modelId="{1F96A03D-2CD0-4EE1-BA36-F0A26695FD12}" type="pres">
      <dgm:prSet presAssocID="{AE4BC70C-2701-47A9-BAF8-5D385B1531E3}" presName="node" presStyleLbl="node1" presStyleIdx="4" presStyleCnt="10">
        <dgm:presLayoutVars>
          <dgm:bulletEnabled val="1"/>
        </dgm:presLayoutVars>
      </dgm:prSet>
      <dgm:spPr/>
    </dgm:pt>
    <dgm:pt modelId="{44B30DF3-F455-4212-93C1-AFCC80919AAA}" type="pres">
      <dgm:prSet presAssocID="{E099BBA3-E7F9-4B97-824A-8CD32EB07648}" presName="sibTrans" presStyleCnt="0"/>
      <dgm:spPr/>
    </dgm:pt>
    <dgm:pt modelId="{86B99FAA-13DF-4A68-84D7-50E46AC9583B}" type="pres">
      <dgm:prSet presAssocID="{06C650A5-F1C8-42DD-AB05-1352F5C83ED9}" presName="node" presStyleLbl="node1" presStyleIdx="5" presStyleCnt="10">
        <dgm:presLayoutVars>
          <dgm:bulletEnabled val="1"/>
        </dgm:presLayoutVars>
      </dgm:prSet>
      <dgm:spPr/>
    </dgm:pt>
    <dgm:pt modelId="{B5C21928-C6EF-478C-B7CA-9F7DE09931EA}" type="pres">
      <dgm:prSet presAssocID="{09DE23B1-DE7F-46E5-8DD1-8D04DA289F6A}" presName="sibTrans" presStyleCnt="0"/>
      <dgm:spPr/>
    </dgm:pt>
    <dgm:pt modelId="{0D0F029A-DA8A-42A6-AD85-0338A8EB768E}" type="pres">
      <dgm:prSet presAssocID="{DF7B4B8A-9E9E-4C5D-BB1F-F11D5E18E847}" presName="node" presStyleLbl="node1" presStyleIdx="6" presStyleCnt="10">
        <dgm:presLayoutVars>
          <dgm:bulletEnabled val="1"/>
        </dgm:presLayoutVars>
      </dgm:prSet>
      <dgm:spPr/>
    </dgm:pt>
    <dgm:pt modelId="{3A119B4D-525A-49BE-8269-0E452928B539}" type="pres">
      <dgm:prSet presAssocID="{93DA56A6-B23D-4162-AFC5-BCA6A5C6A9FD}" presName="sibTrans" presStyleCnt="0"/>
      <dgm:spPr/>
    </dgm:pt>
    <dgm:pt modelId="{CA8DF640-B8DD-4C24-80F8-9FBCC73F09E1}" type="pres">
      <dgm:prSet presAssocID="{236C4FF0-8622-4DDF-B3A6-72FA1D15131C}" presName="node" presStyleLbl="node1" presStyleIdx="7" presStyleCnt="10">
        <dgm:presLayoutVars>
          <dgm:bulletEnabled val="1"/>
        </dgm:presLayoutVars>
      </dgm:prSet>
      <dgm:spPr/>
    </dgm:pt>
    <dgm:pt modelId="{9DBE73E1-F1E1-4826-AB01-5BB7780329F8}" type="pres">
      <dgm:prSet presAssocID="{3F15E439-7678-4116-840A-8AB45E7FB126}" presName="sibTrans" presStyleCnt="0"/>
      <dgm:spPr/>
    </dgm:pt>
    <dgm:pt modelId="{A6AAD806-BE9F-4DA9-BA03-72853D02503A}" type="pres">
      <dgm:prSet presAssocID="{7657267F-6BCE-45C3-90EA-C423DF25D05F}" presName="node" presStyleLbl="node1" presStyleIdx="8" presStyleCnt="10">
        <dgm:presLayoutVars>
          <dgm:bulletEnabled val="1"/>
        </dgm:presLayoutVars>
      </dgm:prSet>
      <dgm:spPr/>
    </dgm:pt>
    <dgm:pt modelId="{336BB972-887D-4FB6-A855-798C3CFFC87F}" type="pres">
      <dgm:prSet presAssocID="{95758CE2-E5C3-40A6-9849-4440615F1706}" presName="sibTrans" presStyleCnt="0"/>
      <dgm:spPr/>
    </dgm:pt>
    <dgm:pt modelId="{E92F5A83-5885-415C-8589-5E533B0E48E5}" type="pres">
      <dgm:prSet presAssocID="{3AF2A4A6-3D3C-4542-9A41-D98E830FC8D9}" presName="node" presStyleLbl="node1" presStyleIdx="9" presStyleCnt="10">
        <dgm:presLayoutVars>
          <dgm:bulletEnabled val="1"/>
        </dgm:presLayoutVars>
      </dgm:prSet>
      <dgm:spPr/>
    </dgm:pt>
  </dgm:ptLst>
  <dgm:cxnLst>
    <dgm:cxn modelId="{BC45D30E-1881-41C0-B5C1-E49DE8E2E615}" type="presOf" srcId="{236C4FF0-8622-4DDF-B3A6-72FA1D15131C}" destId="{CA8DF640-B8DD-4C24-80F8-9FBCC73F09E1}" srcOrd="0" destOrd="0" presId="urn:microsoft.com/office/officeart/2005/8/layout/default"/>
    <dgm:cxn modelId="{FD4DDC17-0BB2-457D-A260-C33F0879F9A1}" type="presOf" srcId="{4A13F44F-AD1F-4D27-8382-B68CDCF342F7}" destId="{AC84CD9B-45E4-4CAB-9C7D-F85FB6E83F52}" srcOrd="0" destOrd="0" presId="urn:microsoft.com/office/officeart/2005/8/layout/default"/>
    <dgm:cxn modelId="{D95AFB17-9D0A-42C5-ADB3-1F33D4E97CF6}" type="presOf" srcId="{3AF2A4A6-3D3C-4542-9A41-D98E830FC8D9}" destId="{E92F5A83-5885-415C-8589-5E533B0E48E5}" srcOrd="0" destOrd="0" presId="urn:microsoft.com/office/officeart/2005/8/layout/default"/>
    <dgm:cxn modelId="{6909DF19-6918-4129-92F8-202D08FC95E8}" srcId="{3227F625-69E3-4692-BE85-F8099EFDD33A}" destId="{236C4FF0-8622-4DDF-B3A6-72FA1D15131C}" srcOrd="7" destOrd="0" parTransId="{FDC5DC46-D400-42C6-B276-CEC53D546809}" sibTransId="{3F15E439-7678-4116-840A-8AB45E7FB126}"/>
    <dgm:cxn modelId="{5651011A-F4BB-46D6-A4D0-7E3763DEFCF5}" type="presOf" srcId="{7A04EBFD-C2BE-4ED3-9C64-9C2175094DF9}" destId="{B1FAD3A3-96D4-4D1E-8E5D-46E76B7855C0}" srcOrd="0" destOrd="0" presId="urn:microsoft.com/office/officeart/2005/8/layout/default"/>
    <dgm:cxn modelId="{13FCAB2A-CFCE-45DC-A543-A79F0E918C74}" type="presOf" srcId="{06C650A5-F1C8-42DD-AB05-1352F5C83ED9}" destId="{86B99FAA-13DF-4A68-84D7-50E46AC9583B}" srcOrd="0" destOrd="0" presId="urn:microsoft.com/office/officeart/2005/8/layout/default"/>
    <dgm:cxn modelId="{CE75C13F-3D6A-4B72-9837-4AC31EC6B815}" srcId="{3227F625-69E3-4692-BE85-F8099EFDD33A}" destId="{06C650A5-F1C8-42DD-AB05-1352F5C83ED9}" srcOrd="5" destOrd="0" parTransId="{CB91D92A-6C7F-4B00-AB9B-EE81F57DEF3E}" sibTransId="{09DE23B1-DE7F-46E5-8DD1-8D04DA289F6A}"/>
    <dgm:cxn modelId="{D3F34A5D-889E-4978-BA32-024BF4A6A7C1}" type="presOf" srcId="{9CA36536-B662-47E8-B93E-41604350B61D}" destId="{ED490FFF-2424-4994-8933-17BB04AA9D32}" srcOrd="0" destOrd="0" presId="urn:microsoft.com/office/officeart/2005/8/layout/default"/>
    <dgm:cxn modelId="{2EA07257-5E86-4569-83BF-1CC82A173FF2}" srcId="{3227F625-69E3-4692-BE85-F8099EFDD33A}" destId="{DF7B4B8A-9E9E-4C5D-BB1F-F11D5E18E847}" srcOrd="6" destOrd="0" parTransId="{091E37B3-C38C-4BF1-86B2-3DCD00DB6013}" sibTransId="{93DA56A6-B23D-4162-AFC5-BCA6A5C6A9FD}"/>
    <dgm:cxn modelId="{944CB77E-D847-4FF6-B46C-9C56E5775334}" type="presOf" srcId="{3227F625-69E3-4692-BE85-F8099EFDD33A}" destId="{0DA3FD60-7C39-4AC8-8D43-C1ADA861FB7D}" srcOrd="0" destOrd="0" presId="urn:microsoft.com/office/officeart/2005/8/layout/default"/>
    <dgm:cxn modelId="{4A76D19D-992A-4D02-8A3D-8AE50598954B}" type="presOf" srcId="{7657267F-6BCE-45C3-90EA-C423DF25D05F}" destId="{A6AAD806-BE9F-4DA9-BA03-72853D02503A}" srcOrd="0" destOrd="0" presId="urn:microsoft.com/office/officeart/2005/8/layout/default"/>
    <dgm:cxn modelId="{E1BE7BA5-20EE-4050-A1EA-82F18B5496A2}" srcId="{3227F625-69E3-4692-BE85-F8099EFDD33A}" destId="{7657267F-6BCE-45C3-90EA-C423DF25D05F}" srcOrd="8" destOrd="0" parTransId="{EFDF18CF-0F8A-4830-BAA3-C17BC46277AB}" sibTransId="{95758CE2-E5C3-40A6-9849-4440615F1706}"/>
    <dgm:cxn modelId="{96EC84AA-D865-4620-8D98-858ED2C4A179}" srcId="{3227F625-69E3-4692-BE85-F8099EFDD33A}" destId="{AE4BC70C-2701-47A9-BAF8-5D385B1531E3}" srcOrd="4" destOrd="0" parTransId="{1A5A6E24-5596-4525-8B07-A9D6A2F61CBF}" sibTransId="{E099BBA3-E7F9-4B97-824A-8CD32EB07648}"/>
    <dgm:cxn modelId="{5501EDB7-7555-4D05-9AE1-5710E3A94AF9}" srcId="{3227F625-69E3-4692-BE85-F8099EFDD33A}" destId="{7A04EBFD-C2BE-4ED3-9C64-9C2175094DF9}" srcOrd="2" destOrd="0" parTransId="{F3796323-4D6E-48E1-8A37-62D3108D2AB1}" sibTransId="{FBEA9005-D02C-47A9-8A48-8D9E2BC45C9D}"/>
    <dgm:cxn modelId="{5BC7DCBA-8933-4291-BF50-0BA79C50A781}" srcId="{3227F625-69E3-4692-BE85-F8099EFDD33A}" destId="{4A13F44F-AD1F-4D27-8382-B68CDCF342F7}" srcOrd="3" destOrd="0" parTransId="{8102E514-6E5E-4499-90CE-519C6D1E9A4F}" sibTransId="{DCE2D681-CAA4-4F4D-A182-72445014EC2B}"/>
    <dgm:cxn modelId="{35C4FCBC-388D-44C1-B781-0ABB6AB62AFA}" type="presOf" srcId="{EAC62A2F-C94A-46D2-8991-12DA6942EE59}" destId="{4E5021C1-104A-42C6-ABB5-C4FFD4E747CF}" srcOrd="0" destOrd="0" presId="urn:microsoft.com/office/officeart/2005/8/layout/default"/>
    <dgm:cxn modelId="{91B130E5-6511-4394-84F9-E4B114555C24}" type="presOf" srcId="{DF7B4B8A-9E9E-4C5D-BB1F-F11D5E18E847}" destId="{0D0F029A-DA8A-42A6-AD85-0338A8EB768E}" srcOrd="0" destOrd="0" presId="urn:microsoft.com/office/officeart/2005/8/layout/default"/>
    <dgm:cxn modelId="{741A90EF-74C0-4BDB-A4CE-3001EFE67B05}" srcId="{3227F625-69E3-4692-BE85-F8099EFDD33A}" destId="{3AF2A4A6-3D3C-4542-9A41-D98E830FC8D9}" srcOrd="9" destOrd="0" parTransId="{33CDAA29-D345-43EC-9B59-769ECBD569A3}" sibTransId="{121C78AC-37D7-4D8D-9ED2-FF121970AE83}"/>
    <dgm:cxn modelId="{376F53F1-2D56-4A47-9E23-EBBB7C11DC14}" type="presOf" srcId="{AE4BC70C-2701-47A9-BAF8-5D385B1531E3}" destId="{1F96A03D-2CD0-4EE1-BA36-F0A26695FD12}" srcOrd="0" destOrd="0" presId="urn:microsoft.com/office/officeart/2005/8/layout/default"/>
    <dgm:cxn modelId="{C6C347FD-FBC1-485F-B2F3-67944DA77B53}" srcId="{3227F625-69E3-4692-BE85-F8099EFDD33A}" destId="{EAC62A2F-C94A-46D2-8991-12DA6942EE59}" srcOrd="1" destOrd="0" parTransId="{51056D01-6139-42E4-8749-C2F2C1C52B25}" sibTransId="{7CF06856-1BD6-40CF-95AE-1F28C8489FAE}"/>
    <dgm:cxn modelId="{103186FE-D9A6-49DA-9E92-19BB516B3452}" srcId="{3227F625-69E3-4692-BE85-F8099EFDD33A}" destId="{9CA36536-B662-47E8-B93E-41604350B61D}" srcOrd="0" destOrd="0" parTransId="{4A2AD15B-3001-4DFE-8350-EA6265022709}" sibTransId="{9993BD9D-422F-49EA-A54E-3ADDE1F3ED45}"/>
    <dgm:cxn modelId="{3050E8C4-B93F-4E95-B1E2-06418A103623}" type="presParOf" srcId="{0DA3FD60-7C39-4AC8-8D43-C1ADA861FB7D}" destId="{ED490FFF-2424-4994-8933-17BB04AA9D32}" srcOrd="0" destOrd="0" presId="urn:microsoft.com/office/officeart/2005/8/layout/default"/>
    <dgm:cxn modelId="{9809F682-2437-4C8F-A57C-8225AB3D3F61}" type="presParOf" srcId="{0DA3FD60-7C39-4AC8-8D43-C1ADA861FB7D}" destId="{95716E9C-64B3-4418-B9CC-7850C487642C}" srcOrd="1" destOrd="0" presId="urn:microsoft.com/office/officeart/2005/8/layout/default"/>
    <dgm:cxn modelId="{9E03A5C6-8539-4842-87CD-A5535456E4DB}" type="presParOf" srcId="{0DA3FD60-7C39-4AC8-8D43-C1ADA861FB7D}" destId="{4E5021C1-104A-42C6-ABB5-C4FFD4E747CF}" srcOrd="2" destOrd="0" presId="urn:microsoft.com/office/officeart/2005/8/layout/default"/>
    <dgm:cxn modelId="{63110058-9E8F-496D-8BD0-BE0556AD88D0}" type="presParOf" srcId="{0DA3FD60-7C39-4AC8-8D43-C1ADA861FB7D}" destId="{BE361C48-8AC2-449A-BB9E-90459284FE89}" srcOrd="3" destOrd="0" presId="urn:microsoft.com/office/officeart/2005/8/layout/default"/>
    <dgm:cxn modelId="{FA0B81C5-F00B-4E6F-B799-E2A96316502E}" type="presParOf" srcId="{0DA3FD60-7C39-4AC8-8D43-C1ADA861FB7D}" destId="{B1FAD3A3-96D4-4D1E-8E5D-46E76B7855C0}" srcOrd="4" destOrd="0" presId="urn:microsoft.com/office/officeart/2005/8/layout/default"/>
    <dgm:cxn modelId="{235FB20C-2A89-41AD-83CA-E6FB0088299E}" type="presParOf" srcId="{0DA3FD60-7C39-4AC8-8D43-C1ADA861FB7D}" destId="{C518E7BB-F958-40FA-998A-BBD5841E8293}" srcOrd="5" destOrd="0" presId="urn:microsoft.com/office/officeart/2005/8/layout/default"/>
    <dgm:cxn modelId="{D93E69E0-1A66-4863-B1C1-AF0A5751913C}" type="presParOf" srcId="{0DA3FD60-7C39-4AC8-8D43-C1ADA861FB7D}" destId="{AC84CD9B-45E4-4CAB-9C7D-F85FB6E83F52}" srcOrd="6" destOrd="0" presId="urn:microsoft.com/office/officeart/2005/8/layout/default"/>
    <dgm:cxn modelId="{E46CD51C-CBEA-4B0A-952C-DF6415CB3EAC}" type="presParOf" srcId="{0DA3FD60-7C39-4AC8-8D43-C1ADA861FB7D}" destId="{7458BD51-6F05-4951-8F3D-C4E62B2F74E0}" srcOrd="7" destOrd="0" presId="urn:microsoft.com/office/officeart/2005/8/layout/default"/>
    <dgm:cxn modelId="{E7AEFBBA-3A41-4ACF-9E3A-3C162C5EF6A3}" type="presParOf" srcId="{0DA3FD60-7C39-4AC8-8D43-C1ADA861FB7D}" destId="{1F96A03D-2CD0-4EE1-BA36-F0A26695FD12}" srcOrd="8" destOrd="0" presId="urn:microsoft.com/office/officeart/2005/8/layout/default"/>
    <dgm:cxn modelId="{3FC9EC13-8C82-4D9F-9FDC-8B9737464F23}" type="presParOf" srcId="{0DA3FD60-7C39-4AC8-8D43-C1ADA861FB7D}" destId="{44B30DF3-F455-4212-93C1-AFCC80919AAA}" srcOrd="9" destOrd="0" presId="urn:microsoft.com/office/officeart/2005/8/layout/default"/>
    <dgm:cxn modelId="{A13446EA-416E-47CC-9961-AFCE449C6409}" type="presParOf" srcId="{0DA3FD60-7C39-4AC8-8D43-C1ADA861FB7D}" destId="{86B99FAA-13DF-4A68-84D7-50E46AC9583B}" srcOrd="10" destOrd="0" presId="urn:microsoft.com/office/officeart/2005/8/layout/default"/>
    <dgm:cxn modelId="{3A3B99E7-1107-4D37-A485-13F169DA1C16}" type="presParOf" srcId="{0DA3FD60-7C39-4AC8-8D43-C1ADA861FB7D}" destId="{B5C21928-C6EF-478C-B7CA-9F7DE09931EA}" srcOrd="11" destOrd="0" presId="urn:microsoft.com/office/officeart/2005/8/layout/default"/>
    <dgm:cxn modelId="{35FC939D-3FD7-40CA-86A9-2729B03F65AC}" type="presParOf" srcId="{0DA3FD60-7C39-4AC8-8D43-C1ADA861FB7D}" destId="{0D0F029A-DA8A-42A6-AD85-0338A8EB768E}" srcOrd="12" destOrd="0" presId="urn:microsoft.com/office/officeart/2005/8/layout/default"/>
    <dgm:cxn modelId="{C51A98CC-35B0-4256-ADE9-FA6028BCEA65}" type="presParOf" srcId="{0DA3FD60-7C39-4AC8-8D43-C1ADA861FB7D}" destId="{3A119B4D-525A-49BE-8269-0E452928B539}" srcOrd="13" destOrd="0" presId="urn:microsoft.com/office/officeart/2005/8/layout/default"/>
    <dgm:cxn modelId="{AF0380EE-D161-4309-B09D-37AAC77913BE}" type="presParOf" srcId="{0DA3FD60-7C39-4AC8-8D43-C1ADA861FB7D}" destId="{CA8DF640-B8DD-4C24-80F8-9FBCC73F09E1}" srcOrd="14" destOrd="0" presId="urn:microsoft.com/office/officeart/2005/8/layout/default"/>
    <dgm:cxn modelId="{5EBD796F-C1F4-4F63-ACB8-E98B2DBC7B95}" type="presParOf" srcId="{0DA3FD60-7C39-4AC8-8D43-C1ADA861FB7D}" destId="{9DBE73E1-F1E1-4826-AB01-5BB7780329F8}" srcOrd="15" destOrd="0" presId="urn:microsoft.com/office/officeart/2005/8/layout/default"/>
    <dgm:cxn modelId="{019B5408-2919-40C5-9F93-3F1D79145161}" type="presParOf" srcId="{0DA3FD60-7C39-4AC8-8D43-C1ADA861FB7D}" destId="{A6AAD806-BE9F-4DA9-BA03-72853D02503A}" srcOrd="16" destOrd="0" presId="urn:microsoft.com/office/officeart/2005/8/layout/default"/>
    <dgm:cxn modelId="{B6DCC619-4257-458E-B5C9-4A36C7A544CE}" type="presParOf" srcId="{0DA3FD60-7C39-4AC8-8D43-C1ADA861FB7D}" destId="{336BB972-887D-4FB6-A855-798C3CFFC87F}" srcOrd="17" destOrd="0" presId="urn:microsoft.com/office/officeart/2005/8/layout/default"/>
    <dgm:cxn modelId="{12042CA0-7960-4E5A-9D0C-DEEAC77A7FF4}" type="presParOf" srcId="{0DA3FD60-7C39-4AC8-8D43-C1ADA861FB7D}" destId="{E92F5A83-5885-415C-8589-5E533B0E48E5}"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32378-9905-487C-A8B9-B0F8DB487D2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F66AAAB-44DC-4447-81EF-60D6F000A6D5}">
      <dgm:prSet phldrT="[Text]" phldr="1"/>
      <dgm:spPr/>
      <dgm:t>
        <a:bodyPr/>
        <a:lstStyle/>
        <a:p>
          <a:endParaRPr lang="en-US" dirty="0"/>
        </a:p>
      </dgm:t>
    </dgm:pt>
    <dgm:pt modelId="{9E7D3C52-682A-49F0-8DB6-40DF2745B600}" type="parTrans" cxnId="{D8D57D00-34A8-4BA6-8A2D-CCA481B1E997}">
      <dgm:prSet/>
      <dgm:spPr/>
      <dgm:t>
        <a:bodyPr/>
        <a:lstStyle/>
        <a:p>
          <a:endParaRPr lang="en-US"/>
        </a:p>
      </dgm:t>
    </dgm:pt>
    <dgm:pt modelId="{3D94D0D0-75D3-41D2-A594-52B0B599C41B}" type="sibTrans" cxnId="{D8D57D00-34A8-4BA6-8A2D-CCA481B1E997}">
      <dgm:prSet/>
      <dgm:spPr/>
      <dgm:t>
        <a:bodyPr/>
        <a:lstStyle/>
        <a:p>
          <a:endParaRPr lang="en-US"/>
        </a:p>
      </dgm:t>
    </dgm:pt>
    <dgm:pt modelId="{6F44AA93-1CC0-4653-ACD6-7CB45B3E950E}">
      <dgm:prSet phldrT="[Text]" phldr="1"/>
      <dgm:spPr/>
      <dgm:t>
        <a:bodyPr/>
        <a:lstStyle/>
        <a:p>
          <a:endParaRPr lang="en-US" dirty="0"/>
        </a:p>
      </dgm:t>
    </dgm:pt>
    <dgm:pt modelId="{48E4E50C-73BB-43EF-9ED5-EF4C6C151A61}" type="parTrans" cxnId="{0108335F-BB58-4357-BD01-A73CE91CE60A}">
      <dgm:prSet/>
      <dgm:spPr/>
      <dgm:t>
        <a:bodyPr/>
        <a:lstStyle/>
        <a:p>
          <a:endParaRPr lang="en-US"/>
        </a:p>
      </dgm:t>
    </dgm:pt>
    <dgm:pt modelId="{DD6D2251-136D-4834-8A42-4FF612BD66D9}" type="sibTrans" cxnId="{0108335F-BB58-4357-BD01-A73CE91CE60A}">
      <dgm:prSet/>
      <dgm:spPr/>
      <dgm:t>
        <a:bodyPr/>
        <a:lstStyle/>
        <a:p>
          <a:endParaRPr lang="en-US"/>
        </a:p>
      </dgm:t>
    </dgm:pt>
    <dgm:pt modelId="{2B4BB0F2-A2C3-4099-BEC2-25F0255A3818}">
      <dgm:prSet phldrT="[Text]" phldr="1"/>
      <dgm:spPr/>
      <dgm:t>
        <a:bodyPr/>
        <a:lstStyle/>
        <a:p>
          <a:endParaRPr lang="en-US" dirty="0"/>
        </a:p>
      </dgm:t>
    </dgm:pt>
    <dgm:pt modelId="{04A8BD0E-A49A-4A59-8916-951993A8EDD3}" type="parTrans" cxnId="{E01C3F75-FB93-4BB9-BDBB-55D77E040113}">
      <dgm:prSet/>
      <dgm:spPr/>
      <dgm:t>
        <a:bodyPr/>
        <a:lstStyle/>
        <a:p>
          <a:endParaRPr lang="en-US"/>
        </a:p>
      </dgm:t>
    </dgm:pt>
    <dgm:pt modelId="{F9F3B8F3-BBD4-4078-BFC5-C1FFE48BA59C}" type="sibTrans" cxnId="{E01C3F75-FB93-4BB9-BDBB-55D77E040113}">
      <dgm:prSet/>
      <dgm:spPr/>
      <dgm:t>
        <a:bodyPr/>
        <a:lstStyle/>
        <a:p>
          <a:endParaRPr lang="en-US"/>
        </a:p>
      </dgm:t>
    </dgm:pt>
    <dgm:pt modelId="{658F4754-4475-402A-8B07-7840A8975A4B}">
      <dgm:prSet phldrT="[Text]" phldr="1"/>
      <dgm:spPr/>
      <dgm:t>
        <a:bodyPr/>
        <a:lstStyle/>
        <a:p>
          <a:endParaRPr lang="en-US" dirty="0"/>
        </a:p>
      </dgm:t>
    </dgm:pt>
    <dgm:pt modelId="{151DD22A-C1A8-41F9-95B5-9683BB1ECAD6}" type="parTrans" cxnId="{0CC1F01A-3276-4936-895A-0FD7FBB2DF93}">
      <dgm:prSet/>
      <dgm:spPr/>
      <dgm:t>
        <a:bodyPr/>
        <a:lstStyle/>
        <a:p>
          <a:endParaRPr lang="en-US"/>
        </a:p>
      </dgm:t>
    </dgm:pt>
    <dgm:pt modelId="{DDF9F1DB-36BD-4E7C-9604-4D13936D33FF}" type="sibTrans" cxnId="{0CC1F01A-3276-4936-895A-0FD7FBB2DF93}">
      <dgm:prSet/>
      <dgm:spPr/>
      <dgm:t>
        <a:bodyPr/>
        <a:lstStyle/>
        <a:p>
          <a:endParaRPr lang="en-US"/>
        </a:p>
      </dgm:t>
    </dgm:pt>
    <dgm:pt modelId="{5963302C-AA84-4449-9BF2-AF26B1631EA4}">
      <dgm:prSet phldrT="[Text]" phldr="1"/>
      <dgm:spPr/>
      <dgm:t>
        <a:bodyPr/>
        <a:lstStyle/>
        <a:p>
          <a:endParaRPr lang="en-US" dirty="0"/>
        </a:p>
      </dgm:t>
    </dgm:pt>
    <dgm:pt modelId="{C62F614D-9AB7-44F4-BB32-12747C79AE03}" type="parTrans" cxnId="{45EF11C0-ADA2-48F3-B1EB-0C8DFEC74B70}">
      <dgm:prSet/>
      <dgm:spPr/>
      <dgm:t>
        <a:bodyPr/>
        <a:lstStyle/>
        <a:p>
          <a:endParaRPr lang="en-US"/>
        </a:p>
      </dgm:t>
    </dgm:pt>
    <dgm:pt modelId="{336CEC5D-B152-44E6-9367-64A741880E78}" type="sibTrans" cxnId="{45EF11C0-ADA2-48F3-B1EB-0C8DFEC74B70}">
      <dgm:prSet/>
      <dgm:spPr/>
      <dgm:t>
        <a:bodyPr/>
        <a:lstStyle/>
        <a:p>
          <a:endParaRPr lang="en-US"/>
        </a:p>
      </dgm:t>
    </dgm:pt>
    <dgm:pt modelId="{C5CB3C37-64AE-4B1B-813E-735A5821203E}">
      <dgm:prSet/>
      <dgm:spPr/>
      <dgm:t>
        <a:bodyPr/>
        <a:lstStyle/>
        <a:p>
          <a:r>
            <a:rPr lang="en-US" dirty="0"/>
            <a:t>National Federation of the Blind of New Mexico (NFBNM) 2025 Convention Resolutions Committee Chair Kelly Burma currently presents to interested chapters and groups regarding the resolutions process.</a:t>
          </a:r>
        </a:p>
      </dgm:t>
    </dgm:pt>
    <dgm:pt modelId="{6B99784B-3FCB-438C-97A4-E2F1DB4AC3B1}" type="parTrans" cxnId="{2BD6F961-27B6-4502-AFE0-69C8E0158FA5}">
      <dgm:prSet/>
      <dgm:spPr/>
      <dgm:t>
        <a:bodyPr/>
        <a:lstStyle/>
        <a:p>
          <a:endParaRPr lang="en-US"/>
        </a:p>
      </dgm:t>
    </dgm:pt>
    <dgm:pt modelId="{ED170CAE-C0D7-480E-9D1A-900509E0621A}" type="sibTrans" cxnId="{2BD6F961-27B6-4502-AFE0-69C8E0158FA5}">
      <dgm:prSet/>
      <dgm:spPr/>
      <dgm:t>
        <a:bodyPr/>
        <a:lstStyle/>
        <a:p>
          <a:endParaRPr lang="en-US"/>
        </a:p>
      </dgm:t>
    </dgm:pt>
    <dgm:pt modelId="{28F88F00-DDB8-44BB-B0FA-1406476FB660}">
      <dgm:prSet/>
      <dgm:spPr/>
      <dgm:t>
        <a:bodyPr/>
        <a:lstStyle/>
        <a:p>
          <a:r>
            <a:rPr lang="en-US" dirty="0"/>
            <a:t>Resolutions are due to Kelly Burma, Resolutions Committee Chairman on Tuesday, October 21, 2025.</a:t>
          </a:r>
        </a:p>
      </dgm:t>
    </dgm:pt>
    <dgm:pt modelId="{26FA695C-B8BB-483F-ABD7-DA8F8395FE53}" type="parTrans" cxnId="{343D4E87-8ECD-4825-A9F5-83D90D808648}">
      <dgm:prSet/>
      <dgm:spPr/>
      <dgm:t>
        <a:bodyPr/>
        <a:lstStyle/>
        <a:p>
          <a:endParaRPr lang="en-US"/>
        </a:p>
      </dgm:t>
    </dgm:pt>
    <dgm:pt modelId="{022A4E94-E446-4460-842A-F99A8BC65EA6}" type="sibTrans" cxnId="{343D4E87-8ECD-4825-A9F5-83D90D808648}">
      <dgm:prSet/>
      <dgm:spPr/>
      <dgm:t>
        <a:bodyPr/>
        <a:lstStyle/>
        <a:p>
          <a:endParaRPr lang="en-US"/>
        </a:p>
      </dgm:t>
    </dgm:pt>
    <dgm:pt modelId="{DFE73995-F90A-4495-A8F8-B9424F7119C6}">
      <dgm:prSet/>
      <dgm:spPr/>
      <dgm:t>
        <a:bodyPr/>
        <a:lstStyle/>
        <a:p>
          <a:r>
            <a:rPr lang="en-US" dirty="0"/>
            <a:t>Kelly will provide resolutions to committee members, chapter and group presidents, before the Resolutions Committee meeting at the state convention.</a:t>
          </a:r>
        </a:p>
      </dgm:t>
    </dgm:pt>
    <dgm:pt modelId="{400D3809-C009-4B54-8A3D-E6CD586F01BE}" type="parTrans" cxnId="{C770DC85-06E9-44B5-A23B-9FA4264D1A7F}">
      <dgm:prSet/>
      <dgm:spPr/>
      <dgm:t>
        <a:bodyPr/>
        <a:lstStyle/>
        <a:p>
          <a:endParaRPr lang="en-US"/>
        </a:p>
      </dgm:t>
    </dgm:pt>
    <dgm:pt modelId="{9069B41D-6925-41A6-AFD8-92A07970A28A}" type="sibTrans" cxnId="{C770DC85-06E9-44B5-A23B-9FA4264D1A7F}">
      <dgm:prSet/>
      <dgm:spPr/>
      <dgm:t>
        <a:bodyPr/>
        <a:lstStyle/>
        <a:p>
          <a:endParaRPr lang="en-US"/>
        </a:p>
      </dgm:t>
    </dgm:pt>
    <dgm:pt modelId="{71103165-B764-4C17-B225-A48BA68E68E8}">
      <dgm:prSet/>
      <dgm:spPr/>
      <dgm:t>
        <a:bodyPr/>
        <a:lstStyle/>
        <a:p>
          <a:r>
            <a:rPr lang="en-US" dirty="0"/>
            <a:t>Resolutions will be considered by the committee on either the afternoon of Friday, October 24, or the morning of Saturday, October 25 during the state convention.</a:t>
          </a:r>
        </a:p>
      </dgm:t>
    </dgm:pt>
    <dgm:pt modelId="{913024A9-CB97-4F2F-8B7B-C1569F3D3A13}" type="parTrans" cxnId="{2BA4A28B-C71A-4533-A3C1-C458C347807A}">
      <dgm:prSet/>
      <dgm:spPr/>
      <dgm:t>
        <a:bodyPr/>
        <a:lstStyle/>
        <a:p>
          <a:endParaRPr lang="en-US"/>
        </a:p>
      </dgm:t>
    </dgm:pt>
    <dgm:pt modelId="{BCF0C60A-B95A-424B-93DB-C4BF786D9CBD}" type="sibTrans" cxnId="{2BA4A28B-C71A-4533-A3C1-C458C347807A}">
      <dgm:prSet/>
      <dgm:spPr/>
      <dgm:t>
        <a:bodyPr/>
        <a:lstStyle/>
        <a:p>
          <a:endParaRPr lang="en-US"/>
        </a:p>
      </dgm:t>
    </dgm:pt>
    <dgm:pt modelId="{E22A0B6E-E9B2-4A34-A2F1-FA46E435082F}">
      <dgm:prSet/>
      <dgm:spPr/>
      <dgm:t>
        <a:bodyPr/>
        <a:lstStyle/>
        <a:p>
          <a:r>
            <a:rPr lang="en-US" dirty="0"/>
            <a:t>Resolutions which receive a “do pass” recommendation, with or without amendments by the committee will be brought to the convention floor on the morning of Sunday, October 26, in a report for voting.</a:t>
          </a:r>
        </a:p>
      </dgm:t>
    </dgm:pt>
    <dgm:pt modelId="{6EE1B165-BD39-45F0-897F-D4117643A9AB}" type="parTrans" cxnId="{9BD57547-88CD-44AD-AD26-8125D3026FA4}">
      <dgm:prSet/>
      <dgm:spPr/>
      <dgm:t>
        <a:bodyPr/>
        <a:lstStyle/>
        <a:p>
          <a:endParaRPr lang="en-US"/>
        </a:p>
      </dgm:t>
    </dgm:pt>
    <dgm:pt modelId="{99705A73-808D-4623-9D48-2957348F4CAF}" type="sibTrans" cxnId="{9BD57547-88CD-44AD-AD26-8125D3026FA4}">
      <dgm:prSet/>
      <dgm:spPr/>
      <dgm:t>
        <a:bodyPr/>
        <a:lstStyle/>
        <a:p>
          <a:endParaRPr lang="en-US"/>
        </a:p>
      </dgm:t>
    </dgm:pt>
    <dgm:pt modelId="{70692932-FBF0-4580-BB99-F178920BB18D}">
      <dgm:prSet/>
      <dgm:spPr/>
      <dgm:t>
        <a:bodyPr/>
        <a:lstStyle/>
        <a:p>
          <a:pPr>
            <a:buNone/>
          </a:pPr>
          <a:r>
            <a:rPr lang="en-US" dirty="0"/>
            <a:t>Resolutions which pass on the convention floor will be published on the State Convention Resources page on the NFBNM web site. </a:t>
          </a:r>
        </a:p>
      </dgm:t>
    </dgm:pt>
    <dgm:pt modelId="{5A3CF69A-63B8-48DA-926C-B4E4D5AD1BC1}" type="parTrans" cxnId="{223CB46E-2B8B-4616-A2CE-D7789DA9EFF2}">
      <dgm:prSet/>
      <dgm:spPr/>
      <dgm:t>
        <a:bodyPr/>
        <a:lstStyle/>
        <a:p>
          <a:endParaRPr lang="en-US"/>
        </a:p>
      </dgm:t>
    </dgm:pt>
    <dgm:pt modelId="{9E34897F-9088-4986-B58B-CF8A078B729A}" type="sibTrans" cxnId="{223CB46E-2B8B-4616-A2CE-D7789DA9EFF2}">
      <dgm:prSet/>
      <dgm:spPr/>
      <dgm:t>
        <a:bodyPr/>
        <a:lstStyle/>
        <a:p>
          <a:endParaRPr lang="en-US"/>
        </a:p>
      </dgm:t>
    </dgm:pt>
    <dgm:pt modelId="{642014C7-DC26-4E97-B6B9-50361AEFDFB8}">
      <dgm:prSet/>
      <dgm:spPr/>
      <dgm:t>
        <a:bodyPr/>
        <a:lstStyle/>
        <a:p>
          <a:endParaRPr lang="en-US" dirty="0"/>
        </a:p>
      </dgm:t>
    </dgm:pt>
    <dgm:pt modelId="{CD46020F-029D-49C2-B889-A03D8960BD19}" type="parTrans" cxnId="{5862C745-B63D-42E5-AAA6-C7B226F335A8}">
      <dgm:prSet/>
      <dgm:spPr/>
      <dgm:t>
        <a:bodyPr/>
        <a:lstStyle/>
        <a:p>
          <a:endParaRPr lang="en-US"/>
        </a:p>
      </dgm:t>
    </dgm:pt>
    <dgm:pt modelId="{F699D199-C2D2-4062-A0BC-AE6664041E62}" type="sibTrans" cxnId="{5862C745-B63D-42E5-AAA6-C7B226F335A8}">
      <dgm:prSet/>
      <dgm:spPr/>
      <dgm:t>
        <a:bodyPr/>
        <a:lstStyle/>
        <a:p>
          <a:endParaRPr lang="en-US"/>
        </a:p>
      </dgm:t>
    </dgm:pt>
    <dgm:pt modelId="{CA5A54F3-1243-4AE8-8350-A57F4B5DA84E}" type="pres">
      <dgm:prSet presAssocID="{EB932378-9905-487C-A8B9-B0F8DB487D23}" presName="diagram" presStyleCnt="0">
        <dgm:presLayoutVars>
          <dgm:dir/>
          <dgm:resizeHandles val="exact"/>
        </dgm:presLayoutVars>
      </dgm:prSet>
      <dgm:spPr/>
    </dgm:pt>
    <dgm:pt modelId="{61486397-82D4-4799-B8AB-AE12B7669648}" type="pres">
      <dgm:prSet presAssocID="{6F66AAAB-44DC-4447-81EF-60D6F000A6D5}" presName="node" presStyleLbl="node1" presStyleIdx="0" presStyleCnt="12">
        <dgm:presLayoutVars>
          <dgm:bulletEnabled val="1"/>
        </dgm:presLayoutVars>
      </dgm:prSet>
      <dgm:spPr/>
    </dgm:pt>
    <dgm:pt modelId="{267B514E-8BE2-43EA-847D-BA98507D9ABE}" type="pres">
      <dgm:prSet presAssocID="{3D94D0D0-75D3-41D2-A594-52B0B599C41B}" presName="sibTrans" presStyleCnt="0"/>
      <dgm:spPr/>
    </dgm:pt>
    <dgm:pt modelId="{21F4CDB4-3B22-4AE2-994F-4F48342ABD0F}" type="pres">
      <dgm:prSet presAssocID="{C5CB3C37-64AE-4B1B-813E-735A5821203E}" presName="node" presStyleLbl="node1" presStyleIdx="1" presStyleCnt="12">
        <dgm:presLayoutVars>
          <dgm:bulletEnabled val="1"/>
        </dgm:presLayoutVars>
      </dgm:prSet>
      <dgm:spPr/>
    </dgm:pt>
    <dgm:pt modelId="{AFD66CBF-F690-480C-9845-D2777DA22BA5}" type="pres">
      <dgm:prSet presAssocID="{ED170CAE-C0D7-480E-9D1A-900509E0621A}" presName="sibTrans" presStyleCnt="0"/>
      <dgm:spPr/>
    </dgm:pt>
    <dgm:pt modelId="{22448782-163D-444E-B9EE-8321BD8AEC45}" type="pres">
      <dgm:prSet presAssocID="{28F88F00-DDB8-44BB-B0FA-1406476FB660}" presName="node" presStyleLbl="node1" presStyleIdx="2" presStyleCnt="12">
        <dgm:presLayoutVars>
          <dgm:bulletEnabled val="1"/>
        </dgm:presLayoutVars>
      </dgm:prSet>
      <dgm:spPr/>
    </dgm:pt>
    <dgm:pt modelId="{673DF215-2490-4424-861A-3D98EA92D19A}" type="pres">
      <dgm:prSet presAssocID="{022A4E94-E446-4460-842A-F99A8BC65EA6}" presName="sibTrans" presStyleCnt="0"/>
      <dgm:spPr/>
    </dgm:pt>
    <dgm:pt modelId="{BEE1EE39-5FD6-458D-9A52-B868CD6C4ACC}" type="pres">
      <dgm:prSet presAssocID="{DFE73995-F90A-4495-A8F8-B9424F7119C6}" presName="node" presStyleLbl="node1" presStyleIdx="3" presStyleCnt="12">
        <dgm:presLayoutVars>
          <dgm:bulletEnabled val="1"/>
        </dgm:presLayoutVars>
      </dgm:prSet>
      <dgm:spPr/>
    </dgm:pt>
    <dgm:pt modelId="{733D02E2-FB5D-42F8-8975-36E015A3036E}" type="pres">
      <dgm:prSet presAssocID="{9069B41D-6925-41A6-AFD8-92A07970A28A}" presName="sibTrans" presStyleCnt="0"/>
      <dgm:spPr/>
    </dgm:pt>
    <dgm:pt modelId="{33D3ED1C-3D31-45D5-92B5-30EB53C8A619}" type="pres">
      <dgm:prSet presAssocID="{71103165-B764-4C17-B225-A48BA68E68E8}" presName="node" presStyleLbl="node1" presStyleIdx="4" presStyleCnt="12">
        <dgm:presLayoutVars>
          <dgm:bulletEnabled val="1"/>
        </dgm:presLayoutVars>
      </dgm:prSet>
      <dgm:spPr/>
    </dgm:pt>
    <dgm:pt modelId="{C99DB67B-923A-4F5A-8824-C99F71F402C3}" type="pres">
      <dgm:prSet presAssocID="{BCF0C60A-B95A-424B-93DB-C4BF786D9CBD}" presName="sibTrans" presStyleCnt="0"/>
      <dgm:spPr/>
    </dgm:pt>
    <dgm:pt modelId="{C21E3D77-177E-4A4F-B3CD-EA140FFE0B72}" type="pres">
      <dgm:prSet presAssocID="{E22A0B6E-E9B2-4A34-A2F1-FA46E435082F}" presName="node" presStyleLbl="node1" presStyleIdx="5" presStyleCnt="12">
        <dgm:presLayoutVars>
          <dgm:bulletEnabled val="1"/>
        </dgm:presLayoutVars>
      </dgm:prSet>
      <dgm:spPr/>
    </dgm:pt>
    <dgm:pt modelId="{DE11EF98-0769-4213-98F2-EF4101F45E9B}" type="pres">
      <dgm:prSet presAssocID="{99705A73-808D-4623-9D48-2957348F4CAF}" presName="sibTrans" presStyleCnt="0"/>
      <dgm:spPr/>
    </dgm:pt>
    <dgm:pt modelId="{EB7256E7-F2C9-4EBD-AA10-795746C5B1B4}" type="pres">
      <dgm:prSet presAssocID="{70692932-FBF0-4580-BB99-F178920BB18D}" presName="node" presStyleLbl="node1" presStyleIdx="6" presStyleCnt="12">
        <dgm:presLayoutVars>
          <dgm:bulletEnabled val="1"/>
        </dgm:presLayoutVars>
      </dgm:prSet>
      <dgm:spPr/>
    </dgm:pt>
    <dgm:pt modelId="{3FE632FD-F620-48B1-A436-3B20246C882D}" type="pres">
      <dgm:prSet presAssocID="{9E34897F-9088-4986-B58B-CF8A078B729A}" presName="sibTrans" presStyleCnt="0"/>
      <dgm:spPr/>
    </dgm:pt>
    <dgm:pt modelId="{A8782400-B464-4F29-BE9F-CADE04AC27C8}" type="pres">
      <dgm:prSet presAssocID="{642014C7-DC26-4E97-B6B9-50361AEFDFB8}" presName="node" presStyleLbl="node1" presStyleIdx="7" presStyleCnt="12">
        <dgm:presLayoutVars>
          <dgm:bulletEnabled val="1"/>
        </dgm:presLayoutVars>
      </dgm:prSet>
      <dgm:spPr/>
    </dgm:pt>
    <dgm:pt modelId="{FCA8C831-8F7B-41A9-BC4E-88BF9C3CBCCD}" type="pres">
      <dgm:prSet presAssocID="{F699D199-C2D2-4062-A0BC-AE6664041E62}" presName="sibTrans" presStyleCnt="0"/>
      <dgm:spPr/>
    </dgm:pt>
    <dgm:pt modelId="{1962DFF0-A051-43E6-9BD4-E01EF2515F22}" type="pres">
      <dgm:prSet presAssocID="{6F44AA93-1CC0-4653-ACD6-7CB45B3E950E}" presName="node" presStyleLbl="node1" presStyleIdx="8" presStyleCnt="12">
        <dgm:presLayoutVars>
          <dgm:bulletEnabled val="1"/>
        </dgm:presLayoutVars>
      </dgm:prSet>
      <dgm:spPr/>
    </dgm:pt>
    <dgm:pt modelId="{6407B473-2F39-43F8-8F78-C1D2B4497766}" type="pres">
      <dgm:prSet presAssocID="{DD6D2251-136D-4834-8A42-4FF612BD66D9}" presName="sibTrans" presStyleCnt="0"/>
      <dgm:spPr/>
    </dgm:pt>
    <dgm:pt modelId="{60C9CB63-2968-4DC5-A1AF-A4E3BD4315D3}" type="pres">
      <dgm:prSet presAssocID="{2B4BB0F2-A2C3-4099-BEC2-25F0255A3818}" presName="node" presStyleLbl="node1" presStyleIdx="9" presStyleCnt="12">
        <dgm:presLayoutVars>
          <dgm:bulletEnabled val="1"/>
        </dgm:presLayoutVars>
      </dgm:prSet>
      <dgm:spPr/>
    </dgm:pt>
    <dgm:pt modelId="{C39FC367-421B-45B3-9A9D-67DB6AEB2F84}" type="pres">
      <dgm:prSet presAssocID="{F9F3B8F3-BBD4-4078-BFC5-C1FFE48BA59C}" presName="sibTrans" presStyleCnt="0"/>
      <dgm:spPr/>
    </dgm:pt>
    <dgm:pt modelId="{E14B94B8-25B6-48FD-A77F-A35652CCB13C}" type="pres">
      <dgm:prSet presAssocID="{658F4754-4475-402A-8B07-7840A8975A4B}" presName="node" presStyleLbl="node1" presStyleIdx="10" presStyleCnt="12">
        <dgm:presLayoutVars>
          <dgm:bulletEnabled val="1"/>
        </dgm:presLayoutVars>
      </dgm:prSet>
      <dgm:spPr/>
    </dgm:pt>
    <dgm:pt modelId="{71A8C208-042C-4C1C-BD47-F0A7AB988211}" type="pres">
      <dgm:prSet presAssocID="{DDF9F1DB-36BD-4E7C-9604-4D13936D33FF}" presName="sibTrans" presStyleCnt="0"/>
      <dgm:spPr/>
    </dgm:pt>
    <dgm:pt modelId="{838B73DB-EB92-43CA-AD6D-B06C241ED4AE}" type="pres">
      <dgm:prSet presAssocID="{5963302C-AA84-4449-9BF2-AF26B1631EA4}" presName="node" presStyleLbl="node1" presStyleIdx="11" presStyleCnt="12">
        <dgm:presLayoutVars>
          <dgm:bulletEnabled val="1"/>
        </dgm:presLayoutVars>
      </dgm:prSet>
      <dgm:spPr/>
    </dgm:pt>
  </dgm:ptLst>
  <dgm:cxnLst>
    <dgm:cxn modelId="{D8D57D00-34A8-4BA6-8A2D-CCA481B1E997}" srcId="{EB932378-9905-487C-A8B9-B0F8DB487D23}" destId="{6F66AAAB-44DC-4447-81EF-60D6F000A6D5}" srcOrd="0" destOrd="0" parTransId="{9E7D3C52-682A-49F0-8DB6-40DF2745B600}" sibTransId="{3D94D0D0-75D3-41D2-A594-52B0B599C41B}"/>
    <dgm:cxn modelId="{D4FD8F05-42D8-4E72-A75E-E240D452EB0B}" type="presOf" srcId="{6F44AA93-1CC0-4653-ACD6-7CB45B3E950E}" destId="{1962DFF0-A051-43E6-9BD4-E01EF2515F22}" srcOrd="0" destOrd="0" presId="urn:microsoft.com/office/officeart/2005/8/layout/default"/>
    <dgm:cxn modelId="{0CC1F01A-3276-4936-895A-0FD7FBB2DF93}" srcId="{EB932378-9905-487C-A8B9-B0F8DB487D23}" destId="{658F4754-4475-402A-8B07-7840A8975A4B}" srcOrd="10" destOrd="0" parTransId="{151DD22A-C1A8-41F9-95B5-9683BB1ECAD6}" sibTransId="{DDF9F1DB-36BD-4E7C-9604-4D13936D33FF}"/>
    <dgm:cxn modelId="{3A768B24-21A1-40CB-A92A-42E7626954B3}" type="presOf" srcId="{2B4BB0F2-A2C3-4099-BEC2-25F0255A3818}" destId="{60C9CB63-2968-4DC5-A1AF-A4E3BD4315D3}" srcOrd="0" destOrd="0" presId="urn:microsoft.com/office/officeart/2005/8/layout/default"/>
    <dgm:cxn modelId="{1A339F2E-9014-447E-BD8D-829649565C41}" type="presOf" srcId="{70692932-FBF0-4580-BB99-F178920BB18D}" destId="{EB7256E7-F2C9-4EBD-AA10-795746C5B1B4}" srcOrd="0" destOrd="0" presId="urn:microsoft.com/office/officeart/2005/8/layout/default"/>
    <dgm:cxn modelId="{7A2AD95E-19B0-4DCE-8F07-0A451ABF4214}" type="presOf" srcId="{28F88F00-DDB8-44BB-B0FA-1406476FB660}" destId="{22448782-163D-444E-B9EE-8321BD8AEC45}" srcOrd="0" destOrd="0" presId="urn:microsoft.com/office/officeart/2005/8/layout/default"/>
    <dgm:cxn modelId="{0108335F-BB58-4357-BD01-A73CE91CE60A}" srcId="{EB932378-9905-487C-A8B9-B0F8DB487D23}" destId="{6F44AA93-1CC0-4653-ACD6-7CB45B3E950E}" srcOrd="8" destOrd="0" parTransId="{48E4E50C-73BB-43EF-9ED5-EF4C6C151A61}" sibTransId="{DD6D2251-136D-4834-8A42-4FF612BD66D9}"/>
    <dgm:cxn modelId="{2BD6F961-27B6-4502-AFE0-69C8E0158FA5}" srcId="{EB932378-9905-487C-A8B9-B0F8DB487D23}" destId="{C5CB3C37-64AE-4B1B-813E-735A5821203E}" srcOrd="1" destOrd="0" parTransId="{6B99784B-3FCB-438C-97A4-E2F1DB4AC3B1}" sibTransId="{ED170CAE-C0D7-480E-9D1A-900509E0621A}"/>
    <dgm:cxn modelId="{D74EC443-802D-4AFE-963A-190BFC4CD612}" type="presOf" srcId="{658F4754-4475-402A-8B07-7840A8975A4B}" destId="{E14B94B8-25B6-48FD-A77F-A35652CCB13C}" srcOrd="0" destOrd="0" presId="urn:microsoft.com/office/officeart/2005/8/layout/default"/>
    <dgm:cxn modelId="{5862C745-B63D-42E5-AAA6-C7B226F335A8}" srcId="{EB932378-9905-487C-A8B9-B0F8DB487D23}" destId="{642014C7-DC26-4E97-B6B9-50361AEFDFB8}" srcOrd="7" destOrd="0" parTransId="{CD46020F-029D-49C2-B889-A03D8960BD19}" sibTransId="{F699D199-C2D2-4062-A0BC-AE6664041E62}"/>
    <dgm:cxn modelId="{9BD57547-88CD-44AD-AD26-8125D3026FA4}" srcId="{EB932378-9905-487C-A8B9-B0F8DB487D23}" destId="{E22A0B6E-E9B2-4A34-A2F1-FA46E435082F}" srcOrd="5" destOrd="0" parTransId="{6EE1B165-BD39-45F0-897F-D4117643A9AB}" sibTransId="{99705A73-808D-4623-9D48-2957348F4CAF}"/>
    <dgm:cxn modelId="{10A5C56C-B062-4494-8106-19CABC58F010}" type="presOf" srcId="{C5CB3C37-64AE-4B1B-813E-735A5821203E}" destId="{21F4CDB4-3B22-4AE2-994F-4F48342ABD0F}" srcOrd="0" destOrd="0" presId="urn:microsoft.com/office/officeart/2005/8/layout/default"/>
    <dgm:cxn modelId="{223CB46E-2B8B-4616-A2CE-D7789DA9EFF2}" srcId="{EB932378-9905-487C-A8B9-B0F8DB487D23}" destId="{70692932-FBF0-4580-BB99-F178920BB18D}" srcOrd="6" destOrd="0" parTransId="{5A3CF69A-63B8-48DA-926C-B4E4D5AD1BC1}" sibTransId="{9E34897F-9088-4986-B58B-CF8A078B729A}"/>
    <dgm:cxn modelId="{E01C3F75-FB93-4BB9-BDBB-55D77E040113}" srcId="{EB932378-9905-487C-A8B9-B0F8DB487D23}" destId="{2B4BB0F2-A2C3-4099-BEC2-25F0255A3818}" srcOrd="9" destOrd="0" parTransId="{04A8BD0E-A49A-4A59-8916-951993A8EDD3}" sibTransId="{F9F3B8F3-BBD4-4078-BFC5-C1FFE48BA59C}"/>
    <dgm:cxn modelId="{C770DC85-06E9-44B5-A23B-9FA4264D1A7F}" srcId="{EB932378-9905-487C-A8B9-B0F8DB487D23}" destId="{DFE73995-F90A-4495-A8F8-B9424F7119C6}" srcOrd="3" destOrd="0" parTransId="{400D3809-C009-4B54-8A3D-E6CD586F01BE}" sibTransId="{9069B41D-6925-41A6-AFD8-92A07970A28A}"/>
    <dgm:cxn modelId="{343D4E87-8ECD-4825-A9F5-83D90D808648}" srcId="{EB932378-9905-487C-A8B9-B0F8DB487D23}" destId="{28F88F00-DDB8-44BB-B0FA-1406476FB660}" srcOrd="2" destOrd="0" parTransId="{26FA695C-B8BB-483F-ABD7-DA8F8395FE53}" sibTransId="{022A4E94-E446-4460-842A-F99A8BC65EA6}"/>
    <dgm:cxn modelId="{2BA4A28B-C71A-4533-A3C1-C458C347807A}" srcId="{EB932378-9905-487C-A8B9-B0F8DB487D23}" destId="{71103165-B764-4C17-B225-A48BA68E68E8}" srcOrd="4" destOrd="0" parTransId="{913024A9-CB97-4F2F-8B7B-C1569F3D3A13}" sibTransId="{BCF0C60A-B95A-424B-93DB-C4BF786D9CBD}"/>
    <dgm:cxn modelId="{25747F8D-C426-4928-9D91-8D385BB639FA}" type="presOf" srcId="{71103165-B764-4C17-B225-A48BA68E68E8}" destId="{33D3ED1C-3D31-45D5-92B5-30EB53C8A619}" srcOrd="0" destOrd="0" presId="urn:microsoft.com/office/officeart/2005/8/layout/default"/>
    <dgm:cxn modelId="{67F74E96-AAFC-4A3A-8DBC-E22E5EDC6291}" type="presOf" srcId="{6F66AAAB-44DC-4447-81EF-60D6F000A6D5}" destId="{61486397-82D4-4799-B8AB-AE12B7669648}" srcOrd="0" destOrd="0" presId="urn:microsoft.com/office/officeart/2005/8/layout/default"/>
    <dgm:cxn modelId="{05AA9E9C-3CF5-4DF0-9341-C9D68DC75951}" type="presOf" srcId="{642014C7-DC26-4E97-B6B9-50361AEFDFB8}" destId="{A8782400-B464-4F29-BE9F-CADE04AC27C8}" srcOrd="0" destOrd="0" presId="urn:microsoft.com/office/officeart/2005/8/layout/default"/>
    <dgm:cxn modelId="{45EF11C0-ADA2-48F3-B1EB-0C8DFEC74B70}" srcId="{EB932378-9905-487C-A8B9-B0F8DB487D23}" destId="{5963302C-AA84-4449-9BF2-AF26B1631EA4}" srcOrd="11" destOrd="0" parTransId="{C62F614D-9AB7-44F4-BB32-12747C79AE03}" sibTransId="{336CEC5D-B152-44E6-9367-64A741880E78}"/>
    <dgm:cxn modelId="{18194FE7-4498-4284-B5C4-D3F4E71F17CF}" type="presOf" srcId="{DFE73995-F90A-4495-A8F8-B9424F7119C6}" destId="{BEE1EE39-5FD6-458D-9A52-B868CD6C4ACC}" srcOrd="0" destOrd="0" presId="urn:microsoft.com/office/officeart/2005/8/layout/default"/>
    <dgm:cxn modelId="{FA67C7EA-33BD-4909-8032-423F6F448229}" type="presOf" srcId="{E22A0B6E-E9B2-4A34-A2F1-FA46E435082F}" destId="{C21E3D77-177E-4A4F-B3CD-EA140FFE0B72}" srcOrd="0" destOrd="0" presId="urn:microsoft.com/office/officeart/2005/8/layout/default"/>
    <dgm:cxn modelId="{BA76A6EB-52FE-4442-895C-734D114BD936}" type="presOf" srcId="{EB932378-9905-487C-A8B9-B0F8DB487D23}" destId="{CA5A54F3-1243-4AE8-8350-A57F4B5DA84E}" srcOrd="0" destOrd="0" presId="urn:microsoft.com/office/officeart/2005/8/layout/default"/>
    <dgm:cxn modelId="{79DC74FA-2349-4C34-BB95-35E0D63CC76E}" type="presOf" srcId="{5963302C-AA84-4449-9BF2-AF26B1631EA4}" destId="{838B73DB-EB92-43CA-AD6D-B06C241ED4AE}" srcOrd="0" destOrd="0" presId="urn:microsoft.com/office/officeart/2005/8/layout/default"/>
    <dgm:cxn modelId="{682F0BCC-79D6-48DC-98B4-0DF8967ADB2C}" type="presParOf" srcId="{CA5A54F3-1243-4AE8-8350-A57F4B5DA84E}" destId="{61486397-82D4-4799-B8AB-AE12B7669648}" srcOrd="0" destOrd="0" presId="urn:microsoft.com/office/officeart/2005/8/layout/default"/>
    <dgm:cxn modelId="{B0ADDE94-4058-4EB5-BB48-4F2891D6A249}" type="presParOf" srcId="{CA5A54F3-1243-4AE8-8350-A57F4B5DA84E}" destId="{267B514E-8BE2-43EA-847D-BA98507D9ABE}" srcOrd="1" destOrd="0" presId="urn:microsoft.com/office/officeart/2005/8/layout/default"/>
    <dgm:cxn modelId="{BEC39D25-C613-49BF-AC58-88028212C19A}" type="presParOf" srcId="{CA5A54F3-1243-4AE8-8350-A57F4B5DA84E}" destId="{21F4CDB4-3B22-4AE2-994F-4F48342ABD0F}" srcOrd="2" destOrd="0" presId="urn:microsoft.com/office/officeart/2005/8/layout/default"/>
    <dgm:cxn modelId="{A47C90B7-EF92-4AE1-A9A0-C8C3D0F0D9D2}" type="presParOf" srcId="{CA5A54F3-1243-4AE8-8350-A57F4B5DA84E}" destId="{AFD66CBF-F690-480C-9845-D2777DA22BA5}" srcOrd="3" destOrd="0" presId="urn:microsoft.com/office/officeart/2005/8/layout/default"/>
    <dgm:cxn modelId="{E5F8F969-F029-4AB9-9CE3-EB44E35C77F8}" type="presParOf" srcId="{CA5A54F3-1243-4AE8-8350-A57F4B5DA84E}" destId="{22448782-163D-444E-B9EE-8321BD8AEC45}" srcOrd="4" destOrd="0" presId="urn:microsoft.com/office/officeart/2005/8/layout/default"/>
    <dgm:cxn modelId="{8E7B3D72-AA4A-49C1-8F7D-30B963814320}" type="presParOf" srcId="{CA5A54F3-1243-4AE8-8350-A57F4B5DA84E}" destId="{673DF215-2490-4424-861A-3D98EA92D19A}" srcOrd="5" destOrd="0" presId="urn:microsoft.com/office/officeart/2005/8/layout/default"/>
    <dgm:cxn modelId="{76750949-26DF-405D-988D-ACF6584F1BFE}" type="presParOf" srcId="{CA5A54F3-1243-4AE8-8350-A57F4B5DA84E}" destId="{BEE1EE39-5FD6-458D-9A52-B868CD6C4ACC}" srcOrd="6" destOrd="0" presId="urn:microsoft.com/office/officeart/2005/8/layout/default"/>
    <dgm:cxn modelId="{06A6AB7C-293E-4665-A704-DBCF6FA44108}" type="presParOf" srcId="{CA5A54F3-1243-4AE8-8350-A57F4B5DA84E}" destId="{733D02E2-FB5D-42F8-8975-36E015A3036E}" srcOrd="7" destOrd="0" presId="urn:microsoft.com/office/officeart/2005/8/layout/default"/>
    <dgm:cxn modelId="{3815766B-E02A-4E7B-AEBD-35314F158586}" type="presParOf" srcId="{CA5A54F3-1243-4AE8-8350-A57F4B5DA84E}" destId="{33D3ED1C-3D31-45D5-92B5-30EB53C8A619}" srcOrd="8" destOrd="0" presId="urn:microsoft.com/office/officeart/2005/8/layout/default"/>
    <dgm:cxn modelId="{25650AA4-DDE0-4EE0-9455-F3FB156E11EB}" type="presParOf" srcId="{CA5A54F3-1243-4AE8-8350-A57F4B5DA84E}" destId="{C99DB67B-923A-4F5A-8824-C99F71F402C3}" srcOrd="9" destOrd="0" presId="urn:microsoft.com/office/officeart/2005/8/layout/default"/>
    <dgm:cxn modelId="{711284E3-BA2F-40D1-B1BB-6C26E4D11B93}" type="presParOf" srcId="{CA5A54F3-1243-4AE8-8350-A57F4B5DA84E}" destId="{C21E3D77-177E-4A4F-B3CD-EA140FFE0B72}" srcOrd="10" destOrd="0" presId="urn:microsoft.com/office/officeart/2005/8/layout/default"/>
    <dgm:cxn modelId="{3A02A8F1-9D4D-415A-8924-3B53CC7A9518}" type="presParOf" srcId="{CA5A54F3-1243-4AE8-8350-A57F4B5DA84E}" destId="{DE11EF98-0769-4213-98F2-EF4101F45E9B}" srcOrd="11" destOrd="0" presId="urn:microsoft.com/office/officeart/2005/8/layout/default"/>
    <dgm:cxn modelId="{C60B9598-F914-4439-8503-E863CD5CAD83}" type="presParOf" srcId="{CA5A54F3-1243-4AE8-8350-A57F4B5DA84E}" destId="{EB7256E7-F2C9-4EBD-AA10-795746C5B1B4}" srcOrd="12" destOrd="0" presId="urn:microsoft.com/office/officeart/2005/8/layout/default"/>
    <dgm:cxn modelId="{7CF18B4B-8F65-4D03-8372-547C0151B18B}" type="presParOf" srcId="{CA5A54F3-1243-4AE8-8350-A57F4B5DA84E}" destId="{3FE632FD-F620-48B1-A436-3B20246C882D}" srcOrd="13" destOrd="0" presId="urn:microsoft.com/office/officeart/2005/8/layout/default"/>
    <dgm:cxn modelId="{1FBA9012-AE81-4889-939A-36FCAFE6F316}" type="presParOf" srcId="{CA5A54F3-1243-4AE8-8350-A57F4B5DA84E}" destId="{A8782400-B464-4F29-BE9F-CADE04AC27C8}" srcOrd="14" destOrd="0" presId="urn:microsoft.com/office/officeart/2005/8/layout/default"/>
    <dgm:cxn modelId="{0B2C017B-9D91-460E-92C0-A49C586F5E5E}" type="presParOf" srcId="{CA5A54F3-1243-4AE8-8350-A57F4B5DA84E}" destId="{FCA8C831-8F7B-41A9-BC4E-88BF9C3CBCCD}" srcOrd="15" destOrd="0" presId="urn:microsoft.com/office/officeart/2005/8/layout/default"/>
    <dgm:cxn modelId="{CDFC4187-EFEF-4842-9D5D-8D0E8D6AC72D}" type="presParOf" srcId="{CA5A54F3-1243-4AE8-8350-A57F4B5DA84E}" destId="{1962DFF0-A051-43E6-9BD4-E01EF2515F22}" srcOrd="16" destOrd="0" presId="urn:microsoft.com/office/officeart/2005/8/layout/default"/>
    <dgm:cxn modelId="{7FFDA79B-7ED1-4CDD-85BC-90A6C7CAA237}" type="presParOf" srcId="{CA5A54F3-1243-4AE8-8350-A57F4B5DA84E}" destId="{6407B473-2F39-43F8-8F78-C1D2B4497766}" srcOrd="17" destOrd="0" presId="urn:microsoft.com/office/officeart/2005/8/layout/default"/>
    <dgm:cxn modelId="{D92340DA-EEE4-46A9-B750-E1A2BD5340D4}" type="presParOf" srcId="{CA5A54F3-1243-4AE8-8350-A57F4B5DA84E}" destId="{60C9CB63-2968-4DC5-A1AF-A4E3BD4315D3}" srcOrd="18" destOrd="0" presId="urn:microsoft.com/office/officeart/2005/8/layout/default"/>
    <dgm:cxn modelId="{357BA570-9CE9-473A-B627-427AC8838DBD}" type="presParOf" srcId="{CA5A54F3-1243-4AE8-8350-A57F4B5DA84E}" destId="{C39FC367-421B-45B3-9A9D-67DB6AEB2F84}" srcOrd="19" destOrd="0" presId="urn:microsoft.com/office/officeart/2005/8/layout/default"/>
    <dgm:cxn modelId="{F0FA14DE-DBEC-4DC4-9207-A4B2F74A58BB}" type="presParOf" srcId="{CA5A54F3-1243-4AE8-8350-A57F4B5DA84E}" destId="{E14B94B8-25B6-48FD-A77F-A35652CCB13C}" srcOrd="20" destOrd="0" presId="urn:microsoft.com/office/officeart/2005/8/layout/default"/>
    <dgm:cxn modelId="{97D449D9-6800-4DF5-9EF3-F67B7210A79F}" type="presParOf" srcId="{CA5A54F3-1243-4AE8-8350-A57F4B5DA84E}" destId="{71A8C208-042C-4C1C-BD47-F0A7AB988211}" srcOrd="21" destOrd="0" presId="urn:microsoft.com/office/officeart/2005/8/layout/default"/>
    <dgm:cxn modelId="{9D657FFF-24CA-4A6B-A0D2-42E42819B78E}" type="presParOf" srcId="{CA5A54F3-1243-4AE8-8350-A57F4B5DA84E}" destId="{838B73DB-EB92-43CA-AD6D-B06C241ED4A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001165-6121-4DBB-9E22-3E5680096F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1CADF3-DE43-416A-A57D-128286833D9A}">
      <dgm:prSet phldrT="[Text]" phldr="1"/>
      <dgm:spPr/>
      <dgm:t>
        <a:bodyPr/>
        <a:lstStyle/>
        <a:p>
          <a:endParaRPr lang="en-US" dirty="0"/>
        </a:p>
      </dgm:t>
    </dgm:pt>
    <dgm:pt modelId="{0F724357-BC4F-48C1-BC18-E7C0C2D72EA5}" type="parTrans" cxnId="{640DBC35-93D8-4A68-95E3-DE6BA2AE5D93}">
      <dgm:prSet/>
      <dgm:spPr/>
      <dgm:t>
        <a:bodyPr/>
        <a:lstStyle/>
        <a:p>
          <a:endParaRPr lang="en-US"/>
        </a:p>
      </dgm:t>
    </dgm:pt>
    <dgm:pt modelId="{9235468D-4744-4C28-A0E6-C5E738973AE7}" type="sibTrans" cxnId="{640DBC35-93D8-4A68-95E3-DE6BA2AE5D93}">
      <dgm:prSet/>
      <dgm:spPr/>
      <dgm:t>
        <a:bodyPr/>
        <a:lstStyle/>
        <a:p>
          <a:endParaRPr lang="en-US"/>
        </a:p>
      </dgm:t>
    </dgm:pt>
    <dgm:pt modelId="{E3340FB3-789E-4E09-A926-E9045AFA8000}">
      <dgm:prSet phldrT="[Text]" phldr="1"/>
      <dgm:spPr/>
      <dgm:t>
        <a:bodyPr/>
        <a:lstStyle/>
        <a:p>
          <a:endParaRPr lang="en-US" dirty="0"/>
        </a:p>
      </dgm:t>
    </dgm:pt>
    <dgm:pt modelId="{8A8AF8EF-850C-4774-AF9C-D0EF2EB7E5E6}" type="parTrans" cxnId="{BC5BDE95-CEEC-41C6-82D7-E6B328B951EE}">
      <dgm:prSet/>
      <dgm:spPr/>
      <dgm:t>
        <a:bodyPr/>
        <a:lstStyle/>
        <a:p>
          <a:endParaRPr lang="en-US"/>
        </a:p>
      </dgm:t>
    </dgm:pt>
    <dgm:pt modelId="{57DD408A-2254-4655-81B9-5C8FC6785C02}" type="sibTrans" cxnId="{BC5BDE95-CEEC-41C6-82D7-E6B328B951EE}">
      <dgm:prSet/>
      <dgm:spPr/>
      <dgm:t>
        <a:bodyPr/>
        <a:lstStyle/>
        <a:p>
          <a:endParaRPr lang="en-US"/>
        </a:p>
      </dgm:t>
    </dgm:pt>
    <dgm:pt modelId="{7E1CFD8F-215A-4A21-8570-758CEC633CCD}">
      <dgm:prSet phldrT="[Text]" phldr="1"/>
      <dgm:spPr/>
      <dgm:t>
        <a:bodyPr/>
        <a:lstStyle/>
        <a:p>
          <a:endParaRPr lang="en-US" dirty="0"/>
        </a:p>
      </dgm:t>
    </dgm:pt>
    <dgm:pt modelId="{1C4788FF-C540-475D-A5F6-2F475199A6EC}" type="parTrans" cxnId="{A4018CC8-ECC1-4B44-8AD1-1C9F91AD76BA}">
      <dgm:prSet/>
      <dgm:spPr/>
      <dgm:t>
        <a:bodyPr/>
        <a:lstStyle/>
        <a:p>
          <a:endParaRPr lang="en-US"/>
        </a:p>
      </dgm:t>
    </dgm:pt>
    <dgm:pt modelId="{A7D6F312-4A87-49CF-A08B-9A4C2C8F3034}" type="sibTrans" cxnId="{A4018CC8-ECC1-4B44-8AD1-1C9F91AD76BA}">
      <dgm:prSet/>
      <dgm:spPr/>
      <dgm:t>
        <a:bodyPr/>
        <a:lstStyle/>
        <a:p>
          <a:endParaRPr lang="en-US"/>
        </a:p>
      </dgm:t>
    </dgm:pt>
    <dgm:pt modelId="{8AC751EF-809B-4620-BE93-C7CEB3347828}">
      <dgm:prSet phldrT="[Text]" phldr="1"/>
      <dgm:spPr/>
      <dgm:t>
        <a:bodyPr/>
        <a:lstStyle/>
        <a:p>
          <a:endParaRPr lang="en-US" dirty="0"/>
        </a:p>
      </dgm:t>
    </dgm:pt>
    <dgm:pt modelId="{8C8863C6-557F-4069-929D-A52C19DEAD0C}" type="parTrans" cxnId="{9172A297-0A12-4334-9DC3-F17727F6D8B8}">
      <dgm:prSet/>
      <dgm:spPr/>
      <dgm:t>
        <a:bodyPr/>
        <a:lstStyle/>
        <a:p>
          <a:endParaRPr lang="en-US"/>
        </a:p>
      </dgm:t>
    </dgm:pt>
    <dgm:pt modelId="{C0E3B29F-DE5C-483A-8C66-067B75E2F401}" type="sibTrans" cxnId="{9172A297-0A12-4334-9DC3-F17727F6D8B8}">
      <dgm:prSet/>
      <dgm:spPr/>
      <dgm:t>
        <a:bodyPr/>
        <a:lstStyle/>
        <a:p>
          <a:endParaRPr lang="en-US"/>
        </a:p>
      </dgm:t>
    </dgm:pt>
    <dgm:pt modelId="{BAF7965B-DEC7-4F03-A03A-CEE575380030}">
      <dgm:prSet phldrT="[Text]" phldr="1"/>
      <dgm:spPr/>
      <dgm:t>
        <a:bodyPr/>
        <a:lstStyle/>
        <a:p>
          <a:endParaRPr lang="en-US" dirty="0"/>
        </a:p>
      </dgm:t>
    </dgm:pt>
    <dgm:pt modelId="{40471EE7-E185-41D1-A06C-306E53695113}" type="parTrans" cxnId="{EAC7A602-1C0A-4C9A-9FD4-5ACBA63787DB}">
      <dgm:prSet/>
      <dgm:spPr/>
      <dgm:t>
        <a:bodyPr/>
        <a:lstStyle/>
        <a:p>
          <a:endParaRPr lang="en-US"/>
        </a:p>
      </dgm:t>
    </dgm:pt>
    <dgm:pt modelId="{4B79943C-0CB6-4E1C-8344-A185CCADE4CF}" type="sibTrans" cxnId="{EAC7A602-1C0A-4C9A-9FD4-5ACBA63787DB}">
      <dgm:prSet/>
      <dgm:spPr/>
      <dgm:t>
        <a:bodyPr/>
        <a:lstStyle/>
        <a:p>
          <a:endParaRPr lang="en-US"/>
        </a:p>
      </dgm:t>
    </dgm:pt>
    <dgm:pt modelId="{A1921171-1B0D-40C3-BFF0-DB4CEBE95564}">
      <dgm:prSet/>
      <dgm:spPr/>
      <dgm:t>
        <a:bodyPr/>
        <a:lstStyle/>
        <a:p>
          <a:r>
            <a:rPr lang="en-US" dirty="0"/>
            <a:t>Observe the resolutions committee meeting, and the debate and votes on resolutions at General session</a:t>
          </a:r>
        </a:p>
      </dgm:t>
    </dgm:pt>
    <dgm:pt modelId="{FB085F73-C740-4652-AC68-1C3B6C2A969D}" type="parTrans" cxnId="{CB0749D1-846C-4F9E-A98E-C4C5D49FB53D}">
      <dgm:prSet/>
      <dgm:spPr/>
      <dgm:t>
        <a:bodyPr/>
        <a:lstStyle/>
        <a:p>
          <a:endParaRPr lang="en-US"/>
        </a:p>
      </dgm:t>
    </dgm:pt>
    <dgm:pt modelId="{C42B5B5D-E94D-428E-9F90-538885319B74}" type="sibTrans" cxnId="{CB0749D1-846C-4F9E-A98E-C4C5D49FB53D}">
      <dgm:prSet/>
      <dgm:spPr/>
      <dgm:t>
        <a:bodyPr/>
        <a:lstStyle/>
        <a:p>
          <a:endParaRPr lang="en-US"/>
        </a:p>
      </dgm:t>
    </dgm:pt>
    <dgm:pt modelId="{9AF55AAD-E3B8-4729-9215-23EA6F282B4F}">
      <dgm:prSet/>
      <dgm:spPr/>
      <dgm:t>
        <a:bodyPr/>
        <a:lstStyle/>
        <a:p>
          <a:r>
            <a:rPr lang="en-US" dirty="0"/>
            <a:t>Localize observed resolutions as appropriate. More importantly, observe the issues which affect the blindness community in your New Mexican communities.</a:t>
          </a:r>
        </a:p>
      </dgm:t>
    </dgm:pt>
    <dgm:pt modelId="{6D26420C-5F39-49C1-BA12-B7B1D3201847}" type="parTrans" cxnId="{37E1E85D-32AF-45E8-8641-D619A8EF4FC8}">
      <dgm:prSet/>
      <dgm:spPr/>
      <dgm:t>
        <a:bodyPr/>
        <a:lstStyle/>
        <a:p>
          <a:endParaRPr lang="en-US"/>
        </a:p>
      </dgm:t>
    </dgm:pt>
    <dgm:pt modelId="{17918DB8-41C4-442F-9563-E6FAFEE15DC1}" type="sibTrans" cxnId="{37E1E85D-32AF-45E8-8641-D619A8EF4FC8}">
      <dgm:prSet/>
      <dgm:spPr/>
      <dgm:t>
        <a:bodyPr/>
        <a:lstStyle/>
        <a:p>
          <a:endParaRPr lang="en-US"/>
        </a:p>
      </dgm:t>
    </dgm:pt>
    <dgm:pt modelId="{BE8AA5BC-227D-48D9-B02B-25D8B4E68A66}">
      <dgm:prSet/>
      <dgm:spPr/>
      <dgm:t>
        <a:bodyPr/>
        <a:lstStyle/>
        <a:p>
          <a:r>
            <a:rPr lang="en-US" dirty="0"/>
            <a:t>Craft one appropriate resolution or more for the committee to consider at the state convention.</a:t>
          </a:r>
        </a:p>
      </dgm:t>
    </dgm:pt>
    <dgm:pt modelId="{B6CCE105-7B29-4437-8668-BBE95B2254B0}" type="parTrans" cxnId="{2471E569-22CA-4E99-954D-843B7057DFD7}">
      <dgm:prSet/>
      <dgm:spPr/>
      <dgm:t>
        <a:bodyPr/>
        <a:lstStyle/>
        <a:p>
          <a:endParaRPr lang="en-US"/>
        </a:p>
      </dgm:t>
    </dgm:pt>
    <dgm:pt modelId="{BE01F0BC-7D67-4F99-AA5F-E0EDF50AEE13}" type="sibTrans" cxnId="{2471E569-22CA-4E99-954D-843B7057DFD7}">
      <dgm:prSet/>
      <dgm:spPr/>
      <dgm:t>
        <a:bodyPr/>
        <a:lstStyle/>
        <a:p>
          <a:endParaRPr lang="en-US"/>
        </a:p>
      </dgm:t>
    </dgm:pt>
    <dgm:pt modelId="{95D6648D-6D3F-498D-9BC6-DD765BDC8C38}">
      <dgm:prSet/>
      <dgm:spPr/>
      <dgm:t>
        <a:bodyPr/>
        <a:lstStyle/>
        <a:p>
          <a:r>
            <a:rPr lang="en-US" dirty="0"/>
            <a:t>Observe the committee’s deliberations and those in the general session. </a:t>
          </a:r>
        </a:p>
      </dgm:t>
    </dgm:pt>
    <dgm:pt modelId="{AAFAFE17-BE69-4514-9C54-794FED0144E9}" type="parTrans" cxnId="{9FA5EC3E-F578-4B46-BB1F-3A6EA43DD8DA}">
      <dgm:prSet/>
      <dgm:spPr/>
      <dgm:t>
        <a:bodyPr/>
        <a:lstStyle/>
        <a:p>
          <a:endParaRPr lang="en-US"/>
        </a:p>
      </dgm:t>
    </dgm:pt>
    <dgm:pt modelId="{BF9EFC97-3655-46C0-8833-A2D77ED00E56}" type="sibTrans" cxnId="{9FA5EC3E-F578-4B46-BB1F-3A6EA43DD8DA}">
      <dgm:prSet/>
      <dgm:spPr/>
      <dgm:t>
        <a:bodyPr/>
        <a:lstStyle/>
        <a:p>
          <a:endParaRPr lang="en-US"/>
        </a:p>
      </dgm:t>
    </dgm:pt>
    <dgm:pt modelId="{CD1B43AE-036A-4B8E-8892-12DEAE3BE5AD}" type="pres">
      <dgm:prSet presAssocID="{92001165-6121-4DBB-9E22-3E5680096F78}" presName="diagram" presStyleCnt="0">
        <dgm:presLayoutVars>
          <dgm:dir/>
          <dgm:resizeHandles val="exact"/>
        </dgm:presLayoutVars>
      </dgm:prSet>
      <dgm:spPr/>
    </dgm:pt>
    <dgm:pt modelId="{1C53837C-2344-4B19-AFE1-17D5E5DB52EE}" type="pres">
      <dgm:prSet presAssocID="{171CADF3-DE43-416A-A57D-128286833D9A}" presName="node" presStyleLbl="node1" presStyleIdx="0" presStyleCnt="9">
        <dgm:presLayoutVars>
          <dgm:bulletEnabled val="1"/>
        </dgm:presLayoutVars>
      </dgm:prSet>
      <dgm:spPr/>
    </dgm:pt>
    <dgm:pt modelId="{B99FBDB8-FDBF-4E89-97AC-9B1FC34721C9}" type="pres">
      <dgm:prSet presAssocID="{9235468D-4744-4C28-A0E6-C5E738973AE7}" presName="sibTrans" presStyleCnt="0"/>
      <dgm:spPr/>
    </dgm:pt>
    <dgm:pt modelId="{0EE20A55-3542-472A-9629-440E78F9A302}" type="pres">
      <dgm:prSet presAssocID="{A1921171-1B0D-40C3-BFF0-DB4CEBE95564}" presName="node" presStyleLbl="node1" presStyleIdx="1" presStyleCnt="9">
        <dgm:presLayoutVars>
          <dgm:bulletEnabled val="1"/>
        </dgm:presLayoutVars>
      </dgm:prSet>
      <dgm:spPr/>
    </dgm:pt>
    <dgm:pt modelId="{0711BA59-9AD3-43E4-9865-7E69FC1B95CD}" type="pres">
      <dgm:prSet presAssocID="{C42B5B5D-E94D-428E-9F90-538885319B74}" presName="sibTrans" presStyleCnt="0"/>
      <dgm:spPr/>
    </dgm:pt>
    <dgm:pt modelId="{3882D89E-B835-48C6-AE43-502DCD046EEF}" type="pres">
      <dgm:prSet presAssocID="{9AF55AAD-E3B8-4729-9215-23EA6F282B4F}" presName="node" presStyleLbl="node1" presStyleIdx="2" presStyleCnt="9">
        <dgm:presLayoutVars>
          <dgm:bulletEnabled val="1"/>
        </dgm:presLayoutVars>
      </dgm:prSet>
      <dgm:spPr/>
    </dgm:pt>
    <dgm:pt modelId="{C2A74551-E157-4056-A972-19A4B3E0D0A1}" type="pres">
      <dgm:prSet presAssocID="{17918DB8-41C4-442F-9563-E6FAFEE15DC1}" presName="sibTrans" presStyleCnt="0"/>
      <dgm:spPr/>
    </dgm:pt>
    <dgm:pt modelId="{A26A1A58-947B-4447-A0D8-27238226B0E1}" type="pres">
      <dgm:prSet presAssocID="{BE8AA5BC-227D-48D9-B02B-25D8B4E68A66}" presName="node" presStyleLbl="node1" presStyleIdx="3" presStyleCnt="9">
        <dgm:presLayoutVars>
          <dgm:bulletEnabled val="1"/>
        </dgm:presLayoutVars>
      </dgm:prSet>
      <dgm:spPr/>
    </dgm:pt>
    <dgm:pt modelId="{635B22F7-ACDA-4100-9398-95CFEB8623C2}" type="pres">
      <dgm:prSet presAssocID="{BE01F0BC-7D67-4F99-AA5F-E0EDF50AEE13}" presName="sibTrans" presStyleCnt="0"/>
      <dgm:spPr/>
    </dgm:pt>
    <dgm:pt modelId="{BB41CE1B-39A9-4463-B462-9961063DE7C7}" type="pres">
      <dgm:prSet presAssocID="{95D6648D-6D3F-498D-9BC6-DD765BDC8C38}" presName="node" presStyleLbl="node1" presStyleIdx="4" presStyleCnt="9">
        <dgm:presLayoutVars>
          <dgm:bulletEnabled val="1"/>
        </dgm:presLayoutVars>
      </dgm:prSet>
      <dgm:spPr/>
    </dgm:pt>
    <dgm:pt modelId="{3E66B791-C9C1-4585-949B-2F48BB0AE868}" type="pres">
      <dgm:prSet presAssocID="{BF9EFC97-3655-46C0-8833-A2D77ED00E56}" presName="sibTrans" presStyleCnt="0"/>
      <dgm:spPr/>
    </dgm:pt>
    <dgm:pt modelId="{AAF5D7B8-959F-4301-9E88-B2035968FC2A}" type="pres">
      <dgm:prSet presAssocID="{E3340FB3-789E-4E09-A926-E9045AFA8000}" presName="node" presStyleLbl="node1" presStyleIdx="5" presStyleCnt="9">
        <dgm:presLayoutVars>
          <dgm:bulletEnabled val="1"/>
        </dgm:presLayoutVars>
      </dgm:prSet>
      <dgm:spPr/>
    </dgm:pt>
    <dgm:pt modelId="{FBBFD84F-D4FB-4B28-825A-B6D02E6F9265}" type="pres">
      <dgm:prSet presAssocID="{57DD408A-2254-4655-81B9-5C8FC6785C02}" presName="sibTrans" presStyleCnt="0"/>
      <dgm:spPr/>
    </dgm:pt>
    <dgm:pt modelId="{E07F2AC0-7F18-45AD-BAAC-7DE6B87F3C9E}" type="pres">
      <dgm:prSet presAssocID="{7E1CFD8F-215A-4A21-8570-758CEC633CCD}" presName="node" presStyleLbl="node1" presStyleIdx="6" presStyleCnt="9">
        <dgm:presLayoutVars>
          <dgm:bulletEnabled val="1"/>
        </dgm:presLayoutVars>
      </dgm:prSet>
      <dgm:spPr/>
    </dgm:pt>
    <dgm:pt modelId="{C1639ACB-38AA-4706-B1DF-839A0F7B64B8}" type="pres">
      <dgm:prSet presAssocID="{A7D6F312-4A87-49CF-A08B-9A4C2C8F3034}" presName="sibTrans" presStyleCnt="0"/>
      <dgm:spPr/>
    </dgm:pt>
    <dgm:pt modelId="{50EEAD7D-5523-416E-AC79-3BDEBC703B51}" type="pres">
      <dgm:prSet presAssocID="{8AC751EF-809B-4620-BE93-C7CEB3347828}" presName="node" presStyleLbl="node1" presStyleIdx="7" presStyleCnt="9">
        <dgm:presLayoutVars>
          <dgm:bulletEnabled val="1"/>
        </dgm:presLayoutVars>
      </dgm:prSet>
      <dgm:spPr/>
    </dgm:pt>
    <dgm:pt modelId="{B6231BF2-AFA2-4125-B353-F9C3986398F5}" type="pres">
      <dgm:prSet presAssocID="{C0E3B29F-DE5C-483A-8C66-067B75E2F401}" presName="sibTrans" presStyleCnt="0"/>
      <dgm:spPr/>
    </dgm:pt>
    <dgm:pt modelId="{48D1022C-04F4-499C-8286-FDF666056B6B}" type="pres">
      <dgm:prSet presAssocID="{BAF7965B-DEC7-4F03-A03A-CEE575380030}" presName="node" presStyleLbl="node1" presStyleIdx="8" presStyleCnt="9">
        <dgm:presLayoutVars>
          <dgm:bulletEnabled val="1"/>
        </dgm:presLayoutVars>
      </dgm:prSet>
      <dgm:spPr/>
    </dgm:pt>
  </dgm:ptLst>
  <dgm:cxnLst>
    <dgm:cxn modelId="{EAC7A602-1C0A-4C9A-9FD4-5ACBA63787DB}" srcId="{92001165-6121-4DBB-9E22-3E5680096F78}" destId="{BAF7965B-DEC7-4F03-A03A-CEE575380030}" srcOrd="8" destOrd="0" parTransId="{40471EE7-E185-41D1-A06C-306E53695113}" sibTransId="{4B79943C-0CB6-4E1C-8344-A185CCADE4CF}"/>
    <dgm:cxn modelId="{28323A19-1E54-4A41-A2C4-F35DBC44C384}" type="presOf" srcId="{8AC751EF-809B-4620-BE93-C7CEB3347828}" destId="{50EEAD7D-5523-416E-AC79-3BDEBC703B51}" srcOrd="0" destOrd="0" presId="urn:microsoft.com/office/officeart/2005/8/layout/default"/>
    <dgm:cxn modelId="{A448261C-242B-49B7-8260-6D04A3616D9D}" type="presOf" srcId="{BE8AA5BC-227D-48D9-B02B-25D8B4E68A66}" destId="{A26A1A58-947B-4447-A0D8-27238226B0E1}" srcOrd="0" destOrd="0" presId="urn:microsoft.com/office/officeart/2005/8/layout/default"/>
    <dgm:cxn modelId="{FA576B1C-D365-45AF-8CC9-A1EB7DF757A3}" type="presOf" srcId="{95D6648D-6D3F-498D-9BC6-DD765BDC8C38}" destId="{BB41CE1B-39A9-4463-B462-9961063DE7C7}" srcOrd="0" destOrd="0" presId="urn:microsoft.com/office/officeart/2005/8/layout/default"/>
    <dgm:cxn modelId="{97271334-3FC9-45BA-B2A4-E79AED477239}" type="presOf" srcId="{E3340FB3-789E-4E09-A926-E9045AFA8000}" destId="{AAF5D7B8-959F-4301-9E88-B2035968FC2A}" srcOrd="0" destOrd="0" presId="urn:microsoft.com/office/officeart/2005/8/layout/default"/>
    <dgm:cxn modelId="{640DBC35-93D8-4A68-95E3-DE6BA2AE5D93}" srcId="{92001165-6121-4DBB-9E22-3E5680096F78}" destId="{171CADF3-DE43-416A-A57D-128286833D9A}" srcOrd="0" destOrd="0" parTransId="{0F724357-BC4F-48C1-BC18-E7C0C2D72EA5}" sibTransId="{9235468D-4744-4C28-A0E6-C5E738973AE7}"/>
    <dgm:cxn modelId="{9FA5EC3E-F578-4B46-BB1F-3A6EA43DD8DA}" srcId="{92001165-6121-4DBB-9E22-3E5680096F78}" destId="{95D6648D-6D3F-498D-9BC6-DD765BDC8C38}" srcOrd="4" destOrd="0" parTransId="{AAFAFE17-BE69-4514-9C54-794FED0144E9}" sibTransId="{BF9EFC97-3655-46C0-8833-A2D77ED00E56}"/>
    <dgm:cxn modelId="{37E1E85D-32AF-45E8-8641-D619A8EF4FC8}" srcId="{92001165-6121-4DBB-9E22-3E5680096F78}" destId="{9AF55AAD-E3B8-4729-9215-23EA6F282B4F}" srcOrd="2" destOrd="0" parTransId="{6D26420C-5F39-49C1-BA12-B7B1D3201847}" sibTransId="{17918DB8-41C4-442F-9563-E6FAFEE15DC1}"/>
    <dgm:cxn modelId="{2471E569-22CA-4E99-954D-843B7057DFD7}" srcId="{92001165-6121-4DBB-9E22-3E5680096F78}" destId="{BE8AA5BC-227D-48D9-B02B-25D8B4E68A66}" srcOrd="3" destOrd="0" parTransId="{B6CCE105-7B29-4437-8668-BBE95B2254B0}" sibTransId="{BE01F0BC-7D67-4F99-AA5F-E0EDF50AEE13}"/>
    <dgm:cxn modelId="{2558F58A-678C-40D8-B7FA-1C5D4D44911E}" type="presOf" srcId="{BAF7965B-DEC7-4F03-A03A-CEE575380030}" destId="{48D1022C-04F4-499C-8286-FDF666056B6B}" srcOrd="0" destOrd="0" presId="urn:microsoft.com/office/officeart/2005/8/layout/default"/>
    <dgm:cxn modelId="{BC5BDE95-CEEC-41C6-82D7-E6B328B951EE}" srcId="{92001165-6121-4DBB-9E22-3E5680096F78}" destId="{E3340FB3-789E-4E09-A926-E9045AFA8000}" srcOrd="5" destOrd="0" parTransId="{8A8AF8EF-850C-4774-AF9C-D0EF2EB7E5E6}" sibTransId="{57DD408A-2254-4655-81B9-5C8FC6785C02}"/>
    <dgm:cxn modelId="{9172A297-0A12-4334-9DC3-F17727F6D8B8}" srcId="{92001165-6121-4DBB-9E22-3E5680096F78}" destId="{8AC751EF-809B-4620-BE93-C7CEB3347828}" srcOrd="7" destOrd="0" parTransId="{8C8863C6-557F-4069-929D-A52C19DEAD0C}" sibTransId="{C0E3B29F-DE5C-483A-8C66-067B75E2F401}"/>
    <dgm:cxn modelId="{3A77D49F-0EB5-4D65-BFBB-ABFCEA59D653}" type="presOf" srcId="{7E1CFD8F-215A-4A21-8570-758CEC633CCD}" destId="{E07F2AC0-7F18-45AD-BAAC-7DE6B87F3C9E}" srcOrd="0" destOrd="0" presId="urn:microsoft.com/office/officeart/2005/8/layout/default"/>
    <dgm:cxn modelId="{358418A1-5F3F-4EA7-8772-379741EF760C}" type="presOf" srcId="{92001165-6121-4DBB-9E22-3E5680096F78}" destId="{CD1B43AE-036A-4B8E-8892-12DEAE3BE5AD}" srcOrd="0" destOrd="0" presId="urn:microsoft.com/office/officeart/2005/8/layout/default"/>
    <dgm:cxn modelId="{A05F9EB7-4DD2-4C2A-A75D-F050E59C1462}" type="presOf" srcId="{171CADF3-DE43-416A-A57D-128286833D9A}" destId="{1C53837C-2344-4B19-AFE1-17D5E5DB52EE}" srcOrd="0" destOrd="0" presId="urn:microsoft.com/office/officeart/2005/8/layout/default"/>
    <dgm:cxn modelId="{333997C2-713B-43E6-8451-68676EC3D70D}" type="presOf" srcId="{9AF55AAD-E3B8-4729-9215-23EA6F282B4F}" destId="{3882D89E-B835-48C6-AE43-502DCD046EEF}" srcOrd="0" destOrd="0" presId="urn:microsoft.com/office/officeart/2005/8/layout/default"/>
    <dgm:cxn modelId="{A4018CC8-ECC1-4B44-8AD1-1C9F91AD76BA}" srcId="{92001165-6121-4DBB-9E22-3E5680096F78}" destId="{7E1CFD8F-215A-4A21-8570-758CEC633CCD}" srcOrd="6" destOrd="0" parTransId="{1C4788FF-C540-475D-A5F6-2F475199A6EC}" sibTransId="{A7D6F312-4A87-49CF-A08B-9A4C2C8F3034}"/>
    <dgm:cxn modelId="{CB0749D1-846C-4F9E-A98E-C4C5D49FB53D}" srcId="{92001165-6121-4DBB-9E22-3E5680096F78}" destId="{A1921171-1B0D-40C3-BFF0-DB4CEBE95564}" srcOrd="1" destOrd="0" parTransId="{FB085F73-C740-4652-AC68-1C3B6C2A969D}" sibTransId="{C42B5B5D-E94D-428E-9F90-538885319B74}"/>
    <dgm:cxn modelId="{3638EBDC-6B4F-40EC-B214-F0A32BA28A39}" type="presOf" srcId="{A1921171-1B0D-40C3-BFF0-DB4CEBE95564}" destId="{0EE20A55-3542-472A-9629-440E78F9A302}" srcOrd="0" destOrd="0" presId="urn:microsoft.com/office/officeart/2005/8/layout/default"/>
    <dgm:cxn modelId="{CB9E81CD-1FC4-4163-842D-7DE7A6D7BF4B}" type="presParOf" srcId="{CD1B43AE-036A-4B8E-8892-12DEAE3BE5AD}" destId="{1C53837C-2344-4B19-AFE1-17D5E5DB52EE}" srcOrd="0" destOrd="0" presId="urn:microsoft.com/office/officeart/2005/8/layout/default"/>
    <dgm:cxn modelId="{7BEFA23E-62FE-4ED6-A980-AFE7BD72B883}" type="presParOf" srcId="{CD1B43AE-036A-4B8E-8892-12DEAE3BE5AD}" destId="{B99FBDB8-FDBF-4E89-97AC-9B1FC34721C9}" srcOrd="1" destOrd="0" presId="urn:microsoft.com/office/officeart/2005/8/layout/default"/>
    <dgm:cxn modelId="{14BCA782-1D9F-4F0C-8368-125C2AFDB9EE}" type="presParOf" srcId="{CD1B43AE-036A-4B8E-8892-12DEAE3BE5AD}" destId="{0EE20A55-3542-472A-9629-440E78F9A302}" srcOrd="2" destOrd="0" presId="urn:microsoft.com/office/officeart/2005/8/layout/default"/>
    <dgm:cxn modelId="{44C0FFC4-EFDC-4611-9065-0E165FE16299}" type="presParOf" srcId="{CD1B43AE-036A-4B8E-8892-12DEAE3BE5AD}" destId="{0711BA59-9AD3-43E4-9865-7E69FC1B95CD}" srcOrd="3" destOrd="0" presId="urn:microsoft.com/office/officeart/2005/8/layout/default"/>
    <dgm:cxn modelId="{9AC1C7BF-066C-49BA-9222-ABCA1F816509}" type="presParOf" srcId="{CD1B43AE-036A-4B8E-8892-12DEAE3BE5AD}" destId="{3882D89E-B835-48C6-AE43-502DCD046EEF}" srcOrd="4" destOrd="0" presId="urn:microsoft.com/office/officeart/2005/8/layout/default"/>
    <dgm:cxn modelId="{10C2C6FE-8847-430B-8199-C97FB5E777DE}" type="presParOf" srcId="{CD1B43AE-036A-4B8E-8892-12DEAE3BE5AD}" destId="{C2A74551-E157-4056-A972-19A4B3E0D0A1}" srcOrd="5" destOrd="0" presId="urn:microsoft.com/office/officeart/2005/8/layout/default"/>
    <dgm:cxn modelId="{18B77BEC-011A-41D4-AE83-F0BE693355DB}" type="presParOf" srcId="{CD1B43AE-036A-4B8E-8892-12DEAE3BE5AD}" destId="{A26A1A58-947B-4447-A0D8-27238226B0E1}" srcOrd="6" destOrd="0" presId="urn:microsoft.com/office/officeart/2005/8/layout/default"/>
    <dgm:cxn modelId="{A69C7F60-B926-4804-A21C-CBDC7D119A9D}" type="presParOf" srcId="{CD1B43AE-036A-4B8E-8892-12DEAE3BE5AD}" destId="{635B22F7-ACDA-4100-9398-95CFEB8623C2}" srcOrd="7" destOrd="0" presId="urn:microsoft.com/office/officeart/2005/8/layout/default"/>
    <dgm:cxn modelId="{9105C421-43CA-46B6-8067-EA329391F74A}" type="presParOf" srcId="{CD1B43AE-036A-4B8E-8892-12DEAE3BE5AD}" destId="{BB41CE1B-39A9-4463-B462-9961063DE7C7}" srcOrd="8" destOrd="0" presId="urn:microsoft.com/office/officeart/2005/8/layout/default"/>
    <dgm:cxn modelId="{17AB4ED3-43F2-459F-9D8D-8FE246EFA332}" type="presParOf" srcId="{CD1B43AE-036A-4B8E-8892-12DEAE3BE5AD}" destId="{3E66B791-C9C1-4585-949B-2F48BB0AE868}" srcOrd="9" destOrd="0" presId="urn:microsoft.com/office/officeart/2005/8/layout/default"/>
    <dgm:cxn modelId="{EDA07036-F0F1-43FB-88C2-C57691A76A3A}" type="presParOf" srcId="{CD1B43AE-036A-4B8E-8892-12DEAE3BE5AD}" destId="{AAF5D7B8-959F-4301-9E88-B2035968FC2A}" srcOrd="10" destOrd="0" presId="urn:microsoft.com/office/officeart/2005/8/layout/default"/>
    <dgm:cxn modelId="{8EC79F93-7E17-4A06-9F52-8BEDE8F217EC}" type="presParOf" srcId="{CD1B43AE-036A-4B8E-8892-12DEAE3BE5AD}" destId="{FBBFD84F-D4FB-4B28-825A-B6D02E6F9265}" srcOrd="11" destOrd="0" presId="urn:microsoft.com/office/officeart/2005/8/layout/default"/>
    <dgm:cxn modelId="{1C4021AB-0DCD-4453-8372-C373EDA496EC}" type="presParOf" srcId="{CD1B43AE-036A-4B8E-8892-12DEAE3BE5AD}" destId="{E07F2AC0-7F18-45AD-BAAC-7DE6B87F3C9E}" srcOrd="12" destOrd="0" presId="urn:microsoft.com/office/officeart/2005/8/layout/default"/>
    <dgm:cxn modelId="{E3D151A7-0372-41D2-8D25-97A5CA8A2D05}" type="presParOf" srcId="{CD1B43AE-036A-4B8E-8892-12DEAE3BE5AD}" destId="{C1639ACB-38AA-4706-B1DF-839A0F7B64B8}" srcOrd="13" destOrd="0" presId="urn:microsoft.com/office/officeart/2005/8/layout/default"/>
    <dgm:cxn modelId="{9270D52B-B90D-4B51-99FD-1BAEE5D1A797}" type="presParOf" srcId="{CD1B43AE-036A-4B8E-8892-12DEAE3BE5AD}" destId="{50EEAD7D-5523-416E-AC79-3BDEBC703B51}" srcOrd="14" destOrd="0" presId="urn:microsoft.com/office/officeart/2005/8/layout/default"/>
    <dgm:cxn modelId="{2163CFF8-8C67-47B5-8009-B8B33423BC9E}" type="presParOf" srcId="{CD1B43AE-036A-4B8E-8892-12DEAE3BE5AD}" destId="{B6231BF2-AFA2-4125-B353-F9C3986398F5}" srcOrd="15" destOrd="0" presId="urn:microsoft.com/office/officeart/2005/8/layout/default"/>
    <dgm:cxn modelId="{EE1B009A-315D-46AC-ABCA-D031A7B8485E}" type="presParOf" srcId="{CD1B43AE-036A-4B8E-8892-12DEAE3BE5AD}" destId="{48D1022C-04F4-499C-8286-FDF666056B6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90FFF-2424-4994-8933-17BB04AA9D32}">
      <dsp:nvSpPr>
        <dsp:cNvPr id="0" name=""/>
        <dsp:cNvSpPr/>
      </dsp:nvSpPr>
      <dsp:spPr>
        <a:xfrm>
          <a:off x="1607"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607" y="325040"/>
        <a:ext cx="1275159" cy="765095"/>
      </dsp:txXfrm>
    </dsp:sp>
    <dsp:sp modelId="{4E5021C1-104A-42C6-ABB5-C4FFD4E747CF}">
      <dsp:nvSpPr>
        <dsp:cNvPr id="0" name=""/>
        <dsp:cNvSpPr/>
      </dsp:nvSpPr>
      <dsp:spPr>
        <a:xfrm>
          <a:off x="1404282"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404282" y="325040"/>
        <a:ext cx="1275159" cy="765095"/>
      </dsp:txXfrm>
    </dsp:sp>
    <dsp:sp modelId="{B1FAD3A3-96D4-4D1E-8E5D-46E76B7855C0}">
      <dsp:nvSpPr>
        <dsp:cNvPr id="0" name=""/>
        <dsp:cNvSpPr/>
      </dsp:nvSpPr>
      <dsp:spPr>
        <a:xfrm>
          <a:off x="2806957"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806957" y="325040"/>
        <a:ext cx="1275159" cy="765095"/>
      </dsp:txXfrm>
    </dsp:sp>
    <dsp:sp modelId="{AC84CD9B-45E4-4CAB-9C7D-F85FB6E83F52}">
      <dsp:nvSpPr>
        <dsp:cNvPr id="0" name=""/>
        <dsp:cNvSpPr/>
      </dsp:nvSpPr>
      <dsp:spPr>
        <a:xfrm>
          <a:off x="4209633"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209633" y="325040"/>
        <a:ext cx="1275159" cy="765095"/>
      </dsp:txXfrm>
    </dsp:sp>
    <dsp:sp modelId="{1F96A03D-2CD0-4EE1-BA36-F0A26695FD12}">
      <dsp:nvSpPr>
        <dsp:cNvPr id="0" name=""/>
        <dsp:cNvSpPr/>
      </dsp:nvSpPr>
      <dsp:spPr>
        <a:xfrm>
          <a:off x="1607"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607" y="1217652"/>
        <a:ext cx="1275159" cy="765095"/>
      </dsp:txXfrm>
    </dsp:sp>
    <dsp:sp modelId="{86B99FAA-13DF-4A68-84D7-50E46AC9583B}">
      <dsp:nvSpPr>
        <dsp:cNvPr id="0" name=""/>
        <dsp:cNvSpPr/>
      </dsp:nvSpPr>
      <dsp:spPr>
        <a:xfrm>
          <a:off x="1404282"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Resolutions were due to Donald Porterfield, Resolutions Committee Chairman: Sunday, June 8</a:t>
          </a:r>
        </a:p>
      </dsp:txBody>
      <dsp:txXfrm>
        <a:off x="1404282" y="1217652"/>
        <a:ext cx="1275159" cy="765095"/>
      </dsp:txXfrm>
    </dsp:sp>
    <dsp:sp modelId="{0D0F029A-DA8A-42A6-AD85-0338A8EB768E}">
      <dsp:nvSpPr>
        <dsp:cNvPr id="0" name=""/>
        <dsp:cNvSpPr/>
      </dsp:nvSpPr>
      <dsp:spPr>
        <a:xfrm>
          <a:off x="2806957"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u="sng" kern="1200" dirty="0"/>
            <a:t>Resolutions committee meeting at national convention: </a:t>
          </a:r>
          <a:r>
            <a:rPr lang="en-US" sz="600" kern="1200" dirty="0"/>
            <a:t>Wednesday, July 9, at 1:00 PM Central Daylight Time (CDT) [12:00 PM Mountain Daylight Time (MDT)]</a:t>
          </a:r>
        </a:p>
      </dsp:txBody>
      <dsp:txXfrm>
        <a:off x="2806957" y="1217652"/>
        <a:ext cx="1275159" cy="765095"/>
      </dsp:txXfrm>
    </dsp:sp>
    <dsp:sp modelId="{CA8DF640-B8DD-4C24-80F8-9FBCC73F09E1}">
      <dsp:nvSpPr>
        <dsp:cNvPr id="0" name=""/>
        <dsp:cNvSpPr/>
      </dsp:nvSpPr>
      <dsp:spPr>
        <a:xfrm>
          <a:off x="4209633"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Resolutions receiving a “do pass” vote posted for viewing and consideration</a:t>
          </a:r>
        </a:p>
      </dsp:txBody>
      <dsp:txXfrm>
        <a:off x="4209633" y="1217652"/>
        <a:ext cx="1275159" cy="765095"/>
      </dsp:txXfrm>
    </dsp:sp>
    <dsp:sp modelId="{A6AAD806-BE9F-4DA9-BA03-72853D02503A}">
      <dsp:nvSpPr>
        <dsp:cNvPr id="0" name=""/>
        <dsp:cNvSpPr/>
      </dsp:nvSpPr>
      <dsp:spPr>
        <a:xfrm>
          <a:off x="1404282"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u="sng" kern="1200" dirty="0"/>
            <a:t>Resolutions receiving “do pass” vote from the committee and posted on the web site are considered on convention floor for vote during General Session IV, </a:t>
          </a:r>
          <a:r>
            <a:rPr lang="en-US" sz="600" kern="1200" dirty="0"/>
            <a:t>Saturday, July 12, from 2:00 to 5:00 PM Central Daylight Time (CDT)  [1:00 to 4:00 PM  Mountain Daylight Time (MDT)]</a:t>
          </a:r>
        </a:p>
      </dsp:txBody>
      <dsp:txXfrm>
        <a:off x="1404282" y="2110263"/>
        <a:ext cx="1275159" cy="765095"/>
      </dsp:txXfrm>
    </dsp:sp>
    <dsp:sp modelId="{E92F5A83-5885-415C-8589-5E533B0E48E5}">
      <dsp:nvSpPr>
        <dsp:cNvPr id="0" name=""/>
        <dsp:cNvSpPr/>
      </dsp:nvSpPr>
      <dsp:spPr>
        <a:xfrm>
          <a:off x="2806957"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u="sng" kern="1200" dirty="0"/>
            <a:t>Resolutions passed on the convention floor are published in the July-August, 2025 issue of The</a:t>
          </a:r>
          <a:r>
            <a:rPr lang="en-US" sz="600" i="1" u="sng" kern="1200" dirty="0"/>
            <a:t> </a:t>
          </a:r>
          <a:r>
            <a:rPr lang="en-US" sz="600" i="1" kern="1200" dirty="0"/>
            <a:t>Braille Monitor.</a:t>
          </a:r>
          <a:endParaRPr lang="en-US" sz="600" kern="1200" dirty="0"/>
        </a:p>
      </dsp:txBody>
      <dsp:txXfrm>
        <a:off x="2806957" y="2110263"/>
        <a:ext cx="1275159" cy="765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6397-82D4-4799-B8AB-AE12B7669648}">
      <dsp:nvSpPr>
        <dsp:cNvPr id="0" name=""/>
        <dsp:cNvSpPr/>
      </dsp:nvSpPr>
      <dsp:spPr>
        <a:xfrm>
          <a:off x="1607"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607" y="325040"/>
        <a:ext cx="1275159" cy="765095"/>
      </dsp:txXfrm>
    </dsp:sp>
    <dsp:sp modelId="{21F4CDB4-3B22-4AE2-994F-4F48342ABD0F}">
      <dsp:nvSpPr>
        <dsp:cNvPr id="0" name=""/>
        <dsp:cNvSpPr/>
      </dsp:nvSpPr>
      <dsp:spPr>
        <a:xfrm>
          <a:off x="1404282"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National Federation of the Blind of New Mexico (NFBNM) 2025 Convention Resolutions Committee Chair Kelly Burma currently presents to interested chapters and groups regarding the resolutions process.</a:t>
          </a:r>
        </a:p>
      </dsp:txBody>
      <dsp:txXfrm>
        <a:off x="1404282" y="325040"/>
        <a:ext cx="1275159" cy="765095"/>
      </dsp:txXfrm>
    </dsp:sp>
    <dsp:sp modelId="{22448782-163D-444E-B9EE-8321BD8AEC45}">
      <dsp:nvSpPr>
        <dsp:cNvPr id="0" name=""/>
        <dsp:cNvSpPr/>
      </dsp:nvSpPr>
      <dsp:spPr>
        <a:xfrm>
          <a:off x="2806957"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Resolutions are due to Kelly Burma, Resolutions Committee Chairman on Tuesday, October 21, 2025.</a:t>
          </a:r>
        </a:p>
      </dsp:txBody>
      <dsp:txXfrm>
        <a:off x="2806957" y="325040"/>
        <a:ext cx="1275159" cy="765095"/>
      </dsp:txXfrm>
    </dsp:sp>
    <dsp:sp modelId="{BEE1EE39-5FD6-458D-9A52-B868CD6C4ACC}">
      <dsp:nvSpPr>
        <dsp:cNvPr id="0" name=""/>
        <dsp:cNvSpPr/>
      </dsp:nvSpPr>
      <dsp:spPr>
        <a:xfrm>
          <a:off x="4209633" y="325040"/>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Kelly will provide resolutions to committee members, chapter and group presidents, before the Resolutions Committee meeting at the state convention.</a:t>
          </a:r>
        </a:p>
      </dsp:txBody>
      <dsp:txXfrm>
        <a:off x="4209633" y="325040"/>
        <a:ext cx="1275159" cy="765095"/>
      </dsp:txXfrm>
    </dsp:sp>
    <dsp:sp modelId="{33D3ED1C-3D31-45D5-92B5-30EB53C8A619}">
      <dsp:nvSpPr>
        <dsp:cNvPr id="0" name=""/>
        <dsp:cNvSpPr/>
      </dsp:nvSpPr>
      <dsp:spPr>
        <a:xfrm>
          <a:off x="1607"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Resolutions will be considered by the committee on either the afternoon of Friday, October 24, or the morning of Saturday, October 25 during the state convention.</a:t>
          </a:r>
        </a:p>
      </dsp:txBody>
      <dsp:txXfrm>
        <a:off x="1607" y="1217652"/>
        <a:ext cx="1275159" cy="765095"/>
      </dsp:txXfrm>
    </dsp:sp>
    <dsp:sp modelId="{C21E3D77-177E-4A4F-B3CD-EA140FFE0B72}">
      <dsp:nvSpPr>
        <dsp:cNvPr id="0" name=""/>
        <dsp:cNvSpPr/>
      </dsp:nvSpPr>
      <dsp:spPr>
        <a:xfrm>
          <a:off x="1404282"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Resolutions which receive a “do pass” recommendation, with or without amendments by the committee will be brought to the convention floor on the morning of Sunday, October 26, in a report for voting.</a:t>
          </a:r>
        </a:p>
      </dsp:txBody>
      <dsp:txXfrm>
        <a:off x="1404282" y="1217652"/>
        <a:ext cx="1275159" cy="765095"/>
      </dsp:txXfrm>
    </dsp:sp>
    <dsp:sp modelId="{EB7256E7-F2C9-4EBD-AA10-795746C5B1B4}">
      <dsp:nvSpPr>
        <dsp:cNvPr id="0" name=""/>
        <dsp:cNvSpPr/>
      </dsp:nvSpPr>
      <dsp:spPr>
        <a:xfrm>
          <a:off x="2806957"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Resolutions which pass on the convention floor will be published on the State Convention Resources page on the NFBNM web site. </a:t>
          </a:r>
        </a:p>
      </dsp:txBody>
      <dsp:txXfrm>
        <a:off x="2806957" y="1217652"/>
        <a:ext cx="1275159" cy="765095"/>
      </dsp:txXfrm>
    </dsp:sp>
    <dsp:sp modelId="{A8782400-B464-4F29-BE9F-CADE04AC27C8}">
      <dsp:nvSpPr>
        <dsp:cNvPr id="0" name=""/>
        <dsp:cNvSpPr/>
      </dsp:nvSpPr>
      <dsp:spPr>
        <a:xfrm>
          <a:off x="4209633" y="1217652"/>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209633" y="1217652"/>
        <a:ext cx="1275159" cy="765095"/>
      </dsp:txXfrm>
    </dsp:sp>
    <dsp:sp modelId="{1962DFF0-A051-43E6-9BD4-E01EF2515F22}">
      <dsp:nvSpPr>
        <dsp:cNvPr id="0" name=""/>
        <dsp:cNvSpPr/>
      </dsp:nvSpPr>
      <dsp:spPr>
        <a:xfrm>
          <a:off x="1607"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607" y="2110263"/>
        <a:ext cx="1275159" cy="765095"/>
      </dsp:txXfrm>
    </dsp:sp>
    <dsp:sp modelId="{60C9CB63-2968-4DC5-A1AF-A4E3BD4315D3}">
      <dsp:nvSpPr>
        <dsp:cNvPr id="0" name=""/>
        <dsp:cNvSpPr/>
      </dsp:nvSpPr>
      <dsp:spPr>
        <a:xfrm>
          <a:off x="1404282"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404282" y="2110263"/>
        <a:ext cx="1275159" cy="765095"/>
      </dsp:txXfrm>
    </dsp:sp>
    <dsp:sp modelId="{E14B94B8-25B6-48FD-A77F-A35652CCB13C}">
      <dsp:nvSpPr>
        <dsp:cNvPr id="0" name=""/>
        <dsp:cNvSpPr/>
      </dsp:nvSpPr>
      <dsp:spPr>
        <a:xfrm>
          <a:off x="2806957"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806957" y="2110263"/>
        <a:ext cx="1275159" cy="765095"/>
      </dsp:txXfrm>
    </dsp:sp>
    <dsp:sp modelId="{838B73DB-EB92-43CA-AD6D-B06C241ED4AE}">
      <dsp:nvSpPr>
        <dsp:cNvPr id="0" name=""/>
        <dsp:cNvSpPr/>
      </dsp:nvSpPr>
      <dsp:spPr>
        <a:xfrm>
          <a:off x="4209633" y="2110263"/>
          <a:ext cx="1275159" cy="7650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209633" y="2110263"/>
        <a:ext cx="1275159" cy="765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837C-2344-4B19-AFE1-17D5E5DB52EE}">
      <dsp:nvSpPr>
        <dsp:cNvPr id="0" name=""/>
        <dsp:cNvSpPr/>
      </dsp:nvSpPr>
      <dsp:spPr>
        <a:xfrm>
          <a:off x="184308" y="89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84308" y="892"/>
        <a:ext cx="1599307" cy="959584"/>
      </dsp:txXfrm>
    </dsp:sp>
    <dsp:sp modelId="{0EE20A55-3542-472A-9629-440E78F9A302}">
      <dsp:nvSpPr>
        <dsp:cNvPr id="0" name=""/>
        <dsp:cNvSpPr/>
      </dsp:nvSpPr>
      <dsp:spPr>
        <a:xfrm>
          <a:off x="1943546" y="89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Observe the resolutions committee meeting, and the debate and votes on resolutions at General session</a:t>
          </a:r>
        </a:p>
      </dsp:txBody>
      <dsp:txXfrm>
        <a:off x="1943546" y="892"/>
        <a:ext cx="1599307" cy="959584"/>
      </dsp:txXfrm>
    </dsp:sp>
    <dsp:sp modelId="{3882D89E-B835-48C6-AE43-502DCD046EEF}">
      <dsp:nvSpPr>
        <dsp:cNvPr id="0" name=""/>
        <dsp:cNvSpPr/>
      </dsp:nvSpPr>
      <dsp:spPr>
        <a:xfrm>
          <a:off x="3702784" y="89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Localize observed resolutions as appropriate. More importantly, observe the issues which affect the blindness community in your New Mexican communities.</a:t>
          </a:r>
        </a:p>
      </dsp:txBody>
      <dsp:txXfrm>
        <a:off x="3702784" y="892"/>
        <a:ext cx="1599307" cy="959584"/>
      </dsp:txXfrm>
    </dsp:sp>
    <dsp:sp modelId="{A26A1A58-947B-4447-A0D8-27238226B0E1}">
      <dsp:nvSpPr>
        <dsp:cNvPr id="0" name=""/>
        <dsp:cNvSpPr/>
      </dsp:nvSpPr>
      <dsp:spPr>
        <a:xfrm>
          <a:off x="184308" y="1120407"/>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Craft one appropriate resolution or more for the committee to consider at the state convention.</a:t>
          </a:r>
        </a:p>
      </dsp:txBody>
      <dsp:txXfrm>
        <a:off x="184308" y="1120407"/>
        <a:ext cx="1599307" cy="959584"/>
      </dsp:txXfrm>
    </dsp:sp>
    <dsp:sp modelId="{BB41CE1B-39A9-4463-B462-9961063DE7C7}">
      <dsp:nvSpPr>
        <dsp:cNvPr id="0" name=""/>
        <dsp:cNvSpPr/>
      </dsp:nvSpPr>
      <dsp:spPr>
        <a:xfrm>
          <a:off x="1943546" y="1120407"/>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Observe the committee’s deliberations and those in the general session. </a:t>
          </a:r>
        </a:p>
      </dsp:txBody>
      <dsp:txXfrm>
        <a:off x="1943546" y="1120407"/>
        <a:ext cx="1599307" cy="959584"/>
      </dsp:txXfrm>
    </dsp:sp>
    <dsp:sp modelId="{AAF5D7B8-959F-4301-9E88-B2035968FC2A}">
      <dsp:nvSpPr>
        <dsp:cNvPr id="0" name=""/>
        <dsp:cNvSpPr/>
      </dsp:nvSpPr>
      <dsp:spPr>
        <a:xfrm>
          <a:off x="3702784" y="1120407"/>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702784" y="1120407"/>
        <a:ext cx="1599307" cy="959584"/>
      </dsp:txXfrm>
    </dsp:sp>
    <dsp:sp modelId="{E07F2AC0-7F18-45AD-BAAC-7DE6B87F3C9E}">
      <dsp:nvSpPr>
        <dsp:cNvPr id="0" name=""/>
        <dsp:cNvSpPr/>
      </dsp:nvSpPr>
      <dsp:spPr>
        <a:xfrm>
          <a:off x="184308" y="223992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84308" y="2239922"/>
        <a:ext cx="1599307" cy="959584"/>
      </dsp:txXfrm>
    </dsp:sp>
    <dsp:sp modelId="{50EEAD7D-5523-416E-AC79-3BDEBC703B51}">
      <dsp:nvSpPr>
        <dsp:cNvPr id="0" name=""/>
        <dsp:cNvSpPr/>
      </dsp:nvSpPr>
      <dsp:spPr>
        <a:xfrm>
          <a:off x="1943546" y="223992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943546" y="2239922"/>
        <a:ext cx="1599307" cy="959584"/>
      </dsp:txXfrm>
    </dsp:sp>
    <dsp:sp modelId="{48D1022C-04F4-499C-8286-FDF666056B6B}">
      <dsp:nvSpPr>
        <dsp:cNvPr id="0" name=""/>
        <dsp:cNvSpPr/>
      </dsp:nvSpPr>
      <dsp:spPr>
        <a:xfrm>
          <a:off x="3702784" y="2239922"/>
          <a:ext cx="1599307" cy="9595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702784" y="2239922"/>
        <a:ext cx="1599307" cy="9595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6DEA3-6A44-4A9D-936A-1E8412C6C14D}" type="datetimeFigureOut">
              <a:rPr lang="en-US" smtClean="0"/>
              <a:t>6/21/2025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2A133-1666-45B7-B3E9-0F93440D7C4E}" type="slidenum">
              <a:rPr lang="en-US" smtClean="0"/>
              <a:t>‹#›</a:t>
            </a:fld>
            <a:endParaRPr lang="en-US" dirty="0"/>
          </a:p>
        </p:txBody>
      </p:sp>
    </p:spTree>
    <p:extLst>
      <p:ext uri="{BB962C8B-B14F-4D97-AF65-F5344CB8AC3E}">
        <p14:creationId xmlns:p14="http://schemas.microsoft.com/office/powerpoint/2010/main" val="42316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a:t>
            </a:fld>
            <a:endParaRPr lang="en-US" dirty="0"/>
          </a:p>
        </p:txBody>
      </p:sp>
    </p:spTree>
    <p:extLst>
      <p:ext uri="{BB962C8B-B14F-4D97-AF65-F5344CB8AC3E}">
        <p14:creationId xmlns:p14="http://schemas.microsoft.com/office/powerpoint/2010/main" val="228666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10</a:t>
            </a:fld>
            <a:endParaRPr lang="en-US" dirty="0"/>
          </a:p>
        </p:txBody>
      </p:sp>
    </p:spTree>
    <p:extLst>
      <p:ext uri="{BB962C8B-B14F-4D97-AF65-F5344CB8AC3E}">
        <p14:creationId xmlns:p14="http://schemas.microsoft.com/office/powerpoint/2010/main" val="234913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11</a:t>
            </a:fld>
            <a:endParaRPr lang="en-US" dirty="0"/>
          </a:p>
        </p:txBody>
      </p:sp>
    </p:spTree>
    <p:extLst>
      <p:ext uri="{BB962C8B-B14F-4D97-AF65-F5344CB8AC3E}">
        <p14:creationId xmlns:p14="http://schemas.microsoft.com/office/powerpoint/2010/main" val="140706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12</a:t>
            </a:fld>
            <a:endParaRPr lang="en-US" dirty="0"/>
          </a:p>
        </p:txBody>
      </p:sp>
    </p:spTree>
    <p:extLst>
      <p:ext uri="{BB962C8B-B14F-4D97-AF65-F5344CB8AC3E}">
        <p14:creationId xmlns:p14="http://schemas.microsoft.com/office/powerpoint/2010/main" val="78030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13</a:t>
            </a:fld>
            <a:endParaRPr lang="en-US" dirty="0"/>
          </a:p>
        </p:txBody>
      </p:sp>
    </p:spTree>
    <p:extLst>
      <p:ext uri="{BB962C8B-B14F-4D97-AF65-F5344CB8AC3E}">
        <p14:creationId xmlns:p14="http://schemas.microsoft.com/office/powerpoint/2010/main" val="394108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14</a:t>
            </a:fld>
            <a:endParaRPr lang="en-US" dirty="0"/>
          </a:p>
        </p:txBody>
      </p:sp>
    </p:spTree>
    <p:extLst>
      <p:ext uri="{BB962C8B-B14F-4D97-AF65-F5344CB8AC3E}">
        <p14:creationId xmlns:p14="http://schemas.microsoft.com/office/powerpoint/2010/main" val="89505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15</a:t>
            </a:fld>
            <a:endParaRPr lang="en-US" dirty="0"/>
          </a:p>
        </p:txBody>
      </p:sp>
    </p:spTree>
    <p:extLst>
      <p:ext uri="{BB962C8B-B14F-4D97-AF65-F5344CB8AC3E}">
        <p14:creationId xmlns:p14="http://schemas.microsoft.com/office/powerpoint/2010/main" val="315294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16</a:t>
            </a:fld>
            <a:endParaRPr lang="en-US" dirty="0"/>
          </a:p>
        </p:txBody>
      </p:sp>
    </p:spTree>
    <p:extLst>
      <p:ext uri="{BB962C8B-B14F-4D97-AF65-F5344CB8AC3E}">
        <p14:creationId xmlns:p14="http://schemas.microsoft.com/office/powerpoint/2010/main" val="266835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17</a:t>
            </a:fld>
            <a:endParaRPr lang="en-US" dirty="0"/>
          </a:p>
        </p:txBody>
      </p:sp>
    </p:spTree>
    <p:extLst>
      <p:ext uri="{BB962C8B-B14F-4D97-AF65-F5344CB8AC3E}">
        <p14:creationId xmlns:p14="http://schemas.microsoft.com/office/powerpoint/2010/main" val="400487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18</a:t>
            </a:fld>
            <a:endParaRPr lang="en-US" dirty="0"/>
          </a:p>
        </p:txBody>
      </p:sp>
    </p:spTree>
    <p:extLst>
      <p:ext uri="{BB962C8B-B14F-4D97-AF65-F5344CB8AC3E}">
        <p14:creationId xmlns:p14="http://schemas.microsoft.com/office/powerpoint/2010/main" val="344617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19</a:t>
            </a:fld>
            <a:endParaRPr lang="en-US" dirty="0"/>
          </a:p>
        </p:txBody>
      </p:sp>
    </p:spTree>
    <p:extLst>
      <p:ext uri="{BB962C8B-B14F-4D97-AF65-F5344CB8AC3E}">
        <p14:creationId xmlns:p14="http://schemas.microsoft.com/office/powerpoint/2010/main" val="373436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a:t>
            </a:fld>
            <a:endParaRPr lang="en-US" dirty="0"/>
          </a:p>
        </p:txBody>
      </p:sp>
    </p:spTree>
    <p:extLst>
      <p:ext uri="{BB962C8B-B14F-4D97-AF65-F5344CB8AC3E}">
        <p14:creationId xmlns:p14="http://schemas.microsoft.com/office/powerpoint/2010/main" val="94363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20</a:t>
            </a:fld>
            <a:endParaRPr lang="en-US" dirty="0"/>
          </a:p>
        </p:txBody>
      </p:sp>
    </p:spTree>
    <p:extLst>
      <p:ext uri="{BB962C8B-B14F-4D97-AF65-F5344CB8AC3E}">
        <p14:creationId xmlns:p14="http://schemas.microsoft.com/office/powerpoint/2010/main" val="2660991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21</a:t>
            </a:fld>
            <a:endParaRPr lang="en-US" dirty="0"/>
          </a:p>
        </p:txBody>
      </p:sp>
    </p:spTree>
    <p:extLst>
      <p:ext uri="{BB962C8B-B14F-4D97-AF65-F5344CB8AC3E}">
        <p14:creationId xmlns:p14="http://schemas.microsoft.com/office/powerpoint/2010/main" val="307157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22</a:t>
            </a:fld>
            <a:endParaRPr lang="en-US" dirty="0"/>
          </a:p>
        </p:txBody>
      </p:sp>
    </p:spTree>
    <p:extLst>
      <p:ext uri="{BB962C8B-B14F-4D97-AF65-F5344CB8AC3E}">
        <p14:creationId xmlns:p14="http://schemas.microsoft.com/office/powerpoint/2010/main" val="287639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23</a:t>
            </a:fld>
            <a:endParaRPr lang="en-US" dirty="0"/>
          </a:p>
        </p:txBody>
      </p:sp>
    </p:spTree>
    <p:extLst>
      <p:ext uri="{BB962C8B-B14F-4D97-AF65-F5344CB8AC3E}">
        <p14:creationId xmlns:p14="http://schemas.microsoft.com/office/powerpoint/2010/main" val="270359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24</a:t>
            </a:fld>
            <a:endParaRPr lang="en-US" dirty="0"/>
          </a:p>
        </p:txBody>
      </p:sp>
    </p:spTree>
    <p:extLst>
      <p:ext uri="{BB962C8B-B14F-4D97-AF65-F5344CB8AC3E}">
        <p14:creationId xmlns:p14="http://schemas.microsoft.com/office/powerpoint/2010/main" val="2403464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25</a:t>
            </a:fld>
            <a:endParaRPr lang="en-US" dirty="0"/>
          </a:p>
        </p:txBody>
      </p:sp>
    </p:spTree>
    <p:extLst>
      <p:ext uri="{BB962C8B-B14F-4D97-AF65-F5344CB8AC3E}">
        <p14:creationId xmlns:p14="http://schemas.microsoft.com/office/powerpoint/2010/main" val="413474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26</a:t>
            </a:fld>
            <a:endParaRPr lang="en-US" dirty="0"/>
          </a:p>
        </p:txBody>
      </p:sp>
    </p:spTree>
    <p:extLst>
      <p:ext uri="{BB962C8B-B14F-4D97-AF65-F5344CB8AC3E}">
        <p14:creationId xmlns:p14="http://schemas.microsoft.com/office/powerpoint/2010/main" val="2152192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27</a:t>
            </a:fld>
            <a:endParaRPr lang="en-US" dirty="0"/>
          </a:p>
        </p:txBody>
      </p:sp>
    </p:spTree>
    <p:extLst>
      <p:ext uri="{BB962C8B-B14F-4D97-AF65-F5344CB8AC3E}">
        <p14:creationId xmlns:p14="http://schemas.microsoft.com/office/powerpoint/2010/main" val="3035494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28</a:t>
            </a:fld>
            <a:endParaRPr lang="en-US" dirty="0"/>
          </a:p>
        </p:txBody>
      </p:sp>
    </p:spTree>
    <p:extLst>
      <p:ext uri="{BB962C8B-B14F-4D97-AF65-F5344CB8AC3E}">
        <p14:creationId xmlns:p14="http://schemas.microsoft.com/office/powerpoint/2010/main" val="9137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29</a:t>
            </a:fld>
            <a:endParaRPr lang="en-US" dirty="0"/>
          </a:p>
        </p:txBody>
      </p:sp>
    </p:spTree>
    <p:extLst>
      <p:ext uri="{BB962C8B-B14F-4D97-AF65-F5344CB8AC3E}">
        <p14:creationId xmlns:p14="http://schemas.microsoft.com/office/powerpoint/2010/main" val="45398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a:t>
            </a:fld>
            <a:endParaRPr lang="en-US" dirty="0"/>
          </a:p>
        </p:txBody>
      </p:sp>
    </p:spTree>
    <p:extLst>
      <p:ext uri="{BB962C8B-B14F-4D97-AF65-F5344CB8AC3E}">
        <p14:creationId xmlns:p14="http://schemas.microsoft.com/office/powerpoint/2010/main" val="90118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30</a:t>
            </a:fld>
            <a:endParaRPr lang="en-US" dirty="0"/>
          </a:p>
        </p:txBody>
      </p:sp>
    </p:spTree>
    <p:extLst>
      <p:ext uri="{BB962C8B-B14F-4D97-AF65-F5344CB8AC3E}">
        <p14:creationId xmlns:p14="http://schemas.microsoft.com/office/powerpoint/2010/main" val="765465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31</a:t>
            </a:fld>
            <a:endParaRPr lang="en-US" dirty="0"/>
          </a:p>
        </p:txBody>
      </p:sp>
    </p:spTree>
    <p:extLst>
      <p:ext uri="{BB962C8B-B14F-4D97-AF65-F5344CB8AC3E}">
        <p14:creationId xmlns:p14="http://schemas.microsoft.com/office/powerpoint/2010/main" val="1127473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32</a:t>
            </a:fld>
            <a:endParaRPr lang="en-US" dirty="0"/>
          </a:p>
        </p:txBody>
      </p:sp>
    </p:spTree>
    <p:extLst>
      <p:ext uri="{BB962C8B-B14F-4D97-AF65-F5344CB8AC3E}">
        <p14:creationId xmlns:p14="http://schemas.microsoft.com/office/powerpoint/2010/main" val="4000150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33</a:t>
            </a:fld>
            <a:endParaRPr lang="en-US" dirty="0"/>
          </a:p>
        </p:txBody>
      </p:sp>
    </p:spTree>
    <p:extLst>
      <p:ext uri="{BB962C8B-B14F-4D97-AF65-F5344CB8AC3E}">
        <p14:creationId xmlns:p14="http://schemas.microsoft.com/office/powerpoint/2010/main" val="265023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34</a:t>
            </a:fld>
            <a:endParaRPr lang="en-US" dirty="0"/>
          </a:p>
        </p:txBody>
      </p:sp>
    </p:spTree>
    <p:extLst>
      <p:ext uri="{BB962C8B-B14F-4D97-AF65-F5344CB8AC3E}">
        <p14:creationId xmlns:p14="http://schemas.microsoft.com/office/powerpoint/2010/main" val="3938656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36</a:t>
            </a:fld>
            <a:endParaRPr lang="en-US" dirty="0"/>
          </a:p>
        </p:txBody>
      </p:sp>
    </p:spTree>
    <p:extLst>
      <p:ext uri="{BB962C8B-B14F-4D97-AF65-F5344CB8AC3E}">
        <p14:creationId xmlns:p14="http://schemas.microsoft.com/office/powerpoint/2010/main" val="2876241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37</a:t>
            </a:fld>
            <a:endParaRPr lang="en-US" dirty="0"/>
          </a:p>
        </p:txBody>
      </p:sp>
    </p:spTree>
    <p:extLst>
      <p:ext uri="{BB962C8B-B14F-4D97-AF65-F5344CB8AC3E}">
        <p14:creationId xmlns:p14="http://schemas.microsoft.com/office/powerpoint/2010/main" val="301403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4</a:t>
            </a:fld>
            <a:endParaRPr lang="en-US" dirty="0"/>
          </a:p>
        </p:txBody>
      </p:sp>
    </p:spTree>
    <p:extLst>
      <p:ext uri="{BB962C8B-B14F-4D97-AF65-F5344CB8AC3E}">
        <p14:creationId xmlns:p14="http://schemas.microsoft.com/office/powerpoint/2010/main" val="341549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5</a:t>
            </a:fld>
            <a:endParaRPr lang="en-US" dirty="0"/>
          </a:p>
        </p:txBody>
      </p:sp>
    </p:spTree>
    <p:extLst>
      <p:ext uri="{BB962C8B-B14F-4D97-AF65-F5344CB8AC3E}">
        <p14:creationId xmlns:p14="http://schemas.microsoft.com/office/powerpoint/2010/main" val="36694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6</a:t>
            </a:fld>
            <a:endParaRPr lang="en-US" dirty="0"/>
          </a:p>
        </p:txBody>
      </p:sp>
    </p:spTree>
    <p:extLst>
      <p:ext uri="{BB962C8B-B14F-4D97-AF65-F5344CB8AC3E}">
        <p14:creationId xmlns:p14="http://schemas.microsoft.com/office/powerpoint/2010/main" val="54266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7</a:t>
            </a:fld>
            <a:endParaRPr lang="en-US" dirty="0"/>
          </a:p>
        </p:txBody>
      </p:sp>
    </p:spTree>
    <p:extLst>
      <p:ext uri="{BB962C8B-B14F-4D97-AF65-F5344CB8AC3E}">
        <p14:creationId xmlns:p14="http://schemas.microsoft.com/office/powerpoint/2010/main" val="109775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8</a:t>
            </a:fld>
            <a:endParaRPr lang="en-US" dirty="0"/>
          </a:p>
        </p:txBody>
      </p:sp>
    </p:spTree>
    <p:extLst>
      <p:ext uri="{BB962C8B-B14F-4D97-AF65-F5344CB8AC3E}">
        <p14:creationId xmlns:p14="http://schemas.microsoft.com/office/powerpoint/2010/main" val="141075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D2A133-1666-45B7-B3E9-0F93440D7C4E}" type="slidenum">
              <a:rPr lang="en-US" smtClean="0"/>
              <a:t>9</a:t>
            </a:fld>
            <a:endParaRPr lang="en-US" dirty="0"/>
          </a:p>
        </p:txBody>
      </p:sp>
    </p:spTree>
    <p:extLst>
      <p:ext uri="{BB962C8B-B14F-4D97-AF65-F5344CB8AC3E}">
        <p14:creationId xmlns:p14="http://schemas.microsoft.com/office/powerpoint/2010/main" val="123861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2972CF-3EC2-44D2-AC23-38E5F423F25F}"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3C9EB-D2D2-470E-A56A-8F8E6D68E0E3}"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220976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3C9EB-D2D2-470E-A56A-8F8E6D68E0E3}"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29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376536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3C9EB-D2D2-470E-A56A-8F8E6D68E0E3}"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35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395800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336007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228618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39238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3C9EB-D2D2-470E-A56A-8F8E6D68E0E3}" type="slidenum">
              <a:rPr lang="en-US" smtClean="0"/>
              <a:t>‹#›</a:t>
            </a:fld>
            <a:endParaRPr lang="en-US" dirty="0"/>
          </a:p>
        </p:txBody>
      </p:sp>
    </p:spTree>
    <p:extLst>
      <p:ext uri="{BB962C8B-B14F-4D97-AF65-F5344CB8AC3E}">
        <p14:creationId xmlns:p14="http://schemas.microsoft.com/office/powerpoint/2010/main" val="33400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2972CF-3EC2-44D2-AC23-38E5F423F25F}"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3C9EB-D2D2-470E-A56A-8F8E6D68E0E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81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42972CF-3EC2-44D2-AC23-38E5F423F25F}" type="datetimeFigureOut">
              <a:rPr lang="en-US" smtClean="0"/>
              <a:t>6/21/2025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33C9EB-D2D2-470E-A56A-8F8E6D68E0E3}"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5951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mailto:kburma6414@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fbnm.org/resolu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hyperlink" Target="https://www.merriam-webster.com/" TargetMode="External"/><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oed.com/?tl=true" TargetMode="External"/><Relationship Id="rId4" Type="http://schemas.openxmlformats.org/officeDocument/2006/relationships/hyperlink" Target="https://ahdictionar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hyperlink" Target="https://nfbnm.org/sites/nfbnm.org/files/2023-10/Resolution%202023-02_0.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hyperlink" Target="https://nfbnm.org/sites/nfbnm.org/files/2023-10/Resolution%202023-02_0.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fbnm.org/resolu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fb.org/sites/nfb.org/files/2025-05/presidential_release_may_2025_chapter_version.mp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fb.org/resources/publications-and-media/presidential-releases/transcripts/presidential-release-549-ma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fb.org/resources/speeches-and-reports/resolutions/2024-resolution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3" Type="http://schemas.openxmlformats.org/officeDocument/2006/relationships/hyperlink" Target="mailto:kburma6414@gmail.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5056156414@tmomail.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fb.org/images/nfb/publications/bm/bm25/bm2504/bm2504tc.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fb.org/images/nfb/audio/braille_monitor/2025/apr/16_how_do_we_make_real_and_lasting_changes.mp3" TargetMode="External"/><Relationship Id="rId4" Type="http://schemas.openxmlformats.org/officeDocument/2006/relationships/hyperlink" Target="https://nfb.org/images/nfb/publications/bm/bm25/bm2504/bm250414.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nfb.org/get-involved/national-convention/2025-national-convention-agenda/wednesday-july-9-2025-resolu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nfb.org/resources/publications-and-media/braille-monitor" TargetMode="External"/><Relationship Id="rId5" Type="http://schemas.openxmlformats.org/officeDocument/2006/relationships/hyperlink" Target="https://nfb.org/get-involved/national-convention/2025-national-convention-agenda/saturday-july-12-2025-business" TargetMode="External"/><Relationship Id="rId4" Type="http://schemas.openxmlformats.org/officeDocument/2006/relationships/hyperlink" Target="http://www.nfb.org/resolution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5665-DA43-64C7-DF7A-3B7AE975DB62}"/>
              </a:ext>
            </a:extLst>
          </p:cNvPr>
          <p:cNvSpPr>
            <a:spLocks noGrp="1"/>
          </p:cNvSpPr>
          <p:nvPr>
            <p:ph type="ctrTitle"/>
          </p:nvPr>
        </p:nvSpPr>
        <p:spPr/>
        <p:txBody>
          <a:bodyPr/>
          <a:lstStyle/>
          <a:p>
            <a:r>
              <a:rPr lang="en-US" dirty="0"/>
              <a:t>RESOLUTIONS</a:t>
            </a:r>
          </a:p>
        </p:txBody>
      </p:sp>
      <p:sp>
        <p:nvSpPr>
          <p:cNvPr id="3" name="Subtitle 2">
            <a:extLst>
              <a:ext uri="{FF2B5EF4-FFF2-40B4-BE49-F238E27FC236}">
                <a16:creationId xmlns:a16="http://schemas.microsoft.com/office/drawing/2014/main" id="{75B182C1-DB98-DFFD-D711-C21FBC8A843E}"/>
              </a:ext>
            </a:extLst>
          </p:cNvPr>
          <p:cNvSpPr>
            <a:spLocks noGrp="1"/>
          </p:cNvSpPr>
          <p:nvPr>
            <p:ph type="subTitle" idx="1"/>
          </p:nvPr>
        </p:nvSpPr>
        <p:spPr/>
        <p:txBody>
          <a:bodyPr/>
          <a:lstStyle/>
          <a:p>
            <a:r>
              <a:rPr lang="en-US" dirty="0"/>
              <a:t>A Tool In Making Real And Lasting Change For The Blind</a:t>
            </a:r>
          </a:p>
          <a:p>
            <a:endParaRPr lang="en-US" dirty="0"/>
          </a:p>
          <a:p>
            <a:endParaRPr lang="en-US" dirty="0"/>
          </a:p>
        </p:txBody>
      </p:sp>
      <p:pic>
        <p:nvPicPr>
          <p:cNvPr id="5" name="Graphic 4" descr="Blueprint outline">
            <a:extLst>
              <a:ext uri="{FF2B5EF4-FFF2-40B4-BE49-F238E27FC236}">
                <a16:creationId xmlns:a16="http://schemas.microsoft.com/office/drawing/2014/main" id="{873AAB43-AA4F-A3BB-4A0C-0EBC15CD88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1994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5180-92EE-4FA2-78C6-9596B496AC9B}"/>
              </a:ext>
            </a:extLst>
          </p:cNvPr>
          <p:cNvSpPr>
            <a:spLocks noGrp="1"/>
          </p:cNvSpPr>
          <p:nvPr>
            <p:ph type="title"/>
          </p:nvPr>
        </p:nvSpPr>
        <p:spPr/>
        <p:txBody>
          <a:bodyPr/>
          <a:lstStyle/>
          <a:p>
            <a:pPr algn="ctr"/>
            <a:r>
              <a:rPr lang="en-US" dirty="0"/>
              <a:t>2025 NFBNM RESOLUTIONS AS TIMELINE</a:t>
            </a:r>
          </a:p>
        </p:txBody>
      </p:sp>
      <p:sp>
        <p:nvSpPr>
          <p:cNvPr id="3" name="Content Placeholder 2">
            <a:extLst>
              <a:ext uri="{FF2B5EF4-FFF2-40B4-BE49-F238E27FC236}">
                <a16:creationId xmlns:a16="http://schemas.microsoft.com/office/drawing/2014/main" id="{BA415793-E38F-3B1D-9068-AD4C5B8D384A}"/>
              </a:ext>
            </a:extLst>
          </p:cNvPr>
          <p:cNvSpPr>
            <a:spLocks noGrp="1"/>
          </p:cNvSpPr>
          <p:nvPr>
            <p:ph idx="1"/>
          </p:nvPr>
        </p:nvSpPr>
        <p:spPr>
          <a:xfrm>
            <a:off x="1024128" y="2286000"/>
            <a:ext cx="9720071" cy="4023360"/>
          </a:xfrm>
        </p:spPr>
        <p:txBody>
          <a:bodyPr>
            <a:normAutofit fontScale="85000" lnSpcReduction="20000"/>
          </a:bodyPr>
          <a:lstStyle/>
          <a:p>
            <a:r>
              <a:rPr lang="en-US" dirty="0"/>
              <a:t>National Federation of the Blind of New Mexico (NFBNM) 2025 Convention Resolutions Committee Chair Kelly Burma currently presents to interested chapters and groups regarding the resolutions process.</a:t>
            </a:r>
          </a:p>
          <a:p>
            <a:r>
              <a:rPr lang="en-US" dirty="0"/>
              <a:t>Resolutions are due to </a:t>
            </a:r>
            <a:r>
              <a:rPr lang="en-US" u="sng" dirty="0">
                <a:hlinkClick r:id="rId3"/>
              </a:rPr>
              <a:t>Kelly Burma</a:t>
            </a:r>
            <a:r>
              <a:rPr lang="en-US" dirty="0"/>
              <a:t>, Resolutions Committee Chairman on Tuesday, October 21, 2025.</a:t>
            </a:r>
          </a:p>
          <a:p>
            <a:r>
              <a:rPr lang="en-US" dirty="0"/>
              <a:t>Kelly will provide resolutions to committee members, chapter and group presidents, before the Resolutions Committee meeting at the state convention.</a:t>
            </a:r>
          </a:p>
          <a:p>
            <a:r>
              <a:rPr lang="en-US" dirty="0"/>
              <a:t>Resolutions will be considered by the committee on either the afternoon of Friday, October 24, or the morning of Saturday, October 25 during the state convention.</a:t>
            </a:r>
          </a:p>
          <a:p>
            <a:r>
              <a:rPr lang="en-US" dirty="0"/>
              <a:t>Resolutions which receive a “do pass” recommendation, with or without amendments by the committee will be brought to the convention floor on the morning of Sunday, October 26, in a report for voting.</a:t>
            </a:r>
          </a:p>
          <a:p>
            <a:r>
              <a:rPr lang="en-US" dirty="0"/>
              <a:t>Resolutions which pass on the convention floor will be published on the </a:t>
            </a:r>
            <a:r>
              <a:rPr lang="en-US" u="sng" dirty="0">
                <a:hlinkClick r:id="rId4"/>
              </a:rPr>
              <a:t>State Convention Resources</a:t>
            </a:r>
            <a:r>
              <a:rPr lang="en-US" dirty="0"/>
              <a:t> page on the NFBNM web site.</a:t>
            </a:r>
          </a:p>
        </p:txBody>
      </p:sp>
    </p:spTree>
    <p:extLst>
      <p:ext uri="{BB962C8B-B14F-4D97-AF65-F5344CB8AC3E}">
        <p14:creationId xmlns:p14="http://schemas.microsoft.com/office/powerpoint/2010/main" val="235708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75E2-02ED-E301-67F9-EF0C6B5ABF4A}"/>
              </a:ext>
            </a:extLst>
          </p:cNvPr>
          <p:cNvSpPr>
            <a:spLocks noGrp="1"/>
          </p:cNvSpPr>
          <p:nvPr>
            <p:ph type="title"/>
          </p:nvPr>
        </p:nvSpPr>
        <p:spPr/>
        <p:txBody>
          <a:bodyPr/>
          <a:lstStyle/>
          <a:p>
            <a:pPr algn="ctr"/>
            <a:r>
              <a:rPr lang="en-US" dirty="0"/>
              <a:t>A CAUTION	</a:t>
            </a:r>
          </a:p>
        </p:txBody>
      </p:sp>
      <p:sp>
        <p:nvSpPr>
          <p:cNvPr id="3" name="Content Placeholder 2">
            <a:extLst>
              <a:ext uri="{FF2B5EF4-FFF2-40B4-BE49-F238E27FC236}">
                <a16:creationId xmlns:a16="http://schemas.microsoft.com/office/drawing/2014/main" id="{FDF7DCE1-AEEE-1604-74CE-90674B2ED577}"/>
              </a:ext>
            </a:extLst>
          </p:cNvPr>
          <p:cNvSpPr>
            <a:spLocks noGrp="1"/>
          </p:cNvSpPr>
          <p:nvPr>
            <p:ph idx="1"/>
          </p:nvPr>
        </p:nvSpPr>
        <p:spPr/>
        <p:txBody>
          <a:bodyPr/>
          <a:lstStyle/>
          <a:p>
            <a:pPr marL="0" indent="0">
              <a:buNone/>
            </a:pPr>
            <a:r>
              <a:rPr lang="en-US" dirty="0"/>
              <a:t>	While it may feel appropriate to pass a resolution at the chapter or its board level, this practice is not generally embraced. Chapter presidents should consult the the state affiliate president regarding next steps in local actions. This is especially the case when local collective action, including resolutions, could be generalized for the benefit of the state affiliate and national organization.</a:t>
            </a:r>
          </a:p>
        </p:txBody>
      </p:sp>
      <p:pic>
        <p:nvPicPr>
          <p:cNvPr id="5" name="Graphic 4" descr="Warning outline">
            <a:extLst>
              <a:ext uri="{FF2B5EF4-FFF2-40B4-BE49-F238E27FC236}">
                <a16:creationId xmlns:a16="http://schemas.microsoft.com/office/drawing/2014/main" id="{6BEF917F-5CCE-D957-7DA2-5E4E56AC5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396226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375D-995D-383F-3405-DA0E10FF2E57}"/>
              </a:ext>
            </a:extLst>
          </p:cNvPr>
          <p:cNvSpPr>
            <a:spLocks noGrp="1"/>
          </p:cNvSpPr>
          <p:nvPr>
            <p:ph type="title"/>
          </p:nvPr>
        </p:nvSpPr>
        <p:spPr/>
        <p:txBody>
          <a:bodyPr/>
          <a:lstStyle/>
          <a:p>
            <a:pPr algn="ctr"/>
            <a:r>
              <a:rPr lang="en-US" dirty="0"/>
              <a:t>BEFORE WE CONSTRUCT A RESOLUTION</a:t>
            </a:r>
          </a:p>
        </p:txBody>
      </p:sp>
      <p:sp>
        <p:nvSpPr>
          <p:cNvPr id="3" name="Content Placeholder 2">
            <a:extLst>
              <a:ext uri="{FF2B5EF4-FFF2-40B4-BE49-F238E27FC236}">
                <a16:creationId xmlns:a16="http://schemas.microsoft.com/office/drawing/2014/main" id="{CC761546-48B1-EBB0-8FC7-647F59F37E64}"/>
              </a:ext>
            </a:extLst>
          </p:cNvPr>
          <p:cNvSpPr>
            <a:spLocks noGrp="1"/>
          </p:cNvSpPr>
          <p:nvPr>
            <p:ph idx="1"/>
          </p:nvPr>
        </p:nvSpPr>
        <p:spPr/>
        <p:txBody>
          <a:bodyPr/>
          <a:lstStyle/>
          <a:p>
            <a:pPr marL="457200" indent="-457200">
              <a:buAutoNum type="arabicPeriod"/>
            </a:pPr>
            <a:r>
              <a:rPr lang="en-US" dirty="0"/>
              <a:t>Statement of the problem or concern</a:t>
            </a:r>
          </a:p>
          <a:p>
            <a:pPr marL="630936" lvl="1" indent="-457200">
              <a:buAutoNum type="arabicPeriod"/>
            </a:pPr>
            <a:r>
              <a:rPr lang="en-US" dirty="0"/>
              <a:t>Details of the problem / challenge, and / or opportunity  including anecdotal and empirical evidence</a:t>
            </a:r>
          </a:p>
          <a:p>
            <a:pPr marL="813816" lvl="2" indent="-457200">
              <a:buAutoNum type="arabicPeriod"/>
            </a:pPr>
            <a:r>
              <a:rPr lang="en-US" dirty="0"/>
              <a:t>Take care not to divulge personally identifiable information without permission from the individual when providing an anecdotal example. It is likely better to generalize by using a summary of collected instances rather than that of a single individual.</a:t>
            </a:r>
          </a:p>
          <a:p>
            <a:pPr marL="457200" indent="-457200">
              <a:buAutoNum type="arabicPeriod"/>
            </a:pPr>
            <a:r>
              <a:rPr lang="en-US" dirty="0"/>
              <a:t>Statement of action to resolve the concern, or recognition of commendation the problem’s solution</a:t>
            </a:r>
          </a:p>
          <a:p>
            <a:pPr marL="630936" lvl="1" indent="-457200">
              <a:buAutoNum type="arabicPeriod"/>
            </a:pPr>
            <a:r>
              <a:rPr lang="en-US" dirty="0"/>
              <a:t>Details of the action</a:t>
            </a:r>
          </a:p>
          <a:p>
            <a:pPr marL="813816" lvl="2" indent="-457200">
              <a:buAutoNum type="arabicPeriod"/>
            </a:pPr>
            <a:r>
              <a:rPr lang="en-US" dirty="0"/>
              <a:t>Describe specific follow-up work.</a:t>
            </a:r>
          </a:p>
        </p:txBody>
      </p:sp>
    </p:spTree>
    <p:extLst>
      <p:ext uri="{BB962C8B-B14F-4D97-AF65-F5344CB8AC3E}">
        <p14:creationId xmlns:p14="http://schemas.microsoft.com/office/powerpoint/2010/main" val="332722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6F5B-8665-2D80-8AE2-2031AAD952A8}"/>
              </a:ext>
            </a:extLst>
          </p:cNvPr>
          <p:cNvSpPr>
            <a:spLocks noGrp="1"/>
          </p:cNvSpPr>
          <p:nvPr>
            <p:ph type="title"/>
          </p:nvPr>
        </p:nvSpPr>
        <p:spPr/>
        <p:txBody>
          <a:bodyPr/>
          <a:lstStyle/>
          <a:p>
            <a:pPr algn="ctr"/>
            <a:r>
              <a:rPr lang="en-US" dirty="0"/>
              <a:t>LANGUAGE WITH PURPOSE</a:t>
            </a:r>
          </a:p>
        </p:txBody>
      </p:sp>
      <p:sp>
        <p:nvSpPr>
          <p:cNvPr id="3" name="Content Placeholder 2">
            <a:extLst>
              <a:ext uri="{FF2B5EF4-FFF2-40B4-BE49-F238E27FC236}">
                <a16:creationId xmlns:a16="http://schemas.microsoft.com/office/drawing/2014/main" id="{76F4CA66-9855-0409-A4F8-BEE19E70D53E}"/>
              </a:ext>
            </a:extLst>
          </p:cNvPr>
          <p:cNvSpPr>
            <a:spLocks noGrp="1"/>
          </p:cNvSpPr>
          <p:nvPr>
            <p:ph idx="1"/>
          </p:nvPr>
        </p:nvSpPr>
        <p:spPr/>
        <p:txBody>
          <a:bodyPr>
            <a:normAutofit/>
          </a:bodyPr>
          <a:lstStyle/>
          <a:p>
            <a:r>
              <a:rPr lang="en-US" dirty="0"/>
              <a:t>Words have purpose; so</a:t>
            </a:r>
          </a:p>
          <a:p>
            <a:pPr lvl="1"/>
            <a:r>
              <a:rPr lang="en-US" dirty="0"/>
              <a:t>Choose them carefully and</a:t>
            </a:r>
          </a:p>
          <a:p>
            <a:pPr lvl="1"/>
            <a:r>
              <a:rPr lang="en-US" dirty="0"/>
              <a:t>Employ techniques to select them well.</a:t>
            </a:r>
          </a:p>
          <a:p>
            <a:pPr lvl="2"/>
            <a:r>
              <a:rPr lang="en-US" dirty="0"/>
              <a:t>Do not be afraid to use a dictionary or thesaurus.	 </a:t>
            </a:r>
          </a:p>
          <a:p>
            <a:pPr lvl="3"/>
            <a:r>
              <a:rPr lang="en-US" dirty="0"/>
              <a:t>Many online sources are available. </a:t>
            </a:r>
          </a:p>
        </p:txBody>
      </p:sp>
      <p:pic>
        <p:nvPicPr>
          <p:cNvPr id="5" name="Graphic 4" descr="Closed book with solid fill">
            <a:extLst>
              <a:ext uri="{FF2B5EF4-FFF2-40B4-BE49-F238E27FC236}">
                <a16:creationId xmlns:a16="http://schemas.microsoft.com/office/drawing/2014/main" id="{698E25CB-325B-88B9-1D23-7ED538A8D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364855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0F64-E6D3-05DB-E639-A9DE033A5EF9}"/>
              </a:ext>
            </a:extLst>
          </p:cNvPr>
          <p:cNvSpPr>
            <a:spLocks noGrp="1"/>
          </p:cNvSpPr>
          <p:nvPr>
            <p:ph type="title"/>
          </p:nvPr>
        </p:nvSpPr>
        <p:spPr/>
        <p:txBody>
          <a:bodyPr/>
          <a:lstStyle/>
          <a:p>
            <a:pPr algn="ctr"/>
            <a:r>
              <a:rPr lang="en-US" dirty="0"/>
              <a:t>ONLINE DICTIONARY AND THESAURUS RESOURCES	</a:t>
            </a:r>
          </a:p>
        </p:txBody>
      </p:sp>
      <p:sp>
        <p:nvSpPr>
          <p:cNvPr id="3" name="Content Placeholder 2">
            <a:extLst>
              <a:ext uri="{FF2B5EF4-FFF2-40B4-BE49-F238E27FC236}">
                <a16:creationId xmlns:a16="http://schemas.microsoft.com/office/drawing/2014/main" id="{DF2A6A54-C791-F501-E0E8-335A94C39DE4}"/>
              </a:ext>
            </a:extLst>
          </p:cNvPr>
          <p:cNvSpPr>
            <a:spLocks noGrp="1"/>
          </p:cNvSpPr>
          <p:nvPr>
            <p:ph idx="1"/>
          </p:nvPr>
        </p:nvSpPr>
        <p:spPr/>
        <p:txBody>
          <a:bodyPr/>
          <a:lstStyle/>
          <a:p>
            <a:pPr marL="0" indent="0">
              <a:buNone/>
            </a:pPr>
            <a:r>
              <a:rPr lang="en-US" dirty="0">
                <a:hlinkClick r:id="rId3"/>
              </a:rPr>
              <a:t>Merriam-Webster</a:t>
            </a:r>
            <a:endParaRPr lang="en-US" dirty="0"/>
          </a:p>
          <a:p>
            <a:pPr marL="0" indent="0">
              <a:buNone/>
            </a:pPr>
            <a:r>
              <a:rPr lang="en-US" dirty="0">
                <a:hlinkClick r:id="rId4"/>
              </a:rPr>
              <a:t>American Heritage Dictionary</a:t>
            </a:r>
            <a:endParaRPr lang="en-US" dirty="0"/>
          </a:p>
          <a:p>
            <a:pPr marL="0" indent="0">
              <a:buNone/>
            </a:pPr>
            <a:r>
              <a:rPr lang="en-US" dirty="0">
                <a:hlinkClick r:id="rId5"/>
              </a:rPr>
              <a:t>Oxford English Dictionary </a:t>
            </a:r>
            <a:endParaRPr lang="en-US" dirty="0"/>
          </a:p>
        </p:txBody>
      </p:sp>
      <p:pic>
        <p:nvPicPr>
          <p:cNvPr id="5" name="Graphic 4" descr="Internet with solid fill">
            <a:extLst>
              <a:ext uri="{FF2B5EF4-FFF2-40B4-BE49-F238E27FC236}">
                <a16:creationId xmlns:a16="http://schemas.microsoft.com/office/drawing/2014/main" id="{5C3FC08B-587E-0F7E-30E5-AB3F16A61A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21316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5861-D5C0-3E57-6551-46545E1FA996}"/>
              </a:ext>
            </a:extLst>
          </p:cNvPr>
          <p:cNvSpPr>
            <a:spLocks noGrp="1"/>
          </p:cNvSpPr>
          <p:nvPr>
            <p:ph type="title"/>
          </p:nvPr>
        </p:nvSpPr>
        <p:spPr/>
        <p:txBody>
          <a:bodyPr>
            <a:noAutofit/>
          </a:bodyPr>
          <a:lstStyle/>
          <a:p>
            <a:pPr algn="ctr"/>
            <a:r>
              <a:rPr lang="en-US" sz="4000" dirty="0"/>
              <a:t>ONLINE DICTIONARY AND THESAURUS RESOURCES CONTINUED</a:t>
            </a:r>
          </a:p>
        </p:txBody>
      </p:sp>
      <p:sp>
        <p:nvSpPr>
          <p:cNvPr id="3" name="Content Placeholder 2">
            <a:extLst>
              <a:ext uri="{FF2B5EF4-FFF2-40B4-BE49-F238E27FC236}">
                <a16:creationId xmlns:a16="http://schemas.microsoft.com/office/drawing/2014/main" id="{EFE05C1A-B17A-065E-9DAC-D6B6F6E555B5}"/>
              </a:ext>
            </a:extLst>
          </p:cNvPr>
          <p:cNvSpPr>
            <a:spLocks noGrp="1"/>
          </p:cNvSpPr>
          <p:nvPr>
            <p:ph idx="1"/>
          </p:nvPr>
        </p:nvSpPr>
        <p:spPr/>
        <p:txBody>
          <a:bodyPr/>
          <a:lstStyle/>
          <a:p>
            <a:pPr marL="0" indent="0">
              <a:buNone/>
            </a:pPr>
            <a:r>
              <a:rPr lang="en-US" dirty="0"/>
              <a:t>For any of the previously mentioned resources, there is an app for that.</a:t>
            </a:r>
          </a:p>
          <a:p>
            <a:pPr marL="0" indent="0">
              <a:buNone/>
            </a:pPr>
            <a:r>
              <a:rPr lang="en-US" dirty="0"/>
              <a:t>Synonyms in word processing programs such as Microsoft Word</a:t>
            </a:r>
          </a:p>
          <a:p>
            <a:pPr marL="0" indent="0">
              <a:buNone/>
            </a:pPr>
            <a:r>
              <a:rPr lang="en-US" dirty="0"/>
              <a:t>WordWeb: free English Dictionary and Thesaurus Download	</a:t>
            </a:r>
          </a:p>
        </p:txBody>
      </p:sp>
      <p:pic>
        <p:nvPicPr>
          <p:cNvPr id="5" name="Picture 4" descr="Cell phone in front of a blue background">
            <a:extLst>
              <a:ext uri="{FF2B5EF4-FFF2-40B4-BE49-F238E27FC236}">
                <a16:creationId xmlns:a16="http://schemas.microsoft.com/office/drawing/2014/main" id="{D63D1C2B-94C8-D3AE-C4B9-192E67C8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848" y="0"/>
            <a:ext cx="7546303" cy="6858000"/>
          </a:xfrm>
          <a:prstGeom prst="rect">
            <a:avLst/>
          </a:prstGeom>
        </p:spPr>
      </p:pic>
    </p:spTree>
    <p:extLst>
      <p:ext uri="{BB962C8B-B14F-4D97-AF65-F5344CB8AC3E}">
        <p14:creationId xmlns:p14="http://schemas.microsoft.com/office/powerpoint/2010/main" val="278499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3616-3F1B-9B7F-6F80-CC43AD8A6F1D}"/>
              </a:ext>
            </a:extLst>
          </p:cNvPr>
          <p:cNvSpPr>
            <a:spLocks noGrp="1"/>
          </p:cNvSpPr>
          <p:nvPr>
            <p:ph type="title"/>
          </p:nvPr>
        </p:nvSpPr>
        <p:spPr/>
        <p:txBody>
          <a:bodyPr/>
          <a:lstStyle/>
          <a:p>
            <a:pPr algn="ctr"/>
            <a:r>
              <a:rPr lang="en-US" dirty="0"/>
              <a:t>LANGUAGE WITH PURPOSE CONTINUED</a:t>
            </a:r>
          </a:p>
        </p:txBody>
      </p:sp>
      <p:sp>
        <p:nvSpPr>
          <p:cNvPr id="3" name="Content Placeholder 2">
            <a:extLst>
              <a:ext uri="{FF2B5EF4-FFF2-40B4-BE49-F238E27FC236}">
                <a16:creationId xmlns:a16="http://schemas.microsoft.com/office/drawing/2014/main" id="{2944A6F9-DBAC-BC1E-234D-7E4317676A3A}"/>
              </a:ext>
            </a:extLst>
          </p:cNvPr>
          <p:cNvSpPr>
            <a:spLocks noGrp="1"/>
          </p:cNvSpPr>
          <p:nvPr>
            <p:ph idx="1"/>
          </p:nvPr>
        </p:nvSpPr>
        <p:spPr/>
        <p:txBody>
          <a:bodyPr/>
          <a:lstStyle/>
          <a:p>
            <a:r>
              <a:rPr lang="en-US" dirty="0"/>
              <a:t>Make certain that when providing statements of facts that the words used are an accurate reflection.</a:t>
            </a:r>
          </a:p>
          <a:p>
            <a:r>
              <a:rPr lang="en-US" dirty="0"/>
              <a:t>Make certain that words used when specifying an action are specifically appropriate to the sought activity for engagement toward achievement.</a:t>
            </a:r>
          </a:p>
          <a:p>
            <a:r>
              <a:rPr lang="en-US" dirty="0"/>
              <a:t>Stay attuned to strength of synonyms to be certain that the word used is desired or optimum for the resolution’s message as a policy statement.</a:t>
            </a:r>
          </a:p>
          <a:p>
            <a:r>
              <a:rPr lang="en-US" dirty="0"/>
              <a:t>Because a resolution is a policy statement of an organization, in this case, the National Federation of the Blind of New Mexico, take care to use language which reflects appropriate emotional statement and response evoked.</a:t>
            </a:r>
          </a:p>
          <a:p>
            <a:endParaRPr lang="en-US" dirty="0"/>
          </a:p>
        </p:txBody>
      </p:sp>
    </p:spTree>
    <p:extLst>
      <p:ext uri="{BB962C8B-B14F-4D97-AF65-F5344CB8AC3E}">
        <p14:creationId xmlns:p14="http://schemas.microsoft.com/office/powerpoint/2010/main" val="159799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406-56AF-C882-F51B-68B4617B32C6}"/>
              </a:ext>
            </a:extLst>
          </p:cNvPr>
          <p:cNvSpPr>
            <a:spLocks noGrp="1"/>
          </p:cNvSpPr>
          <p:nvPr>
            <p:ph type="title"/>
          </p:nvPr>
        </p:nvSpPr>
        <p:spPr/>
        <p:txBody>
          <a:bodyPr/>
          <a:lstStyle/>
          <a:p>
            <a:pPr algn="ctr"/>
            <a:r>
              <a:rPr lang="en-US" dirty="0"/>
              <a:t>SYNONYMS AND ANTONYMS OF RESOLUTION LANGUAGE</a:t>
            </a:r>
          </a:p>
        </p:txBody>
      </p:sp>
      <p:graphicFrame>
        <p:nvGraphicFramePr>
          <p:cNvPr id="4" name="Table 3">
            <a:extLst>
              <a:ext uri="{FF2B5EF4-FFF2-40B4-BE49-F238E27FC236}">
                <a16:creationId xmlns:a16="http://schemas.microsoft.com/office/drawing/2014/main" id="{6A09F8EC-73E7-36D9-E86A-08C008A9D5D6}"/>
              </a:ext>
            </a:extLst>
          </p:cNvPr>
          <p:cNvGraphicFramePr>
            <a:graphicFrameLocks noGrp="1"/>
          </p:cNvGraphicFramePr>
          <p:nvPr/>
        </p:nvGraphicFramePr>
        <p:xfrm>
          <a:off x="2915444" y="3533932"/>
          <a:ext cx="5937250" cy="1539748"/>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2618248911"/>
                    </a:ext>
                  </a:extLst>
                </a:gridCol>
                <a:gridCol w="2968625">
                  <a:extLst>
                    <a:ext uri="{9D8B030D-6E8A-4147-A177-3AD203B41FA5}">
                      <a16:colId xmlns:a16="http://schemas.microsoft.com/office/drawing/2014/main" val="872003184"/>
                    </a:ext>
                  </a:extLst>
                </a:gridCol>
              </a:tblGrid>
              <a:tr h="0">
                <a:tc>
                  <a:txBody>
                    <a:bodyPr/>
                    <a:lstStyle/>
                    <a:p>
                      <a:pPr marL="0" marR="0" algn="ctr">
                        <a:lnSpc>
                          <a:spcPct val="107000"/>
                        </a:lnSpc>
                        <a:spcAft>
                          <a:spcPts val="800"/>
                        </a:spcAft>
                        <a:buNone/>
                      </a:pPr>
                      <a:r>
                        <a:rPr lang="en-US" sz="1400" dirty="0">
                          <a:effectLst/>
                        </a:rPr>
                        <a:t>Synonyms</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gn="ctr">
                        <a:lnSpc>
                          <a:spcPct val="107000"/>
                        </a:lnSpc>
                        <a:spcAft>
                          <a:spcPts val="800"/>
                        </a:spcAft>
                        <a:buNone/>
                      </a:pPr>
                      <a:r>
                        <a:rPr lang="en-US" sz="1400" dirty="0">
                          <a:effectLst/>
                        </a:rPr>
                        <a:t>Antonyms</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024006266"/>
                  </a:ext>
                </a:extLst>
              </a:tr>
              <a:tr h="0">
                <a:tc>
                  <a:txBody>
                    <a:bodyPr/>
                    <a:lstStyle/>
                    <a:p>
                      <a:pPr marL="0" marR="0">
                        <a:lnSpc>
                          <a:spcPct val="107000"/>
                        </a:lnSpc>
                        <a:spcAft>
                          <a:spcPts val="800"/>
                        </a:spcAft>
                        <a:buNone/>
                      </a:pPr>
                      <a:r>
                        <a:rPr lang="en-US" sz="1400" dirty="0">
                          <a:effectLst/>
                        </a:rPr>
                        <a:t>Commend</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Condemn</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926572903"/>
                  </a:ext>
                </a:extLst>
              </a:tr>
              <a:tr h="0">
                <a:tc>
                  <a:txBody>
                    <a:bodyPr/>
                    <a:lstStyle/>
                    <a:p>
                      <a:pPr marL="0" marR="0">
                        <a:lnSpc>
                          <a:spcPct val="107000"/>
                        </a:lnSpc>
                        <a:spcAft>
                          <a:spcPts val="800"/>
                        </a:spcAft>
                        <a:buNone/>
                      </a:pPr>
                      <a:r>
                        <a:rPr lang="en-US" sz="1400" dirty="0">
                          <a:effectLst/>
                        </a:rPr>
                        <a:t>extoll</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deplore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242262129"/>
                  </a:ext>
                </a:extLst>
              </a:tr>
              <a:tr h="0">
                <a:tc>
                  <a:txBody>
                    <a:bodyPr/>
                    <a:lstStyle/>
                    <a:p>
                      <a:pPr marL="0" marR="0">
                        <a:lnSpc>
                          <a:spcPct val="107000"/>
                        </a:lnSpc>
                        <a:spcAft>
                          <a:spcPts val="800"/>
                        </a:spcAft>
                        <a:buNone/>
                      </a:pPr>
                      <a:r>
                        <a:rPr lang="en-US" sz="1400" dirty="0">
                          <a:effectLst/>
                        </a:rPr>
                        <a:t>congratulate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censure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675871767"/>
                  </a:ext>
                </a:extLst>
              </a:tr>
              <a:tr h="0">
                <a:tc>
                  <a:txBody>
                    <a:bodyPr/>
                    <a:lstStyle/>
                    <a:p>
                      <a:pPr marL="0" marR="0">
                        <a:lnSpc>
                          <a:spcPct val="107000"/>
                        </a:lnSpc>
                        <a:spcAft>
                          <a:spcPts val="800"/>
                        </a:spcAft>
                        <a:buNone/>
                      </a:pPr>
                      <a:r>
                        <a:rPr lang="en-US" sz="1400" dirty="0">
                          <a:effectLst/>
                        </a:rPr>
                        <a:t>acknowledge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Criticize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723316293"/>
                  </a:ext>
                </a:extLst>
              </a:tr>
              <a:tr h="0">
                <a:tc>
                  <a:txBody>
                    <a:bodyPr/>
                    <a:lstStyle/>
                    <a:p>
                      <a:pPr marL="0" marR="0">
                        <a:lnSpc>
                          <a:spcPct val="107000"/>
                        </a:lnSpc>
                        <a:spcAft>
                          <a:spcPts val="800"/>
                        </a:spcAft>
                        <a:buNone/>
                      </a:pPr>
                      <a:r>
                        <a:rPr lang="en-US" sz="1400" dirty="0">
                          <a:effectLst/>
                        </a:rPr>
                        <a:t>accept</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disparage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282623"/>
                  </a:ext>
                </a:extLst>
              </a:tr>
              <a:tr h="0">
                <a:tc>
                  <a:txBody>
                    <a:bodyPr/>
                    <a:lstStyle/>
                    <a:p>
                      <a:pPr marL="0" marR="0">
                        <a:lnSpc>
                          <a:spcPct val="107000"/>
                        </a:lnSpc>
                        <a:spcAft>
                          <a:spcPts val="800"/>
                        </a:spcAft>
                        <a:buNone/>
                      </a:pPr>
                      <a:r>
                        <a:rPr lang="en-US" sz="1400" dirty="0">
                          <a:effectLst/>
                        </a:rPr>
                        <a:t>acknowledge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nSpc>
                          <a:spcPct val="107000"/>
                        </a:lnSpc>
                        <a:spcAft>
                          <a:spcPts val="800"/>
                        </a:spcAft>
                        <a:buNone/>
                      </a:pPr>
                      <a:r>
                        <a:rPr lang="en-US" sz="1400" dirty="0">
                          <a:effectLst/>
                        </a:rPr>
                        <a:t>ridicule</a:t>
                      </a:r>
                      <a:endParaRPr lang="en-US" sz="1400" dirty="0">
                        <a:effectLst/>
                        <a:latin typeface="Arial Black" panose="020B0A0402010202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895351689"/>
                  </a:ext>
                </a:extLst>
              </a:tr>
            </a:tbl>
          </a:graphicData>
        </a:graphic>
      </p:graphicFrame>
      <p:sp>
        <p:nvSpPr>
          <p:cNvPr id="5" name="Rectangle 1">
            <a:extLst>
              <a:ext uri="{FF2B5EF4-FFF2-40B4-BE49-F238E27FC236}">
                <a16:creationId xmlns:a16="http://schemas.microsoft.com/office/drawing/2014/main" id="{FE702922-1F70-4466-D797-14953118B740}"/>
              </a:ext>
            </a:extLst>
          </p:cNvPr>
          <p:cNvSpPr>
            <a:spLocks noChangeArrowheads="1"/>
          </p:cNvSpPr>
          <p:nvPr/>
        </p:nvSpPr>
        <p:spPr bwMode="auto">
          <a:xfrm>
            <a:off x="2916238" y="3533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5384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BD2-3FAA-7B24-6FAF-0ACD18E4E707}"/>
              </a:ext>
            </a:extLst>
          </p:cNvPr>
          <p:cNvSpPr>
            <a:spLocks noGrp="1"/>
          </p:cNvSpPr>
          <p:nvPr>
            <p:ph type="title"/>
          </p:nvPr>
        </p:nvSpPr>
        <p:spPr/>
        <p:txBody>
          <a:bodyPr/>
          <a:lstStyle/>
          <a:p>
            <a:pPr algn="ctr"/>
            <a:r>
              <a:rPr lang="en-US" dirty="0"/>
              <a:t>FORMATTING FOR PRESENTATION OF THE RESOLUTION	</a:t>
            </a:r>
          </a:p>
        </p:txBody>
      </p:sp>
      <p:sp>
        <p:nvSpPr>
          <p:cNvPr id="3" name="Content Placeholder 2">
            <a:extLst>
              <a:ext uri="{FF2B5EF4-FFF2-40B4-BE49-F238E27FC236}">
                <a16:creationId xmlns:a16="http://schemas.microsoft.com/office/drawing/2014/main" id="{E0790749-0C70-E10E-AED7-84559750059E}"/>
              </a:ext>
            </a:extLst>
          </p:cNvPr>
          <p:cNvSpPr>
            <a:spLocks noGrp="1"/>
          </p:cNvSpPr>
          <p:nvPr>
            <p:ph idx="1"/>
          </p:nvPr>
        </p:nvSpPr>
        <p:spPr/>
        <p:txBody>
          <a:bodyPr>
            <a:normAutofit lnSpcReduction="10000"/>
          </a:bodyPr>
          <a:lstStyle/>
          <a:p>
            <a:pPr marL="0" indent="0">
              <a:buNone/>
            </a:pPr>
            <a:r>
              <a:rPr lang="en-US" dirty="0"/>
              <a:t>RESOLUTION Number (Kelly will take care of numbering.)</a:t>
            </a:r>
          </a:p>
          <a:p>
            <a:pPr marL="0" indent="0">
              <a:buNone/>
            </a:pPr>
            <a:r>
              <a:rPr lang="en-US" dirty="0"/>
              <a:t>Title</a:t>
            </a:r>
          </a:p>
          <a:p>
            <a:pPr marL="0" indent="0">
              <a:buNone/>
            </a:pPr>
            <a:r>
              <a:rPr lang="en-US" dirty="0"/>
              <a:t>The longest sentence(s)</a:t>
            </a:r>
          </a:p>
          <a:p>
            <a:pPr marL="0" indent="0">
              <a:buNone/>
            </a:pPr>
            <a:r>
              <a:rPr lang="en-US" dirty="0"/>
              <a:t>Statement of problem  as with </a:t>
            </a:r>
            <a:r>
              <a:rPr lang="en-US" baseline="30000" dirty="0"/>
              <a:t>WHEREAS, </a:t>
            </a:r>
            <a:r>
              <a:rPr lang="en-US" dirty="0"/>
              <a:t>and </a:t>
            </a:r>
            <a:r>
              <a:rPr lang="en-US" baseline="30000" dirty="0"/>
              <a:t>and  </a:t>
            </a:r>
            <a:r>
              <a:rPr lang="en-US" dirty="0"/>
              <a:t>bullet point statements</a:t>
            </a:r>
          </a:p>
          <a:p>
            <a:pPr marL="0" indent="0">
              <a:buNone/>
            </a:pPr>
            <a:r>
              <a:rPr lang="en-US" dirty="0"/>
              <a:t>NOW</a:t>
            </a:r>
          </a:p>
          <a:p>
            <a:pPr marL="0" indent="0">
              <a:buNone/>
            </a:pPr>
            <a:r>
              <a:rPr lang="en-US" dirty="0"/>
              <a:t>THEREFORE BE IT RESOLVED that to start statement of solution</a:t>
            </a:r>
          </a:p>
          <a:p>
            <a:pPr marL="0" indent="0">
              <a:buNone/>
            </a:pPr>
            <a:r>
              <a:rPr lang="en-US" dirty="0"/>
              <a:t>Continuations of statement of solution</a:t>
            </a:r>
          </a:p>
          <a:p>
            <a:pPr marL="0" indent="0">
              <a:buNone/>
            </a:pPr>
            <a:r>
              <a:rPr lang="en-US" dirty="0"/>
              <a:t>Date and location of resolution adoption </a:t>
            </a:r>
          </a:p>
          <a:p>
            <a:pPr marL="0" indent="0">
              <a:buNone/>
            </a:pPr>
            <a:r>
              <a:rPr lang="en-US" dirty="0"/>
              <a:t>Specific statement of how to at least start to resolve the issue at attention </a:t>
            </a:r>
          </a:p>
        </p:txBody>
      </p:sp>
      <p:pic>
        <p:nvPicPr>
          <p:cNvPr id="5" name="Graphic 4" descr="Outline of paper for documentPaper outline">
            <a:extLst>
              <a:ext uri="{FF2B5EF4-FFF2-40B4-BE49-F238E27FC236}">
                <a16:creationId xmlns:a16="http://schemas.microsoft.com/office/drawing/2014/main" id="{B573C4D1-1DF6-F81D-8A32-9A533AEDF7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34692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4EF9-AD35-691E-890E-663A4BBDF28D}"/>
              </a:ext>
            </a:extLst>
          </p:cNvPr>
          <p:cNvSpPr>
            <a:spLocks noGrp="1"/>
          </p:cNvSpPr>
          <p:nvPr>
            <p:ph type="title"/>
          </p:nvPr>
        </p:nvSpPr>
        <p:spPr/>
        <p:txBody>
          <a:bodyPr>
            <a:noAutofit/>
          </a:bodyPr>
          <a:lstStyle/>
          <a:p>
            <a:pPr algn="ctr"/>
            <a:r>
              <a:rPr lang="en-US" sz="3600" dirty="0">
                <a:hlinkClick r:id="rId3"/>
              </a:rPr>
              <a:t>EXAMPLE OF resolution of the NATIONAL FEDERATION OF THE BLIND OF NEW MEXICO (NFBNM)	</a:t>
            </a:r>
          </a:p>
        </p:txBody>
      </p:sp>
      <p:pic>
        <p:nvPicPr>
          <p:cNvPr id="5" name="Content Placeholder 4" descr="NFBNM RESOLUTION 2023-02 linked on image of document with solid fill">
            <a:extLst>
              <a:ext uri="{FF2B5EF4-FFF2-40B4-BE49-F238E27FC236}">
                <a16:creationId xmlns:a16="http://schemas.microsoft.com/office/drawing/2014/main" id="{FFB016CC-4808-EEBD-98E6-3CA1B5C79DBC}"/>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426869" y="3840162"/>
            <a:ext cx="914400" cy="914400"/>
          </a:xfrm>
        </p:spPr>
      </p:pic>
    </p:spTree>
    <p:extLst>
      <p:ext uri="{BB962C8B-B14F-4D97-AF65-F5344CB8AC3E}">
        <p14:creationId xmlns:p14="http://schemas.microsoft.com/office/powerpoint/2010/main" val="121615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CA0E-A51C-F2A4-38B7-AF092FEEBD31}"/>
              </a:ext>
            </a:extLst>
          </p:cNvPr>
          <p:cNvSpPr>
            <a:spLocks noGrp="1"/>
          </p:cNvSpPr>
          <p:nvPr>
            <p:ph type="title"/>
          </p:nvPr>
        </p:nvSpPr>
        <p:spPr/>
        <p:txBody>
          <a:bodyPr/>
          <a:lstStyle/>
          <a:p>
            <a:pPr algn="ctr"/>
            <a:r>
              <a:rPr lang="en-US" dirty="0"/>
              <a:t>PRESENTED BY KELLY BURMA</a:t>
            </a:r>
          </a:p>
        </p:txBody>
      </p:sp>
      <p:sp>
        <p:nvSpPr>
          <p:cNvPr id="3" name="Content Placeholder 2">
            <a:extLst>
              <a:ext uri="{FF2B5EF4-FFF2-40B4-BE49-F238E27FC236}">
                <a16:creationId xmlns:a16="http://schemas.microsoft.com/office/drawing/2014/main" id="{69A5E06C-C924-4C40-8A45-9B09481E9ED0}"/>
              </a:ext>
            </a:extLst>
          </p:cNvPr>
          <p:cNvSpPr>
            <a:spLocks noGrp="1"/>
          </p:cNvSpPr>
          <p:nvPr>
            <p:ph idx="1"/>
          </p:nvPr>
        </p:nvSpPr>
        <p:spPr/>
        <p:txBody>
          <a:bodyPr/>
          <a:lstStyle/>
          <a:p>
            <a:pPr marL="0" indent="0">
              <a:buNone/>
            </a:pPr>
            <a:r>
              <a:rPr lang="en-US" dirty="0"/>
              <a:t>Thank you Janet for your invitation to present on this topic.</a:t>
            </a:r>
          </a:p>
          <a:p>
            <a:pPr marL="0" indent="0">
              <a:buNone/>
            </a:pPr>
            <a:endParaRPr lang="en-US" dirty="0"/>
          </a:p>
          <a:p>
            <a:pPr marL="0" indent="0">
              <a:buNone/>
            </a:pPr>
            <a:endParaRPr lang="en-US" dirty="0"/>
          </a:p>
        </p:txBody>
      </p:sp>
      <p:pic>
        <p:nvPicPr>
          <p:cNvPr id="5" name="Graphic 4" descr="Two tulips">
            <a:extLst>
              <a:ext uri="{FF2B5EF4-FFF2-40B4-BE49-F238E27FC236}">
                <a16:creationId xmlns:a16="http://schemas.microsoft.com/office/drawing/2014/main" id="{DB2BAB32-5D58-3AD3-AF41-A3E193EA9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94941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D811-8E75-9074-7D3B-0AD1500D479B}"/>
              </a:ext>
            </a:extLst>
          </p:cNvPr>
          <p:cNvSpPr>
            <a:spLocks noGrp="1"/>
          </p:cNvSpPr>
          <p:nvPr>
            <p:ph type="title"/>
          </p:nvPr>
        </p:nvSpPr>
        <p:spPr/>
        <p:txBody>
          <a:bodyPr/>
          <a:lstStyle/>
          <a:p>
            <a:pPr algn="ctr"/>
            <a:r>
              <a:rPr lang="en-US" dirty="0"/>
              <a:t>SUMMARY OF RESOLUTION STATEMENT</a:t>
            </a:r>
          </a:p>
        </p:txBody>
      </p:sp>
      <p:sp>
        <p:nvSpPr>
          <p:cNvPr id="3" name="Content Placeholder 2">
            <a:extLst>
              <a:ext uri="{FF2B5EF4-FFF2-40B4-BE49-F238E27FC236}">
                <a16:creationId xmlns:a16="http://schemas.microsoft.com/office/drawing/2014/main" id="{B1C78A90-31F5-CAF1-5F2E-1494F595D6E7}"/>
              </a:ext>
            </a:extLst>
          </p:cNvPr>
          <p:cNvSpPr>
            <a:spLocks noGrp="1"/>
          </p:cNvSpPr>
          <p:nvPr>
            <p:ph idx="1"/>
          </p:nvPr>
        </p:nvSpPr>
        <p:spPr/>
        <p:txBody>
          <a:bodyPr>
            <a:normAutofit fontScale="77500" lnSpcReduction="20000"/>
          </a:bodyPr>
          <a:lstStyle/>
          <a:p>
            <a:r>
              <a:rPr lang="en-US" dirty="0"/>
              <a:t> </a:t>
            </a:r>
          </a:p>
          <a:p>
            <a:r>
              <a:rPr lang="en-US" u="sng" dirty="0">
                <a:hlinkClick r:id="rId3"/>
              </a:rPr>
              <a:t>Resolution 2023-02 (MS/Word format)</a:t>
            </a:r>
            <a:endParaRPr lang="en-US" dirty="0"/>
          </a:p>
          <a:p>
            <a:r>
              <a:rPr lang="en-US" dirty="0"/>
              <a:t>This resolution calls for the expansion of The Open Meetings Act to Allow Virtual Or Hybrid Meetings to Continue, Enhancing Access for People with Disabilities, Including the Blind And Visually Impaired. It states that the National Federation of the Blind of New Mexico advocates for the following:</a:t>
            </a:r>
          </a:p>
          <a:p>
            <a:pPr lvl="0"/>
            <a:r>
              <a:rPr lang="en-US" dirty="0"/>
              <a:t>Calls upon the New Mexico Legislature to amend the Open Meetings Act to allow for boards, commissions, and councils covered by the Open Meetings Act to meet in hybrid or virtual settings, allowing greater public participation in meetings of public bodies covered by the Open Meetings Act; and that this organization further calls upon entities covered by the Open Meetings Act to use meeting platforms that are shown to be accessible to persons who are blind or visually impaired, such as Zoom.</a:t>
            </a:r>
          </a:p>
          <a:p>
            <a:r>
              <a:rPr lang="en-US" dirty="0"/>
              <a:t> </a:t>
            </a:r>
          </a:p>
          <a:p>
            <a:r>
              <a:rPr lang="en-US" dirty="0"/>
              <a:t> </a:t>
            </a:r>
          </a:p>
          <a:p>
            <a:r>
              <a:rPr lang="en-US" dirty="0"/>
              <a:t>Source: </a:t>
            </a:r>
            <a:r>
              <a:rPr lang="en-US" u="sng" dirty="0">
                <a:hlinkClick r:id="rId4"/>
              </a:rPr>
              <a:t>https://www.nfbnm.org/resolution</a:t>
            </a:r>
            <a:r>
              <a:rPr lang="en-US" dirty="0"/>
              <a:t> </a:t>
            </a:r>
          </a:p>
          <a:p>
            <a:pPr marL="0" indent="0">
              <a:buNone/>
            </a:pPr>
            <a:r>
              <a:rPr lang="en-US" dirty="0"/>
              <a:t>	</a:t>
            </a:r>
          </a:p>
        </p:txBody>
      </p:sp>
    </p:spTree>
    <p:extLst>
      <p:ext uri="{BB962C8B-B14F-4D97-AF65-F5344CB8AC3E}">
        <p14:creationId xmlns:p14="http://schemas.microsoft.com/office/powerpoint/2010/main" val="347314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200A-F9D7-2E30-FBDC-9289D4BB8AEB}"/>
              </a:ext>
            </a:extLst>
          </p:cNvPr>
          <p:cNvSpPr>
            <a:spLocks noGrp="1"/>
          </p:cNvSpPr>
          <p:nvPr>
            <p:ph type="title"/>
          </p:nvPr>
        </p:nvSpPr>
        <p:spPr/>
        <p:txBody>
          <a:bodyPr/>
          <a:lstStyle/>
          <a:p>
            <a:pPr algn="ctr"/>
            <a:r>
              <a:rPr lang="en-US" dirty="0"/>
              <a:t>NUMBER AND TITLE</a:t>
            </a:r>
          </a:p>
        </p:txBody>
      </p:sp>
      <p:sp>
        <p:nvSpPr>
          <p:cNvPr id="3" name="Content Placeholder 2">
            <a:extLst>
              <a:ext uri="{FF2B5EF4-FFF2-40B4-BE49-F238E27FC236}">
                <a16:creationId xmlns:a16="http://schemas.microsoft.com/office/drawing/2014/main" id="{502206D7-8B90-2536-C39D-2B3DE3483BBD}"/>
              </a:ext>
            </a:extLst>
          </p:cNvPr>
          <p:cNvSpPr>
            <a:spLocks noGrp="1"/>
          </p:cNvSpPr>
          <p:nvPr>
            <p:ph idx="1"/>
          </p:nvPr>
        </p:nvSpPr>
        <p:spPr/>
        <p:txBody>
          <a:bodyPr/>
          <a:lstStyle/>
          <a:p>
            <a:pPr marL="0" indent="0">
              <a:buNone/>
            </a:pPr>
            <a:r>
              <a:rPr lang="en-US" b="1" dirty="0"/>
              <a:t>RESOLUTION 2023-02</a:t>
            </a:r>
          </a:p>
          <a:p>
            <a:pPr marL="0" indent="0">
              <a:buNone/>
            </a:pPr>
            <a:r>
              <a:rPr lang="en-US" b="1" dirty="0"/>
              <a:t> </a:t>
            </a:r>
          </a:p>
          <a:p>
            <a:pPr marL="0" indent="0">
              <a:buNone/>
            </a:pPr>
            <a:r>
              <a:rPr lang="en-US" b="1" dirty="0"/>
              <a:t>Regarding Expansion of The Open Meetings Act to Allow Virtual Or Hybrid Meetings to Continue, Enhancing Access for People with Disabilities, Including the Blind And Visually Impaired</a:t>
            </a:r>
          </a:p>
        </p:txBody>
      </p:sp>
    </p:spTree>
    <p:extLst>
      <p:ext uri="{BB962C8B-B14F-4D97-AF65-F5344CB8AC3E}">
        <p14:creationId xmlns:p14="http://schemas.microsoft.com/office/powerpoint/2010/main" val="294282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7EFB-4B22-29F3-7053-5EB03B5F9274}"/>
              </a:ext>
            </a:extLst>
          </p:cNvPr>
          <p:cNvSpPr>
            <a:spLocks noGrp="1"/>
          </p:cNvSpPr>
          <p:nvPr>
            <p:ph type="title"/>
          </p:nvPr>
        </p:nvSpPr>
        <p:spPr/>
        <p:txBody>
          <a:bodyPr/>
          <a:lstStyle/>
          <a:p>
            <a:pPr algn="ctr"/>
            <a:r>
              <a:rPr lang="en-US" dirty="0"/>
              <a:t>WHEREAS BULLET POINT STATEMENTS</a:t>
            </a:r>
          </a:p>
        </p:txBody>
      </p:sp>
      <p:sp>
        <p:nvSpPr>
          <p:cNvPr id="3" name="Content Placeholder 2">
            <a:extLst>
              <a:ext uri="{FF2B5EF4-FFF2-40B4-BE49-F238E27FC236}">
                <a16:creationId xmlns:a16="http://schemas.microsoft.com/office/drawing/2014/main" id="{E3881EA9-B413-6CA1-9446-8A3C4CD8E789}"/>
              </a:ext>
            </a:extLst>
          </p:cNvPr>
          <p:cNvSpPr>
            <a:spLocks noGrp="1"/>
          </p:cNvSpPr>
          <p:nvPr>
            <p:ph idx="1"/>
          </p:nvPr>
        </p:nvSpPr>
        <p:spPr/>
        <p:txBody>
          <a:bodyPr>
            <a:normAutofit fontScale="70000" lnSpcReduction="20000"/>
          </a:bodyPr>
          <a:lstStyle/>
          <a:p>
            <a:pPr marL="0" indent="0">
              <a:buNone/>
            </a:pPr>
            <a:r>
              <a:rPr lang="en-US" dirty="0"/>
              <a:t>WHEREAS, Title II of the Americans with Disabilities Act (ADA) states that no qualified individual with a disability shall, by reason of such disability, be excluded from participation in, be denied the benefits of, or be subject to discrimination by a department, agency, special purpose district or other instrumentality of a state or local government; and</a:t>
            </a:r>
          </a:p>
          <a:p>
            <a:pPr marL="0" indent="0">
              <a:buNone/>
            </a:pPr>
            <a:r>
              <a:rPr lang="en-US" dirty="0"/>
              <a:t> </a:t>
            </a:r>
          </a:p>
          <a:p>
            <a:pPr marL="0" indent="0">
              <a:buNone/>
            </a:pPr>
            <a:r>
              <a:rPr lang="en-US" dirty="0"/>
              <a:t>WHEREAS, Title II of the ADA also requires that state entities take steps to ensure that </a:t>
            </a:r>
          </a:p>
          <a:p>
            <a:pPr marL="0" indent="0">
              <a:buNone/>
            </a:pPr>
            <a:r>
              <a:rPr lang="en-US" dirty="0"/>
              <a:t>their communications with people with disabilities are as effective as communications with others; and</a:t>
            </a:r>
          </a:p>
          <a:p>
            <a:pPr marL="0" indent="0">
              <a:buNone/>
            </a:pPr>
            <a:r>
              <a:rPr lang="en-US" dirty="0"/>
              <a:t> </a:t>
            </a:r>
          </a:p>
          <a:p>
            <a:pPr marL="0" indent="0">
              <a:buNone/>
            </a:pPr>
            <a:r>
              <a:rPr lang="en-US" dirty="0"/>
              <a:t>WHEREAS, Title II of the ADA requires state and local governments to give people with disabilities an equal opportunity to benefit from their programs, services, and activities; and</a:t>
            </a:r>
          </a:p>
          <a:p>
            <a:pPr marL="0" indent="0">
              <a:buNone/>
            </a:pPr>
            <a:r>
              <a:rPr lang="en-US" dirty="0"/>
              <a:t> </a:t>
            </a:r>
          </a:p>
          <a:p>
            <a:pPr marL="0" indent="0">
              <a:buNone/>
            </a:pPr>
            <a:r>
              <a:rPr lang="en-US" dirty="0"/>
              <a:t>WHEREAS, at the start of the Covid-19 pandemic, the Attorney General issued the “</a:t>
            </a:r>
            <a:r>
              <a:rPr lang="en-US" i="1" dirty="0"/>
              <a:t>Open Government Division Advisory” during Covid-19 State of Public Health Emergency, </a:t>
            </a:r>
            <a:r>
              <a:rPr lang="en-US" dirty="0"/>
              <a:t>which allowed boards, commissions, and councils covered by the Open Meetings Act to meet remotely due to the threat posed by the pandemic; and</a:t>
            </a:r>
          </a:p>
          <a:p>
            <a:pPr marL="0" indent="0">
              <a:buNone/>
            </a:pPr>
            <a:r>
              <a:rPr lang="en-US" dirty="0"/>
              <a:t> </a:t>
            </a:r>
          </a:p>
        </p:txBody>
      </p:sp>
    </p:spTree>
    <p:extLst>
      <p:ext uri="{BB962C8B-B14F-4D97-AF65-F5344CB8AC3E}">
        <p14:creationId xmlns:p14="http://schemas.microsoft.com/office/powerpoint/2010/main" val="275244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D1AE-CB73-04F7-2861-64DE6A037FA6}"/>
              </a:ext>
            </a:extLst>
          </p:cNvPr>
          <p:cNvSpPr>
            <a:spLocks noGrp="1"/>
          </p:cNvSpPr>
          <p:nvPr>
            <p:ph type="title"/>
          </p:nvPr>
        </p:nvSpPr>
        <p:spPr/>
        <p:txBody>
          <a:bodyPr/>
          <a:lstStyle/>
          <a:p>
            <a:pPr algn="ctr"/>
            <a:r>
              <a:rPr lang="en-US" dirty="0"/>
              <a:t>WHEREAS BULLET POINT STATEMENTS CONTINUED (1)</a:t>
            </a:r>
          </a:p>
        </p:txBody>
      </p:sp>
      <p:sp>
        <p:nvSpPr>
          <p:cNvPr id="3" name="Content Placeholder 2">
            <a:extLst>
              <a:ext uri="{FF2B5EF4-FFF2-40B4-BE49-F238E27FC236}">
                <a16:creationId xmlns:a16="http://schemas.microsoft.com/office/drawing/2014/main" id="{9FC1DEA4-DDB2-1D34-92E1-3E7B74A52E92}"/>
              </a:ext>
            </a:extLst>
          </p:cNvPr>
          <p:cNvSpPr>
            <a:spLocks noGrp="1"/>
          </p:cNvSpPr>
          <p:nvPr>
            <p:ph idx="1"/>
          </p:nvPr>
        </p:nvSpPr>
        <p:spPr>
          <a:xfrm>
            <a:off x="1024128" y="2286000"/>
            <a:ext cx="9720071" cy="4023360"/>
          </a:xfrm>
        </p:spPr>
        <p:txBody>
          <a:bodyPr>
            <a:normAutofit/>
          </a:bodyPr>
          <a:lstStyle/>
          <a:p>
            <a:pPr marL="0" indent="0">
              <a:buNone/>
            </a:pPr>
            <a:r>
              <a:rPr lang="en-US" dirty="0"/>
              <a:t>WHEREAS, the New Mexico Open Meetings Act allows members of boards, commissions, and councils to attend meetings remotely only if it is “difficult or impossible” for the members to attend the meeting in person; and</a:t>
            </a:r>
          </a:p>
          <a:p>
            <a:pPr marL="0" indent="0">
              <a:buNone/>
            </a:pPr>
            <a:r>
              <a:rPr lang="en-US" dirty="0"/>
              <a:t> </a:t>
            </a:r>
          </a:p>
          <a:p>
            <a:pPr marL="0" indent="0">
              <a:buNone/>
            </a:pPr>
            <a:r>
              <a:rPr lang="en-US" dirty="0"/>
              <a:t>WHEREAS, New Mexico’s Covid-19-related public health order expired on March 31, 2023, and the similar federal public health order expired on May 11, 2023, consequentially signifying that all governing and policy-making bodies covered by New Mexico’s Open meetings Act are to return to in-person meetings; and </a:t>
            </a:r>
          </a:p>
          <a:p>
            <a:pPr marL="0" indent="0">
              <a:buNone/>
            </a:pPr>
            <a:r>
              <a:rPr lang="en-US" dirty="0"/>
              <a:t> </a:t>
            </a:r>
          </a:p>
        </p:txBody>
      </p:sp>
    </p:spTree>
    <p:extLst>
      <p:ext uri="{BB962C8B-B14F-4D97-AF65-F5344CB8AC3E}">
        <p14:creationId xmlns:p14="http://schemas.microsoft.com/office/powerpoint/2010/main" val="232826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E046-64E0-8C29-CD31-18F8B19AACDF}"/>
              </a:ext>
            </a:extLst>
          </p:cNvPr>
          <p:cNvSpPr>
            <a:spLocks noGrp="1"/>
          </p:cNvSpPr>
          <p:nvPr>
            <p:ph type="title"/>
          </p:nvPr>
        </p:nvSpPr>
        <p:spPr/>
        <p:txBody>
          <a:bodyPr/>
          <a:lstStyle/>
          <a:p>
            <a:pPr algn="ctr"/>
            <a:r>
              <a:rPr lang="en-US" dirty="0"/>
              <a:t>WHEREAS STATEMENT BULLET POINTS CONTINUED (2)</a:t>
            </a:r>
          </a:p>
        </p:txBody>
      </p:sp>
      <p:sp>
        <p:nvSpPr>
          <p:cNvPr id="3" name="Content Placeholder 2">
            <a:extLst>
              <a:ext uri="{FF2B5EF4-FFF2-40B4-BE49-F238E27FC236}">
                <a16:creationId xmlns:a16="http://schemas.microsoft.com/office/drawing/2014/main" id="{342CF827-4C58-7AB4-0A39-07E7CB8066BB}"/>
              </a:ext>
            </a:extLst>
          </p:cNvPr>
          <p:cNvSpPr>
            <a:spLocks noGrp="1"/>
          </p:cNvSpPr>
          <p:nvPr>
            <p:ph idx="1"/>
          </p:nvPr>
        </p:nvSpPr>
        <p:spPr/>
        <p:txBody>
          <a:bodyPr>
            <a:normAutofit/>
          </a:bodyPr>
          <a:lstStyle/>
          <a:p>
            <a:pPr marL="0" indent="0">
              <a:buNone/>
            </a:pPr>
            <a:r>
              <a:rPr lang="en-US" sz="1800" dirty="0"/>
              <a:t>WHEREAS, there continues to be an expectation that remote attendance and participation in public meetings should remain a norm; and</a:t>
            </a:r>
          </a:p>
          <a:p>
            <a:pPr marL="0" indent="0">
              <a:buNone/>
            </a:pPr>
            <a:r>
              <a:rPr lang="en-US" sz="1800" dirty="0"/>
              <a:t> </a:t>
            </a:r>
          </a:p>
          <a:p>
            <a:pPr marL="0" indent="0">
              <a:buNone/>
            </a:pPr>
            <a:r>
              <a:rPr lang="en-US" sz="1800" dirty="0"/>
              <a:t>WHEREAS, the use of accessible meeting platforms such as Zoom, accompanied by the Meeting Owl, Coolpo and similar technologies  at a public meeting’s physical location allow for greater public participation in meetings of boards, commissions, and councils, including by persons who are blind or visually impaired; and </a:t>
            </a:r>
          </a:p>
          <a:p>
            <a:pPr marL="0" indent="0">
              <a:buNone/>
            </a:pPr>
            <a:r>
              <a:rPr lang="en-US" sz="1800" dirty="0"/>
              <a:t> </a:t>
            </a:r>
          </a:p>
          <a:p>
            <a:pPr marL="0" indent="0">
              <a:buNone/>
            </a:pPr>
            <a:r>
              <a:rPr lang="en-US" sz="1800" dirty="0"/>
              <a:t>WHEREAS, use of the aforementioned technologies are important to ensure that a prevalent standard in New Mexico’s Open Meetings Act in that all members of a covered public body must be able to hear each other when remote attendance is allowed: </a:t>
            </a:r>
          </a:p>
        </p:txBody>
      </p:sp>
    </p:spTree>
    <p:extLst>
      <p:ext uri="{BB962C8B-B14F-4D97-AF65-F5344CB8AC3E}">
        <p14:creationId xmlns:p14="http://schemas.microsoft.com/office/powerpoint/2010/main" val="289039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D1AD-CDBB-6664-4422-04447710F8AC}"/>
              </a:ext>
            </a:extLst>
          </p:cNvPr>
          <p:cNvSpPr>
            <a:spLocks noGrp="1"/>
          </p:cNvSpPr>
          <p:nvPr>
            <p:ph type="title"/>
          </p:nvPr>
        </p:nvSpPr>
        <p:spPr>
          <a:xfrm>
            <a:off x="1024128" y="585216"/>
            <a:ext cx="9720072" cy="1499616"/>
          </a:xfrm>
        </p:spPr>
        <p:txBody>
          <a:bodyPr/>
          <a:lstStyle/>
          <a:p>
            <a:pPr algn="ctr"/>
            <a:r>
              <a:rPr lang="en-US" dirty="0"/>
              <a:t>RESOLUTION STATEMENTS</a:t>
            </a:r>
          </a:p>
        </p:txBody>
      </p:sp>
      <p:sp>
        <p:nvSpPr>
          <p:cNvPr id="3" name="Content Placeholder 2">
            <a:extLst>
              <a:ext uri="{FF2B5EF4-FFF2-40B4-BE49-F238E27FC236}">
                <a16:creationId xmlns:a16="http://schemas.microsoft.com/office/drawing/2014/main" id="{4A9946B3-7C48-BE50-F110-25AE030DD736}"/>
              </a:ext>
            </a:extLst>
          </p:cNvPr>
          <p:cNvSpPr>
            <a:spLocks noGrp="1"/>
          </p:cNvSpPr>
          <p:nvPr>
            <p:ph idx="1"/>
          </p:nvPr>
        </p:nvSpPr>
        <p:spPr>
          <a:xfrm>
            <a:off x="1024128" y="2286000"/>
            <a:ext cx="9720071" cy="4023360"/>
          </a:xfrm>
        </p:spPr>
        <p:txBody>
          <a:bodyPr/>
          <a:lstStyle/>
          <a:p>
            <a:pPr marL="0" indent="0">
              <a:buNone/>
            </a:pPr>
            <a:r>
              <a:rPr lang="en-US" dirty="0"/>
              <a:t>Now, therefore, BE IT RESOLVED by the National Federation of the Blind of New Mexico assembled in convention in the city of Albuquerque this 24</a:t>
            </a:r>
            <a:r>
              <a:rPr lang="en-US" baseline="30000" dirty="0"/>
              <a:t>th</a:t>
            </a:r>
            <a:r>
              <a:rPr lang="en-US" dirty="0"/>
              <a:t> day of September, 2023, that the National Federation of the Blind of New Mexico calls upon the New Mexico Legislature to amend the Open Meetings Act to allow for boards, commissions, and councils covered by the Open Meetings Act to meet in hybrid or virtual settings, allowing greater public participation in meetings of public bodies covered by the Open Meetings Act; and that this organization further calls upon entities covered by the Open Meetings Act to use meeting platforms that are shown to be accessible to persons who are blind or visually impaired, such as Zoom.</a:t>
            </a:r>
          </a:p>
        </p:txBody>
      </p:sp>
    </p:spTree>
    <p:extLst>
      <p:ext uri="{BB962C8B-B14F-4D97-AF65-F5344CB8AC3E}">
        <p14:creationId xmlns:p14="http://schemas.microsoft.com/office/powerpoint/2010/main" val="154927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BEC1-7453-E0A3-166F-C782EF65ECF8}"/>
              </a:ext>
            </a:extLst>
          </p:cNvPr>
          <p:cNvSpPr>
            <a:spLocks noGrp="1"/>
          </p:cNvSpPr>
          <p:nvPr>
            <p:ph type="title"/>
          </p:nvPr>
        </p:nvSpPr>
        <p:spPr/>
        <p:txBody>
          <a:bodyPr/>
          <a:lstStyle/>
          <a:p>
            <a:pPr algn="ctr"/>
            <a:r>
              <a:rPr lang="en-US" dirty="0"/>
              <a:t>NATIONAL EXAMPLE FROM 2024 NFB CONVENTION</a:t>
            </a:r>
          </a:p>
        </p:txBody>
      </p:sp>
      <p:graphicFrame>
        <p:nvGraphicFramePr>
          <p:cNvPr id="4" name="Content Placeholder 3" descr="NFB RESOLUTION 2024-05 Regarding Walmart">
            <a:hlinkClick r:id="" action="ppaction://ole?verb=1">
              <a:snd r:embed="rId3" name="drumroll.wav"/>
            </a:hlinkClick>
            <a:extLst>
              <a:ext uri="{FF2B5EF4-FFF2-40B4-BE49-F238E27FC236}">
                <a16:creationId xmlns:a16="http://schemas.microsoft.com/office/drawing/2014/main" id="{41F4F427-E204-66E3-3645-AB1768B1C392}"/>
              </a:ext>
            </a:extLst>
          </p:cNvPr>
          <p:cNvGraphicFramePr>
            <a:graphicFrameLocks noGrp="1" noChangeAspect="1"/>
          </p:cNvGraphicFramePr>
          <p:nvPr>
            <p:ph idx="1"/>
            <p:extLst>
              <p:ext uri="{D42A27DB-BD31-4B8C-83A1-F6EECF244321}">
                <p14:modId xmlns:p14="http://schemas.microsoft.com/office/powerpoint/2010/main" val="733201905"/>
              </p:ext>
            </p:extLst>
          </p:nvPr>
        </p:nvGraphicFramePr>
        <p:xfrm>
          <a:off x="4413250" y="2286000"/>
          <a:ext cx="2940050" cy="4022725"/>
        </p:xfrm>
        <a:graphic>
          <a:graphicData uri="http://schemas.openxmlformats.org/presentationml/2006/ole">
            <mc:AlternateContent xmlns:mc="http://schemas.openxmlformats.org/markup-compatibility/2006">
              <mc:Choice xmlns:v="urn:schemas-microsoft-com:vml" Requires="v">
                <p:oleObj name="Document" r:id="rId4" imgW="5940848" imgH="8129999" progId="Word.Document.12">
                  <p:embed/>
                </p:oleObj>
              </mc:Choice>
              <mc:Fallback>
                <p:oleObj name="Document" r:id="rId4" imgW="5940848" imgH="8129999" progId="Word.Document.12">
                  <p:embed/>
                  <p:pic>
                    <p:nvPicPr>
                      <p:cNvPr id="0" name=""/>
                      <p:cNvPicPr/>
                      <p:nvPr/>
                    </p:nvPicPr>
                    <p:blipFill>
                      <a:blip r:embed="rId5"/>
                      <a:stretch>
                        <a:fillRect/>
                      </a:stretch>
                    </p:blipFill>
                    <p:spPr>
                      <a:xfrm>
                        <a:off x="4413250" y="2286000"/>
                        <a:ext cx="2940050" cy="4022725"/>
                      </a:xfrm>
                      <a:prstGeom prst="rect">
                        <a:avLst/>
                      </a:prstGeom>
                    </p:spPr>
                  </p:pic>
                </p:oleObj>
              </mc:Fallback>
            </mc:AlternateContent>
          </a:graphicData>
        </a:graphic>
      </p:graphicFrame>
    </p:spTree>
    <p:extLst>
      <p:ext uri="{BB962C8B-B14F-4D97-AF65-F5344CB8AC3E}">
        <p14:creationId xmlns:p14="http://schemas.microsoft.com/office/powerpoint/2010/main" val="294674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5DCA-7648-D7A7-0C14-E7BC1B1666F7}"/>
              </a:ext>
            </a:extLst>
          </p:cNvPr>
          <p:cNvSpPr>
            <a:spLocks noGrp="1"/>
          </p:cNvSpPr>
          <p:nvPr>
            <p:ph type="title"/>
          </p:nvPr>
        </p:nvSpPr>
        <p:spPr/>
        <p:txBody>
          <a:bodyPr/>
          <a:lstStyle/>
          <a:p>
            <a:pPr algn="ctr"/>
            <a:r>
              <a:rPr lang="en-US" dirty="0"/>
              <a:t>NUMBER AND TITLE</a:t>
            </a:r>
          </a:p>
        </p:txBody>
      </p:sp>
      <p:sp>
        <p:nvSpPr>
          <p:cNvPr id="3" name="Content Placeholder 2">
            <a:extLst>
              <a:ext uri="{FF2B5EF4-FFF2-40B4-BE49-F238E27FC236}">
                <a16:creationId xmlns:a16="http://schemas.microsoft.com/office/drawing/2014/main" id="{0DB5C4A5-3343-66B3-68B8-BB405F657CBF}"/>
              </a:ext>
            </a:extLst>
          </p:cNvPr>
          <p:cNvSpPr>
            <a:spLocks noGrp="1"/>
          </p:cNvSpPr>
          <p:nvPr>
            <p:ph idx="1"/>
          </p:nvPr>
        </p:nvSpPr>
        <p:spPr/>
        <p:txBody>
          <a:bodyPr/>
          <a:lstStyle/>
          <a:p>
            <a:pPr marL="0" indent="0">
              <a:buNone/>
            </a:pPr>
            <a:r>
              <a:rPr lang="en-US" dirty="0"/>
              <a:t>RESOLUTION 2024-05: Regarding Walmart Refusing Shopping Assistance to Blind Customers</a:t>
            </a:r>
          </a:p>
          <a:p>
            <a:pPr marL="0" indent="0">
              <a:buNone/>
            </a:pPr>
            <a:endParaRPr lang="en-US" dirty="0"/>
          </a:p>
        </p:txBody>
      </p:sp>
    </p:spTree>
    <p:extLst>
      <p:ext uri="{BB962C8B-B14F-4D97-AF65-F5344CB8AC3E}">
        <p14:creationId xmlns:p14="http://schemas.microsoft.com/office/powerpoint/2010/main" val="1818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A646-32F6-69AF-32BE-12A71092D36C}"/>
              </a:ext>
            </a:extLst>
          </p:cNvPr>
          <p:cNvSpPr>
            <a:spLocks noGrp="1"/>
          </p:cNvSpPr>
          <p:nvPr>
            <p:ph type="title"/>
          </p:nvPr>
        </p:nvSpPr>
        <p:spPr/>
        <p:txBody>
          <a:bodyPr/>
          <a:lstStyle/>
          <a:p>
            <a:r>
              <a:rPr lang="en-US" dirty="0"/>
              <a:t>WHEREAS BULLET POINT STATEMENTS</a:t>
            </a:r>
          </a:p>
        </p:txBody>
      </p:sp>
      <p:sp>
        <p:nvSpPr>
          <p:cNvPr id="3" name="Content Placeholder 2">
            <a:extLst>
              <a:ext uri="{FF2B5EF4-FFF2-40B4-BE49-F238E27FC236}">
                <a16:creationId xmlns:a16="http://schemas.microsoft.com/office/drawing/2014/main" id="{C5105DAC-C50B-6DD4-4A28-CC07BFE02596}"/>
              </a:ext>
            </a:extLst>
          </p:cNvPr>
          <p:cNvSpPr>
            <a:spLocks noGrp="1"/>
          </p:cNvSpPr>
          <p:nvPr>
            <p:ph idx="1"/>
          </p:nvPr>
        </p:nvSpPr>
        <p:spPr/>
        <p:txBody>
          <a:bodyPr/>
          <a:lstStyle/>
          <a:p>
            <a:pPr marL="0" indent="0">
              <a:buNone/>
            </a:pPr>
            <a:r>
              <a:rPr lang="en-US" dirty="0"/>
              <a:t>WHEREAS, each week, an estimated 255 million people visit Walmart stores worldwide, resulting in more than 648 billion dollars in total revenue in its most recent fiscal year; and</a:t>
            </a:r>
          </a:p>
          <a:p>
            <a:pPr marL="0" indent="0">
              <a:buNone/>
            </a:pPr>
            <a:r>
              <a:rPr lang="en-US" dirty="0"/>
              <a:t>WHEREAS, as a result, Walmart is the largest retail establishment both in the United States and abroad; and</a:t>
            </a:r>
          </a:p>
          <a:p>
            <a:pPr marL="0" indent="0">
              <a:buNone/>
            </a:pPr>
            <a:r>
              <a:rPr lang="en-US" dirty="0"/>
              <a:t>WHEREAS, in 2024, the average Walmart location employs approximately two hundred people and comprises more than 160 thousand square feet; and</a:t>
            </a:r>
          </a:p>
          <a:p>
            <a:pPr marL="0" indent="0">
              <a:buNone/>
            </a:pPr>
            <a:endParaRPr lang="en-US" dirty="0"/>
          </a:p>
        </p:txBody>
      </p:sp>
    </p:spTree>
    <p:extLst>
      <p:ext uri="{BB962C8B-B14F-4D97-AF65-F5344CB8AC3E}">
        <p14:creationId xmlns:p14="http://schemas.microsoft.com/office/powerpoint/2010/main" val="323509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D6F4-BC1D-7B18-581C-0F04FAD1AA12}"/>
              </a:ext>
            </a:extLst>
          </p:cNvPr>
          <p:cNvSpPr>
            <a:spLocks noGrp="1"/>
          </p:cNvSpPr>
          <p:nvPr>
            <p:ph type="title"/>
          </p:nvPr>
        </p:nvSpPr>
        <p:spPr/>
        <p:txBody>
          <a:bodyPr/>
          <a:lstStyle/>
          <a:p>
            <a:pPr algn="ctr"/>
            <a:r>
              <a:rPr lang="en-US" dirty="0"/>
              <a:t>WHEREAS BULLET POINT STATEMENTS CONTINUED (1)</a:t>
            </a:r>
          </a:p>
        </p:txBody>
      </p:sp>
      <p:sp>
        <p:nvSpPr>
          <p:cNvPr id="3" name="Content Placeholder 2">
            <a:extLst>
              <a:ext uri="{FF2B5EF4-FFF2-40B4-BE49-F238E27FC236}">
                <a16:creationId xmlns:a16="http://schemas.microsoft.com/office/drawing/2014/main" id="{8596009D-792C-E186-0531-2D271012A223}"/>
              </a:ext>
            </a:extLst>
          </p:cNvPr>
          <p:cNvSpPr>
            <a:spLocks noGrp="1"/>
          </p:cNvSpPr>
          <p:nvPr>
            <p:ph idx="1"/>
          </p:nvPr>
        </p:nvSpPr>
        <p:spPr/>
        <p:txBody>
          <a:bodyPr/>
          <a:lstStyle/>
          <a:p>
            <a:r>
              <a:rPr lang="en-US" dirty="0"/>
              <a:t>WHEREAS, according to the 2022 American Community Survey conducted by the United States Census Bureau there are approximately 8.2 million Americans who are blind or low-vision; and</a:t>
            </a:r>
          </a:p>
          <a:p>
            <a:r>
              <a:rPr lang="en-US" dirty="0"/>
              <a:t>WHEREAS, Title III of the Americans with Disabilities Act of 1990 requires places of public accommodation to make their goods and services accessible to disabled Americans unless doing so would constitute either an undue burden or a fundamental alteration; and</a:t>
            </a:r>
          </a:p>
          <a:p>
            <a:r>
              <a:rPr lang="en-US" dirty="0"/>
              <a:t>WHEREAS, for decades, blind Americans have accessed the goods and services at brick-and-mortar locations by requesting a guide from the staff; and</a:t>
            </a:r>
          </a:p>
          <a:p>
            <a:pPr marL="0" indent="0">
              <a:buNone/>
            </a:pPr>
            <a:endParaRPr lang="en-US" dirty="0"/>
          </a:p>
        </p:txBody>
      </p:sp>
    </p:spTree>
    <p:extLst>
      <p:ext uri="{BB962C8B-B14F-4D97-AF65-F5344CB8AC3E}">
        <p14:creationId xmlns:p14="http://schemas.microsoft.com/office/powerpoint/2010/main" val="8189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625D-17CF-0E68-9BA0-B9C4B2B6FB3E}"/>
              </a:ext>
            </a:extLst>
          </p:cNvPr>
          <p:cNvSpPr>
            <a:spLocks noGrp="1"/>
          </p:cNvSpPr>
          <p:nvPr>
            <p:ph type="title"/>
          </p:nvPr>
        </p:nvSpPr>
        <p:spPr/>
        <p:txBody>
          <a:bodyPr/>
          <a:lstStyle/>
          <a:p>
            <a:pPr algn="ctr"/>
            <a:r>
              <a:rPr lang="en-US" dirty="0"/>
              <a:t>JANET AND KELLY’S INSPIRATION</a:t>
            </a:r>
          </a:p>
        </p:txBody>
      </p:sp>
      <p:sp>
        <p:nvSpPr>
          <p:cNvPr id="3" name="Content Placeholder 2">
            <a:extLst>
              <a:ext uri="{FF2B5EF4-FFF2-40B4-BE49-F238E27FC236}">
                <a16:creationId xmlns:a16="http://schemas.microsoft.com/office/drawing/2014/main" id="{F79276E3-6DDD-E0BA-2DAA-5B5452FC441A}"/>
              </a:ext>
            </a:extLst>
          </p:cNvPr>
          <p:cNvSpPr>
            <a:spLocks noGrp="1"/>
          </p:cNvSpPr>
          <p:nvPr>
            <p:ph idx="1"/>
          </p:nvPr>
        </p:nvSpPr>
        <p:spPr/>
        <p:txBody>
          <a:bodyPr/>
          <a:lstStyle/>
          <a:p>
            <a:pPr marL="0" indent="0">
              <a:buNone/>
            </a:pPr>
            <a:r>
              <a:rPr lang="en-US" dirty="0"/>
              <a:t>Presidential Release 549: May, 2024</a:t>
            </a:r>
          </a:p>
          <a:p>
            <a:pPr marL="0" indent="0">
              <a:buNone/>
            </a:pPr>
            <a:endParaRPr lang="en-US" dirty="0"/>
          </a:p>
          <a:p>
            <a:pPr marL="342900" marR="0" lvl="0" indent="-342900">
              <a:lnSpc>
                <a:spcPct val="107000"/>
              </a:lnSpc>
              <a:spcAft>
                <a:spcPts val="800"/>
              </a:spcAft>
              <a:buSzPts val="1000"/>
              <a:buFont typeface="Symbol" panose="05050102010706020507" pitchFamily="18" charset="2"/>
              <a:buChar char=""/>
              <a:tabLst>
                <a:tab pos="457200" algn="l"/>
              </a:tabLst>
            </a:pPr>
            <a:r>
              <a:rPr lang="en-US" sz="1800" u="sng" dirty="0">
                <a:solidFill>
                  <a:srgbClr val="467886"/>
                </a:solidFill>
                <a:effectLst/>
                <a:latin typeface="Arial Black" panose="020B0A04020102020204" pitchFamily="34" charset="0"/>
                <a:ea typeface="Aptos" panose="020B0004020202020204" pitchFamily="34" charset="0"/>
                <a:cs typeface="Calibri" panose="020F0502020204030204" pitchFamily="34" charset="0"/>
                <a:hlinkClick r:id="rId3"/>
              </a:rPr>
              <a:t>Presidential Release #549, May 2025 (Audio for Chapters)</a:t>
            </a:r>
            <a:endParaRPr lang="en-US" sz="1800" dirty="0">
              <a:effectLst/>
              <a:latin typeface="Arial Black" panose="020B0A04020102020204" pitchFamily="34" charset="0"/>
              <a:ea typeface="Aptos" panose="020B0004020202020204" pitchFamily="34" charset="0"/>
              <a:cs typeface="Calibri" panose="020F050202020403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u="sng" dirty="0">
                <a:solidFill>
                  <a:srgbClr val="467886"/>
                </a:solidFill>
                <a:effectLst/>
                <a:latin typeface="Arial Black" panose="020B0A04020102020204" pitchFamily="34" charset="0"/>
                <a:ea typeface="Aptos" panose="020B0004020202020204" pitchFamily="34" charset="0"/>
                <a:cs typeface="Calibri" panose="020F0502020204030204" pitchFamily="34" charset="0"/>
                <a:hlinkClick r:id="rId4"/>
              </a:rPr>
              <a:t>Presidential Release #549, May 2025 (Chapter Transcript)</a:t>
            </a:r>
            <a:endParaRPr lang="en-US" dirty="0"/>
          </a:p>
        </p:txBody>
      </p:sp>
    </p:spTree>
    <p:extLst>
      <p:ext uri="{BB962C8B-B14F-4D97-AF65-F5344CB8AC3E}">
        <p14:creationId xmlns:p14="http://schemas.microsoft.com/office/powerpoint/2010/main" val="2218802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DD93-7568-71D1-7773-71DD89B50681}"/>
              </a:ext>
            </a:extLst>
          </p:cNvPr>
          <p:cNvSpPr>
            <a:spLocks noGrp="1"/>
          </p:cNvSpPr>
          <p:nvPr>
            <p:ph type="title"/>
          </p:nvPr>
        </p:nvSpPr>
        <p:spPr/>
        <p:txBody>
          <a:bodyPr>
            <a:noAutofit/>
          </a:bodyPr>
          <a:lstStyle/>
          <a:p>
            <a:pPr algn="ctr"/>
            <a:r>
              <a:rPr lang="en-US" sz="4000" dirty="0"/>
              <a:t>WHEREAS BULLET POINT STATEMENTS CONTINUED (2) WITH FIRST PART OF RESOLUTION STATEMENTS</a:t>
            </a:r>
          </a:p>
        </p:txBody>
      </p:sp>
      <p:sp>
        <p:nvSpPr>
          <p:cNvPr id="3" name="Content Placeholder 2">
            <a:extLst>
              <a:ext uri="{FF2B5EF4-FFF2-40B4-BE49-F238E27FC236}">
                <a16:creationId xmlns:a16="http://schemas.microsoft.com/office/drawing/2014/main" id="{11C7CCFA-B2A3-3A5E-CB22-F39F24D87257}"/>
              </a:ext>
            </a:extLst>
          </p:cNvPr>
          <p:cNvSpPr>
            <a:spLocks noGrp="1"/>
          </p:cNvSpPr>
          <p:nvPr>
            <p:ph idx="1"/>
          </p:nvPr>
        </p:nvSpPr>
        <p:spPr/>
        <p:txBody>
          <a:bodyPr>
            <a:normAutofit fontScale="92500" lnSpcReduction="10000"/>
          </a:bodyPr>
          <a:lstStyle/>
          <a:p>
            <a:pPr marL="0" indent="0">
              <a:buNone/>
            </a:pPr>
            <a:r>
              <a:rPr lang="en-US" dirty="0"/>
              <a:t>WHEREAS, a growing number of Walmart stores have begun refusing assistance to blind Americans, in some cases going so far as to tell blind people not to return to their stores unless they bring a sighted shopping assistant of their own; and</a:t>
            </a:r>
          </a:p>
          <a:p>
            <a:pPr marL="0" indent="0">
              <a:buNone/>
            </a:pPr>
            <a:r>
              <a:rPr lang="en-US" dirty="0"/>
              <a:t>WHEREAS, this is a clear violation of our civil rights and is harming blind Americans' right to live with equity, autonomy, and independence: Now, therefore,</a:t>
            </a:r>
          </a:p>
          <a:p>
            <a:pPr marL="0" indent="0">
              <a:buNone/>
            </a:pPr>
            <a:r>
              <a:rPr lang="en-US" dirty="0"/>
              <a:t>BE IT RESOLVED by the National Federation of the Blind in Convention assembled this seventh day of July, 2024, in the City of Orlando, Florida, that this organization demand the Walmart corporation, and all similarly situated corporations, immediately cease refusing shopping assistance to blind Americans in accordance with our rights under Title III of the Americans with Disabilities Act of 1990; and</a:t>
            </a:r>
          </a:p>
          <a:p>
            <a:pPr marL="0" indent="0">
              <a:buNone/>
            </a:pPr>
            <a:r>
              <a:rPr lang="en-US" dirty="0"/>
              <a:t>BE IT FURTHER RESOLVED that this organization demand the Walmart corporation, and all similarly situated corporations, adequately train their staff as to their obligations under the law.</a:t>
            </a:r>
          </a:p>
        </p:txBody>
      </p:sp>
    </p:spTree>
    <p:extLst>
      <p:ext uri="{BB962C8B-B14F-4D97-AF65-F5344CB8AC3E}">
        <p14:creationId xmlns:p14="http://schemas.microsoft.com/office/powerpoint/2010/main" val="407921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3F77-E2DA-BF75-F4A2-22AE51CD51D5}"/>
              </a:ext>
            </a:extLst>
          </p:cNvPr>
          <p:cNvSpPr>
            <a:spLocks noGrp="1"/>
          </p:cNvSpPr>
          <p:nvPr>
            <p:ph type="title"/>
          </p:nvPr>
        </p:nvSpPr>
        <p:spPr/>
        <p:txBody>
          <a:bodyPr/>
          <a:lstStyle/>
          <a:p>
            <a:pPr algn="ctr"/>
            <a:r>
              <a:rPr lang="en-US" dirty="0"/>
              <a:t>SUMMARIZING NFB RESOLUTION 2024-05</a:t>
            </a:r>
          </a:p>
        </p:txBody>
      </p:sp>
      <p:sp>
        <p:nvSpPr>
          <p:cNvPr id="3" name="Content Placeholder 2">
            <a:extLst>
              <a:ext uri="{FF2B5EF4-FFF2-40B4-BE49-F238E27FC236}">
                <a16:creationId xmlns:a16="http://schemas.microsoft.com/office/drawing/2014/main" id="{B3D57676-DDF4-3F13-330D-2384EC76D692}"/>
              </a:ext>
            </a:extLst>
          </p:cNvPr>
          <p:cNvSpPr>
            <a:spLocks noGrp="1"/>
          </p:cNvSpPr>
          <p:nvPr>
            <p:ph idx="1"/>
          </p:nvPr>
        </p:nvSpPr>
        <p:spPr/>
        <p:txBody>
          <a:bodyPr>
            <a:normAutofit lnSpcReduction="10000"/>
          </a:bodyPr>
          <a:lstStyle/>
          <a:p>
            <a:pPr>
              <a:buFont typeface="Wingdings" panose="05000000000000000000" pitchFamily="2" charset="2"/>
              <a:buChar char="ü"/>
            </a:pPr>
            <a:r>
              <a:rPr lang="en-US" dirty="0"/>
              <a:t>WHEREAS bullet point statements contain</a:t>
            </a:r>
          </a:p>
          <a:p>
            <a:pPr lvl="1">
              <a:buFont typeface="Wingdings" panose="05000000000000000000" pitchFamily="2" charset="2"/>
              <a:buChar char="ü"/>
            </a:pPr>
            <a:r>
              <a:rPr lang="en-US" dirty="0"/>
              <a:t>Empirical data regarding number of customers and employees at Walmart, and 	number of customers who are blind or have low vision</a:t>
            </a:r>
          </a:p>
          <a:p>
            <a:pPr lvl="1">
              <a:buFont typeface="Wingdings" panose="05000000000000000000" pitchFamily="2" charset="2"/>
              <a:buChar char="ü"/>
            </a:pPr>
            <a:r>
              <a:rPr lang="en-US" dirty="0"/>
              <a:t>	Generalized anecdote regarding refusal of sighted assistance to customers </a:t>
            </a:r>
          </a:p>
          <a:p>
            <a:pPr>
              <a:buFont typeface="Wingdings" panose="05000000000000000000" pitchFamily="2" charset="2"/>
              <a:buChar char="ü"/>
            </a:pPr>
            <a:r>
              <a:rPr lang="en-US" dirty="0"/>
              <a:t>Action and resolution statements</a:t>
            </a:r>
          </a:p>
          <a:p>
            <a:pPr lvl="1">
              <a:buFont typeface="Wingdings" panose="05000000000000000000" pitchFamily="2" charset="2"/>
              <a:buChar char="ü"/>
            </a:pPr>
            <a:r>
              <a:rPr lang="en-US" dirty="0"/>
              <a:t>	Cease refusing assistance to customers</a:t>
            </a:r>
          </a:p>
          <a:p>
            <a:pPr lvl="1">
              <a:buFont typeface="Wingdings" panose="05000000000000000000" pitchFamily="2" charset="2"/>
              <a:buChar char="ü"/>
            </a:pPr>
            <a:r>
              <a:rPr lang="en-US" dirty="0"/>
              <a:t>	Train employees on the Title III ADA rights of customers with disabilities</a:t>
            </a:r>
          </a:p>
          <a:p>
            <a:pPr>
              <a:buFont typeface="Wingdings" panose="05000000000000000000" pitchFamily="2" charset="2"/>
              <a:buChar char="ü"/>
            </a:pPr>
            <a:r>
              <a:rPr lang="en-US" dirty="0"/>
              <a:t>What might be missing?</a:t>
            </a:r>
          </a:p>
          <a:p>
            <a:pPr marL="0" indent="0">
              <a:buNone/>
            </a:pPr>
            <a:endParaRPr lang="en-US" dirty="0"/>
          </a:p>
          <a:p>
            <a:pPr marL="0" indent="0">
              <a:buNone/>
            </a:pPr>
            <a:r>
              <a:rPr lang="en-US" dirty="0"/>
              <a:t>Source: </a:t>
            </a:r>
            <a:r>
              <a:rPr lang="en-US" u="sng" dirty="0">
                <a:hlinkClick r:id="rId3"/>
              </a:rPr>
              <a:t>https://nfb.org/resources/speeches-and-reports/resolutions/2024-resolutions</a:t>
            </a:r>
            <a:r>
              <a:rPr lang="en-US" dirty="0"/>
              <a:t> </a:t>
            </a:r>
          </a:p>
          <a:p>
            <a:pPr marL="0" indent="0">
              <a:buNone/>
            </a:pPr>
            <a:endParaRPr lang="en-US" dirty="0"/>
          </a:p>
        </p:txBody>
      </p:sp>
    </p:spTree>
    <p:extLst>
      <p:ext uri="{BB962C8B-B14F-4D97-AF65-F5344CB8AC3E}">
        <p14:creationId xmlns:p14="http://schemas.microsoft.com/office/powerpoint/2010/main" val="27761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E0FD-2E48-596F-5FC6-739310A04B98}"/>
              </a:ext>
            </a:extLst>
          </p:cNvPr>
          <p:cNvSpPr>
            <a:spLocks noGrp="1"/>
          </p:cNvSpPr>
          <p:nvPr>
            <p:ph type="title"/>
          </p:nvPr>
        </p:nvSpPr>
        <p:spPr>
          <a:xfrm>
            <a:off x="1041381" y="585216"/>
            <a:ext cx="9720072" cy="1499616"/>
          </a:xfrm>
        </p:spPr>
        <p:txBody>
          <a:bodyPr/>
          <a:lstStyle/>
          <a:p>
            <a:pPr algn="ctr"/>
            <a:r>
              <a:rPr lang="en-US" dirty="0"/>
              <a:t>NEXT STEPS IN NEW MEXICO</a:t>
            </a:r>
          </a:p>
        </p:txBody>
      </p:sp>
      <p:graphicFrame>
        <p:nvGraphicFramePr>
          <p:cNvPr id="5" name="Diagram 4" descr="Flow chart of Next Steps of Resolutions in New Mexico">
            <a:extLst>
              <a:ext uri="{FF2B5EF4-FFF2-40B4-BE49-F238E27FC236}">
                <a16:creationId xmlns:a16="http://schemas.microsoft.com/office/drawing/2014/main" id="{CC7F5A12-8247-FCB9-88FB-FE48208B8C50}"/>
              </a:ext>
            </a:extLst>
          </p:cNvPr>
          <p:cNvGraphicFramePr/>
          <p:nvPr/>
        </p:nvGraphicFramePr>
        <p:xfrm>
          <a:off x="3352800" y="18288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7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2C11-DF4F-66CE-7457-3E9B2C27F051}"/>
              </a:ext>
            </a:extLst>
          </p:cNvPr>
          <p:cNvSpPr>
            <a:spLocks noGrp="1"/>
          </p:cNvSpPr>
          <p:nvPr>
            <p:ph type="title"/>
          </p:nvPr>
        </p:nvSpPr>
        <p:spPr/>
        <p:txBody>
          <a:bodyPr/>
          <a:lstStyle/>
          <a:p>
            <a:pPr algn="ctr"/>
            <a:r>
              <a:rPr lang="en-US" dirty="0"/>
              <a:t>NEXT STEPS IN NEW MEXICO AS BULLET POINTS</a:t>
            </a:r>
          </a:p>
        </p:txBody>
      </p:sp>
      <p:sp>
        <p:nvSpPr>
          <p:cNvPr id="3" name="Content Placeholder 2">
            <a:extLst>
              <a:ext uri="{FF2B5EF4-FFF2-40B4-BE49-F238E27FC236}">
                <a16:creationId xmlns:a16="http://schemas.microsoft.com/office/drawing/2014/main" id="{88A9A657-5298-614B-C540-EE5B526F562A}"/>
              </a:ext>
            </a:extLst>
          </p:cNvPr>
          <p:cNvSpPr>
            <a:spLocks noGrp="1"/>
          </p:cNvSpPr>
          <p:nvPr>
            <p:ph idx="1"/>
          </p:nvPr>
        </p:nvSpPr>
        <p:spPr/>
        <p:txBody>
          <a:bodyPr/>
          <a:lstStyle/>
          <a:p>
            <a:r>
              <a:rPr lang="en-US" dirty="0"/>
              <a:t>Observe the resolutions committee meeting, and the debate and votes on resolutions at General session</a:t>
            </a:r>
          </a:p>
          <a:p>
            <a:r>
              <a:rPr lang="en-US" dirty="0"/>
              <a:t>Localize observed resolutions as appropriate. More importantly, observe the issues which affect the blindness community in your New Mexican communities.</a:t>
            </a:r>
          </a:p>
          <a:p>
            <a:r>
              <a:rPr lang="en-US" dirty="0"/>
              <a:t>Craft one appropriate resolution or more for the committee to consider at the state convention.</a:t>
            </a:r>
          </a:p>
          <a:p>
            <a:r>
              <a:rPr lang="en-US" dirty="0"/>
              <a:t>Observe the committee’s deliberations and those in the general session. </a:t>
            </a:r>
          </a:p>
          <a:p>
            <a:endParaRPr lang="en-US" dirty="0"/>
          </a:p>
        </p:txBody>
      </p:sp>
    </p:spTree>
    <p:extLst>
      <p:ext uri="{BB962C8B-B14F-4D97-AF65-F5344CB8AC3E}">
        <p14:creationId xmlns:p14="http://schemas.microsoft.com/office/powerpoint/2010/main" val="91946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626-EE68-AF41-23D3-34B1ABC411C8}"/>
              </a:ext>
            </a:extLst>
          </p:cNvPr>
          <p:cNvSpPr>
            <a:spLocks noGrp="1"/>
          </p:cNvSpPr>
          <p:nvPr>
            <p:ph type="title"/>
          </p:nvPr>
        </p:nvSpPr>
        <p:spPr/>
        <p:txBody>
          <a:bodyPr>
            <a:noAutofit/>
          </a:bodyPr>
          <a:lstStyle/>
          <a:p>
            <a:pPr algn="ctr"/>
            <a:r>
              <a:rPr lang="en-US" sz="4000" dirty="0"/>
              <a:t>Finalized by Resolutions Committee chair and sent to secretary</a:t>
            </a:r>
            <a:br>
              <a:rPr lang="en-US" sz="4000" dirty="0"/>
            </a:br>
            <a:r>
              <a:rPr lang="en-US" sz="4000" dirty="0"/>
              <a:t>Secretary posts on web site</a:t>
            </a:r>
            <a:br>
              <a:rPr lang="en-US" sz="4000" dirty="0"/>
            </a:br>
            <a:r>
              <a:rPr lang="en-US" sz="4000" dirty="0"/>
              <a:t>Signed by state affiliate president</a:t>
            </a:r>
            <a:br>
              <a:rPr lang="en-US" sz="4000" dirty="0"/>
            </a:br>
            <a:r>
              <a:rPr lang="en-US" sz="4000" dirty="0"/>
              <a:t>Resolution sent accompanied by letter to the person(s) or organization acknowledged and / or from which action is sought </a:t>
            </a:r>
          </a:p>
        </p:txBody>
      </p:sp>
      <p:sp>
        <p:nvSpPr>
          <p:cNvPr id="3" name="Content Placeholder 2">
            <a:extLst>
              <a:ext uri="{FF2B5EF4-FFF2-40B4-BE49-F238E27FC236}">
                <a16:creationId xmlns:a16="http://schemas.microsoft.com/office/drawing/2014/main" id="{2C401C7A-3ACD-AA24-ACBA-35D0B6BBC88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34236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707C-8D81-68C0-AA59-59B56A222E6F}"/>
              </a:ext>
            </a:extLst>
          </p:cNvPr>
          <p:cNvSpPr>
            <a:spLocks noGrp="1"/>
          </p:cNvSpPr>
          <p:nvPr>
            <p:ph type="title"/>
          </p:nvPr>
        </p:nvSpPr>
        <p:spPr/>
        <p:txBody>
          <a:bodyPr/>
          <a:lstStyle/>
          <a:p>
            <a:pPr algn="ctr"/>
            <a:r>
              <a:rPr lang="en-US" dirty="0"/>
              <a:t>POLICY WORK BEYOND RESOLUTION PASSAGE?</a:t>
            </a:r>
          </a:p>
        </p:txBody>
      </p:sp>
      <p:sp>
        <p:nvSpPr>
          <p:cNvPr id="3" name="Content Placeholder 2">
            <a:extLst>
              <a:ext uri="{FF2B5EF4-FFF2-40B4-BE49-F238E27FC236}">
                <a16:creationId xmlns:a16="http://schemas.microsoft.com/office/drawing/2014/main" id="{A0E4288F-C261-4D38-60D5-A8E6B07B6E3A}"/>
              </a:ext>
            </a:extLst>
          </p:cNvPr>
          <p:cNvSpPr>
            <a:spLocks noGrp="1"/>
          </p:cNvSpPr>
          <p:nvPr>
            <p:ph idx="1"/>
          </p:nvPr>
        </p:nvSpPr>
        <p:spPr/>
        <p:txBody>
          <a:bodyPr/>
          <a:lstStyle/>
          <a:p>
            <a:pPr marL="0" indent="0">
              <a:buNone/>
            </a:pPr>
            <a:r>
              <a:rPr lang="en-US" dirty="0"/>
              <a:t>Work with legislators as appropriate</a:t>
            </a:r>
          </a:p>
          <a:p>
            <a:pPr marL="0" indent="0">
              <a:buNone/>
            </a:pPr>
            <a:r>
              <a:rPr lang="en-US" dirty="0"/>
              <a:t>Other contact with organizations to partner regarding action as appropriate</a:t>
            </a:r>
          </a:p>
          <a:p>
            <a:pPr marL="0" indent="0">
              <a:buNone/>
            </a:pPr>
            <a:r>
              <a:rPr lang="en-US" dirty="0"/>
              <a:t>If we can think about these things, can we, in New Mexico, meet the moment of Gary Wunder’s article to make moments of maintenance and betterment of life of independence for the blind?</a:t>
            </a:r>
          </a:p>
        </p:txBody>
      </p:sp>
    </p:spTree>
    <p:extLst>
      <p:ext uri="{BB962C8B-B14F-4D97-AF65-F5344CB8AC3E}">
        <p14:creationId xmlns:p14="http://schemas.microsoft.com/office/powerpoint/2010/main" val="419159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2450-4B5B-9DE5-D46F-0D1495C1440E}"/>
              </a:ext>
            </a:extLst>
          </p:cNvPr>
          <p:cNvSpPr>
            <a:spLocks noGrp="1"/>
          </p:cNvSpPr>
          <p:nvPr>
            <p:ph type="title"/>
          </p:nvPr>
        </p:nvSpPr>
        <p:spPr/>
        <p:txBody>
          <a:bodyPr/>
          <a:lstStyle/>
          <a:p>
            <a:pPr algn="ctr"/>
            <a:r>
              <a:rPr lang="en-US" dirty="0"/>
              <a:t>QUESTIONS?</a:t>
            </a:r>
          </a:p>
        </p:txBody>
      </p:sp>
      <p:pic>
        <p:nvPicPr>
          <p:cNvPr id="5" name="Graphic 4" descr="Question mark">
            <a:extLst>
              <a:ext uri="{FF2B5EF4-FFF2-40B4-BE49-F238E27FC236}">
                <a16:creationId xmlns:a16="http://schemas.microsoft.com/office/drawing/2014/main" id="{4EC73930-1F0D-A013-6A38-447578C48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869" y="3840162"/>
            <a:ext cx="914400" cy="914400"/>
          </a:xfrm>
        </p:spPr>
      </p:pic>
    </p:spTree>
    <p:extLst>
      <p:ext uri="{BB962C8B-B14F-4D97-AF65-F5344CB8AC3E}">
        <p14:creationId xmlns:p14="http://schemas.microsoft.com/office/powerpoint/2010/main" val="3244834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FDDC-177D-D9BD-B68B-A31F747056ED}"/>
              </a:ext>
            </a:extLst>
          </p:cNvPr>
          <p:cNvSpPr>
            <a:spLocks noGrp="1"/>
          </p:cNvSpPr>
          <p:nvPr>
            <p:ph type="title"/>
          </p:nvPr>
        </p:nvSpPr>
        <p:spPr/>
        <p:txBody>
          <a:bodyPr/>
          <a:lstStyle/>
          <a:p>
            <a:pPr algn="ctr"/>
            <a:r>
              <a:rPr lang="en-US" dirty="0"/>
              <a:t>CONTACT</a:t>
            </a:r>
          </a:p>
        </p:txBody>
      </p:sp>
      <p:sp>
        <p:nvSpPr>
          <p:cNvPr id="3" name="Content Placeholder 2">
            <a:extLst>
              <a:ext uri="{FF2B5EF4-FFF2-40B4-BE49-F238E27FC236}">
                <a16:creationId xmlns:a16="http://schemas.microsoft.com/office/drawing/2014/main" id="{78594052-A7BE-7D22-9B21-E17BDDFB52DB}"/>
              </a:ext>
            </a:extLst>
          </p:cNvPr>
          <p:cNvSpPr>
            <a:spLocks noGrp="1"/>
          </p:cNvSpPr>
          <p:nvPr>
            <p:ph idx="1"/>
          </p:nvPr>
        </p:nvSpPr>
        <p:spPr/>
        <p:txBody>
          <a:bodyPr/>
          <a:lstStyle/>
          <a:p>
            <a:pPr marL="128016" lvl="1" indent="0">
              <a:buNone/>
            </a:pPr>
            <a:r>
              <a:rPr lang="en-US" dirty="0"/>
              <a:t>Kelly Burma</a:t>
            </a:r>
          </a:p>
          <a:p>
            <a:pPr marL="128016" lvl="1" indent="0">
              <a:buNone/>
            </a:pPr>
            <a:r>
              <a:rPr lang="en-US" dirty="0"/>
              <a:t>E-Mail: </a:t>
            </a:r>
            <a:r>
              <a:rPr lang="en-US" dirty="0">
                <a:hlinkClick r:id="rId3"/>
              </a:rPr>
              <a:t>kburma6414@gmail.com</a:t>
            </a:r>
            <a:endParaRPr lang="en-US" dirty="0"/>
          </a:p>
          <a:p>
            <a:pPr marL="128016" lvl="1" indent="0">
              <a:buNone/>
            </a:pPr>
            <a:r>
              <a:rPr lang="en-US" dirty="0"/>
              <a:t>Cell Phone: (505) 615-6414</a:t>
            </a:r>
          </a:p>
          <a:p>
            <a:pPr marL="128016" lvl="1" indent="0">
              <a:buNone/>
            </a:pPr>
            <a:r>
              <a:rPr lang="en-US" dirty="0"/>
              <a:t>E-Mail to Text Message: </a:t>
            </a:r>
            <a:r>
              <a:rPr lang="en-US" dirty="0">
                <a:hlinkClick r:id="rId4"/>
              </a:rPr>
              <a:t>5056156414@tmomail.net</a:t>
            </a:r>
            <a:r>
              <a:rPr lang="en-US" dirty="0"/>
              <a:t> </a:t>
            </a:r>
          </a:p>
          <a:p>
            <a:pPr marL="128016" lvl="1" indent="0">
              <a:buNone/>
            </a:pPr>
            <a:endParaRPr lang="en-US" dirty="0"/>
          </a:p>
          <a:p>
            <a:pPr marL="128016" lvl="1" indent="0">
              <a:buNone/>
            </a:pPr>
            <a:r>
              <a:rPr lang="en-US" dirty="0"/>
              <a:t>You can live the life you want. Blindness is not what holds you back.</a:t>
            </a:r>
          </a:p>
        </p:txBody>
      </p:sp>
    </p:spTree>
    <p:extLst>
      <p:ext uri="{BB962C8B-B14F-4D97-AF65-F5344CB8AC3E}">
        <p14:creationId xmlns:p14="http://schemas.microsoft.com/office/powerpoint/2010/main" val="137365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95C4-922A-F7A1-CAC5-32D88169C50A}"/>
              </a:ext>
            </a:extLst>
          </p:cNvPr>
          <p:cNvSpPr>
            <a:spLocks noGrp="1"/>
          </p:cNvSpPr>
          <p:nvPr>
            <p:ph type="title"/>
          </p:nvPr>
        </p:nvSpPr>
        <p:spPr/>
        <p:txBody>
          <a:bodyPr/>
          <a:lstStyle/>
          <a:p>
            <a:pPr algn="ctr"/>
            <a:r>
              <a:rPr lang="en-US" dirty="0"/>
              <a:t>A COUPLE OF QUOTES FROM PRESIDENT MARK RICCOBONO</a:t>
            </a:r>
          </a:p>
        </p:txBody>
      </p:sp>
      <p:sp>
        <p:nvSpPr>
          <p:cNvPr id="3" name="Content Placeholder 2">
            <a:extLst>
              <a:ext uri="{FF2B5EF4-FFF2-40B4-BE49-F238E27FC236}">
                <a16:creationId xmlns:a16="http://schemas.microsoft.com/office/drawing/2014/main" id="{25D8AB52-9D76-D8C0-09B8-E08112D75D00}"/>
              </a:ext>
            </a:extLst>
          </p:cNvPr>
          <p:cNvSpPr>
            <a:spLocks noGrp="1"/>
          </p:cNvSpPr>
          <p:nvPr>
            <p:ph idx="1"/>
          </p:nvPr>
        </p:nvSpPr>
        <p:spPr/>
        <p:txBody>
          <a:bodyPr/>
          <a:lstStyle/>
          <a:p>
            <a:pPr marL="0" indent="0">
              <a:buNone/>
            </a:pPr>
            <a:r>
              <a:rPr lang="en-US" dirty="0"/>
              <a:t>From Transcript for Chapters</a:t>
            </a:r>
          </a:p>
          <a:p>
            <a:pPr marL="0" indent="0">
              <a:buNone/>
            </a:pPr>
            <a:endParaRPr lang="en-US" dirty="0"/>
          </a:p>
          <a:p>
            <a:pPr marL="0" marR="0">
              <a:lnSpc>
                <a:spcPct val="107000"/>
              </a:lnSpc>
              <a:spcAft>
                <a:spcPts val="800"/>
              </a:spcAft>
              <a:buNone/>
            </a:pPr>
            <a:r>
              <a:rPr lang="en-US" sz="1800" dirty="0">
                <a:effectLst/>
                <a:latin typeface="Arial Black" panose="020B0A04020102020204" pitchFamily="34" charset="0"/>
                <a:ea typeface="Aptos" panose="020B0004020202020204" pitchFamily="34" charset="0"/>
                <a:cs typeface="Calibri" panose="020F0502020204030204" pitchFamily="34" charset="0"/>
              </a:rPr>
              <a:t>… A lot of times those conversations happen in local chapter meetings and members discussing, here's an idea of how we can deal with something.</a:t>
            </a:r>
          </a:p>
          <a:p>
            <a:pPr>
              <a:buNone/>
            </a:pPr>
            <a:r>
              <a:rPr lang="en-US" sz="1800" dirty="0">
                <a:effectLst/>
                <a:latin typeface="Arial Black" panose="020B0A04020102020204" pitchFamily="34" charset="0"/>
                <a:ea typeface="Aptos" panose="020B0004020202020204" pitchFamily="34" charset="0"/>
                <a:cs typeface="Calibri" panose="020F0502020204030204" pitchFamily="34" charset="0"/>
              </a:rPr>
              <a:t>Okay, let's reach out and talk to other folks about that. And when we find that there's a need to work on a problem and there's commonality across states and different blind people, we find that it's important to have our national organization take this up as a priority, and that happens through our resolutions process. </a:t>
            </a:r>
            <a:endParaRPr lang="en-US" dirty="0"/>
          </a:p>
        </p:txBody>
      </p:sp>
    </p:spTree>
    <p:extLst>
      <p:ext uri="{BB962C8B-B14F-4D97-AF65-F5344CB8AC3E}">
        <p14:creationId xmlns:p14="http://schemas.microsoft.com/office/powerpoint/2010/main" val="187856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9BF5-97F8-4EEB-A62B-6874D3A4756F}"/>
              </a:ext>
            </a:extLst>
          </p:cNvPr>
          <p:cNvSpPr>
            <a:spLocks noGrp="1"/>
          </p:cNvSpPr>
          <p:nvPr>
            <p:ph type="title"/>
          </p:nvPr>
        </p:nvSpPr>
        <p:spPr/>
        <p:txBody>
          <a:bodyPr/>
          <a:lstStyle/>
          <a:p>
            <a:pPr algn="ctr"/>
            <a:r>
              <a:rPr lang="en-US" dirty="0"/>
              <a:t>HIGHLIGHTED ARTICLE</a:t>
            </a:r>
          </a:p>
        </p:txBody>
      </p:sp>
      <p:sp>
        <p:nvSpPr>
          <p:cNvPr id="3" name="Content Placeholder 2">
            <a:extLst>
              <a:ext uri="{FF2B5EF4-FFF2-40B4-BE49-F238E27FC236}">
                <a16:creationId xmlns:a16="http://schemas.microsoft.com/office/drawing/2014/main" id="{BEC115D8-E582-B7A1-F560-4664A66B489D}"/>
              </a:ext>
            </a:extLst>
          </p:cNvPr>
          <p:cNvSpPr>
            <a:spLocks noGrp="1"/>
          </p:cNvSpPr>
          <p:nvPr>
            <p:ph idx="1"/>
          </p:nvPr>
        </p:nvSpPr>
        <p:spPr/>
        <p:txBody>
          <a:bodyPr/>
          <a:lstStyle/>
          <a:p>
            <a:pPr>
              <a:buFont typeface="Wingdings" panose="05000000000000000000" pitchFamily="2" charset="2"/>
              <a:buChar char="v"/>
            </a:pPr>
            <a:r>
              <a:rPr lang="en-US" dirty="0"/>
              <a:t>“How Do We Make Real and Lasting Changes for the Blind” by Gary Wunder, current editor of the Braille Monitor</a:t>
            </a:r>
          </a:p>
          <a:p>
            <a:pPr>
              <a:buFont typeface="Wingdings" panose="05000000000000000000" pitchFamily="2" charset="2"/>
              <a:buChar char="v"/>
            </a:pPr>
            <a:r>
              <a:rPr lang="en-US" dirty="0">
                <a:hlinkClick r:id="rId3"/>
              </a:rPr>
              <a:t>Vol. 68 No. 4 April 2024</a:t>
            </a:r>
            <a:endParaRPr lang="en-US" dirty="0"/>
          </a:p>
          <a:p>
            <a:pPr lvl="1">
              <a:buFont typeface="Wingdings" panose="05000000000000000000" pitchFamily="2" charset="2"/>
              <a:buChar char="v"/>
            </a:pPr>
            <a:r>
              <a:rPr lang="en-US" dirty="0"/>
              <a:t>Article Links</a:t>
            </a:r>
          </a:p>
          <a:p>
            <a:pPr lvl="2">
              <a:buFont typeface="Wingdings" panose="05000000000000000000" pitchFamily="2" charset="2"/>
              <a:buChar char="v"/>
            </a:pPr>
            <a:r>
              <a:rPr lang="en-US" b="0" i="0" dirty="0">
                <a:effectLst/>
                <a:latin typeface="Calibri" panose="020F0502020204030204" pitchFamily="34" charset="0"/>
                <a:hlinkClick r:id="rId4"/>
              </a:rPr>
              <a:t>How Do We Make Real and Lasting Changes for the Blind: A Discussion That Needs Your Input (HTML)</a:t>
            </a:r>
            <a:br>
              <a:rPr lang="en-US" dirty="0"/>
            </a:br>
            <a:r>
              <a:rPr lang="en-US" dirty="0"/>
              <a:t>		</a:t>
            </a:r>
            <a:r>
              <a:rPr lang="en-US" b="0" i="0" dirty="0">
                <a:solidFill>
                  <a:srgbClr val="000000"/>
                </a:solidFill>
                <a:effectLst/>
                <a:latin typeface="Calibri" panose="020F0502020204030204" pitchFamily="34" charset="0"/>
                <a:hlinkClick r:id="rId5"/>
              </a:rPr>
              <a:t>How Do We Make Real and Lasting Changes for the Blind: A Discussion That Needs Your Input</a:t>
            </a:r>
            <a:r>
              <a:rPr lang="en-US" b="0" i="0" dirty="0">
                <a:effectLst/>
                <a:latin typeface="Calibri" panose="020F0502020204030204" pitchFamily="34" charset="0"/>
                <a:hlinkClick r:id="rId5"/>
              </a:rPr>
              <a:t>(MP3)</a:t>
            </a:r>
            <a:endParaRPr lang="en-US" dirty="0"/>
          </a:p>
        </p:txBody>
      </p:sp>
    </p:spTree>
    <p:extLst>
      <p:ext uri="{BB962C8B-B14F-4D97-AF65-F5344CB8AC3E}">
        <p14:creationId xmlns:p14="http://schemas.microsoft.com/office/powerpoint/2010/main" val="31745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A6F5-2AD9-80F3-D029-CA9278750633}"/>
              </a:ext>
            </a:extLst>
          </p:cNvPr>
          <p:cNvSpPr>
            <a:spLocks noGrp="1"/>
          </p:cNvSpPr>
          <p:nvPr>
            <p:ph type="title"/>
          </p:nvPr>
        </p:nvSpPr>
        <p:spPr/>
        <p:txBody>
          <a:bodyPr/>
          <a:lstStyle/>
          <a:p>
            <a:pPr algn="ctr"/>
            <a:r>
              <a:rPr lang="en-US" dirty="0"/>
              <a:t>SO, LET’S TALK RESOLUTIONS</a:t>
            </a:r>
          </a:p>
        </p:txBody>
      </p:sp>
      <p:sp>
        <p:nvSpPr>
          <p:cNvPr id="3" name="Content Placeholder 2">
            <a:extLst>
              <a:ext uri="{FF2B5EF4-FFF2-40B4-BE49-F238E27FC236}">
                <a16:creationId xmlns:a16="http://schemas.microsoft.com/office/drawing/2014/main" id="{BE84EA5C-A13A-9888-F4AE-7D87D63AC389}"/>
              </a:ext>
            </a:extLst>
          </p:cNvPr>
          <p:cNvSpPr>
            <a:spLocks noGrp="1"/>
          </p:cNvSpPr>
          <p:nvPr>
            <p:ph idx="1"/>
          </p:nvPr>
        </p:nvSpPr>
        <p:spPr/>
        <p:txBody>
          <a:bodyPr/>
          <a:lstStyle/>
          <a:p>
            <a:pPr>
              <a:buFont typeface="Arial" panose="020B0604020202020204" pitchFamily="34" charset="0"/>
              <a:buChar char="•"/>
            </a:pPr>
            <a:r>
              <a:rPr lang="en-US" dirty="0"/>
              <a:t>Timelines including deadlines and important dates in the process</a:t>
            </a:r>
          </a:p>
          <a:p>
            <a:pPr lvl="1">
              <a:buFont typeface="Arial" panose="020B0604020202020204" pitchFamily="34" charset="0"/>
              <a:buChar char="•"/>
            </a:pPr>
            <a:r>
              <a:rPr lang="en-US" dirty="0"/>
              <a:t>2025 National Federation of the Blind (NFB) convention Tuesday, July 08, through Sunday, July 13, 2025)</a:t>
            </a:r>
          </a:p>
          <a:p>
            <a:pPr lvl="1">
              <a:buFont typeface="Arial" panose="020B0604020202020204" pitchFamily="34" charset="0"/>
              <a:buChar char="•"/>
            </a:pPr>
            <a:r>
              <a:rPr lang="en-US" b="1" dirty="0"/>
              <a:t>up-coming </a:t>
            </a:r>
            <a:r>
              <a:rPr lang="en-US" dirty="0"/>
              <a:t>convention of the National Federation of the blind of New Mexico (Thursday, October 23, through Sunday, October 26, 2025)</a:t>
            </a:r>
          </a:p>
          <a:p>
            <a:pPr>
              <a:buFont typeface="Arial" panose="020B0604020202020204" pitchFamily="34" charset="0"/>
              <a:buChar char="•"/>
            </a:pPr>
            <a:r>
              <a:rPr lang="en-US" dirty="0"/>
              <a:t>Resolution language including format, grammar and components </a:t>
            </a:r>
          </a:p>
        </p:txBody>
      </p:sp>
    </p:spTree>
    <p:extLst>
      <p:ext uri="{BB962C8B-B14F-4D97-AF65-F5344CB8AC3E}">
        <p14:creationId xmlns:p14="http://schemas.microsoft.com/office/powerpoint/2010/main" val="248056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62CF-8CB5-983D-408D-D73BD4FCEF5C}"/>
              </a:ext>
            </a:extLst>
          </p:cNvPr>
          <p:cNvSpPr>
            <a:spLocks noGrp="1"/>
          </p:cNvSpPr>
          <p:nvPr>
            <p:ph type="title"/>
          </p:nvPr>
        </p:nvSpPr>
        <p:spPr/>
        <p:txBody>
          <a:bodyPr/>
          <a:lstStyle/>
          <a:p>
            <a:pPr algn="ctr"/>
            <a:r>
              <a:rPr lang="en-US" cap="none" dirty="0"/>
              <a:t>2025 NATIONAL CONVENTION RESOLUTIONS FLOW CHART</a:t>
            </a:r>
          </a:p>
        </p:txBody>
      </p:sp>
      <p:graphicFrame>
        <p:nvGraphicFramePr>
          <p:cNvPr id="4" name="Diagram 3" descr="Flow Chart of Timeline for National Convention resolutions for 2025&#10;">
            <a:extLst>
              <a:ext uri="{FF2B5EF4-FFF2-40B4-BE49-F238E27FC236}">
                <a16:creationId xmlns:a16="http://schemas.microsoft.com/office/drawing/2014/main" id="{B24B4DA1-AA27-CD97-9E63-7322ED7A15B7}"/>
              </a:ext>
            </a:extLst>
          </p:cNvPr>
          <p:cNvGraphicFramePr/>
          <p:nvPr/>
        </p:nvGraphicFramePr>
        <p:xfrm>
          <a:off x="3352800" y="18288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636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5DD-DBCC-1F50-4968-12CF35D1F180}"/>
              </a:ext>
            </a:extLst>
          </p:cNvPr>
          <p:cNvSpPr>
            <a:spLocks noGrp="1"/>
          </p:cNvSpPr>
          <p:nvPr>
            <p:ph type="title"/>
          </p:nvPr>
        </p:nvSpPr>
        <p:spPr/>
        <p:txBody>
          <a:bodyPr>
            <a:normAutofit/>
          </a:bodyPr>
          <a:lstStyle/>
          <a:p>
            <a:pPr algn="ctr"/>
            <a:r>
              <a:rPr lang="en-US" sz="3600" cap="none" dirty="0"/>
              <a:t>RESOLUTIONS AT 2025 NATIONAL CONVENTION TIMELINE BULLET POINTS</a:t>
            </a:r>
          </a:p>
        </p:txBody>
      </p:sp>
      <p:sp>
        <p:nvSpPr>
          <p:cNvPr id="3" name="Content Placeholder 2">
            <a:extLst>
              <a:ext uri="{FF2B5EF4-FFF2-40B4-BE49-F238E27FC236}">
                <a16:creationId xmlns:a16="http://schemas.microsoft.com/office/drawing/2014/main" id="{8398B613-01E3-B796-0388-ADC58088AEFA}"/>
              </a:ext>
            </a:extLst>
          </p:cNvPr>
          <p:cNvSpPr>
            <a:spLocks noGrp="1"/>
          </p:cNvSpPr>
          <p:nvPr>
            <p:ph idx="1"/>
          </p:nvPr>
        </p:nvSpPr>
        <p:spPr>
          <a:xfrm>
            <a:off x="1024128" y="2286000"/>
            <a:ext cx="9720071" cy="4023360"/>
          </a:xfrm>
        </p:spPr>
        <p:txBody>
          <a:bodyPr>
            <a:normAutofit/>
          </a:bodyPr>
          <a:lstStyle/>
          <a:p>
            <a:r>
              <a:rPr lang="en-US" sz="1800" strike="sngStrike" dirty="0"/>
              <a:t>Resolutions were due to Donald Porterfield, Resolutions Committee Chairman: Sunday, June 8</a:t>
            </a:r>
            <a:endParaRPr lang="en-US" sz="1800" dirty="0"/>
          </a:p>
          <a:p>
            <a:r>
              <a:rPr lang="en-US" sz="1800" u="sng" dirty="0"/>
              <a:t>Resolutions committee meeting at national convention: </a:t>
            </a:r>
            <a:r>
              <a:rPr lang="en-US" sz="1800" u="sng" dirty="0">
                <a:hlinkClick r:id="rId3"/>
              </a:rPr>
              <a:t>Wednesday, July 9,</a:t>
            </a:r>
            <a:r>
              <a:rPr lang="en-US" sz="1800" dirty="0"/>
              <a:t> at 1:00 PM Central Daylight Time (CDT) [12:00 PM Mountain Daylight Time (MDT)]</a:t>
            </a:r>
          </a:p>
          <a:p>
            <a:r>
              <a:rPr lang="en-US" sz="1800" u="sng" dirty="0">
                <a:hlinkClick r:id="rId4" tooltip="Previous resolutions can be viewed here."/>
              </a:rPr>
              <a:t>Resolutions receiving a “do pass” vote posted</a:t>
            </a:r>
            <a:r>
              <a:rPr lang="en-US" sz="1800" dirty="0"/>
              <a:t> for viewing and consideration</a:t>
            </a:r>
          </a:p>
          <a:p>
            <a:r>
              <a:rPr lang="en-US" sz="1800" u="sng" dirty="0"/>
              <a:t>Resolutions receiving “do pass” vote from the committee and posted on the web site are considered on convention floor for vote during General Session IV, </a:t>
            </a:r>
            <a:r>
              <a:rPr lang="en-US" sz="1800" u="sng" dirty="0">
                <a:hlinkClick r:id="rId5"/>
              </a:rPr>
              <a:t>Saturday, July 12,</a:t>
            </a:r>
            <a:r>
              <a:rPr lang="en-US" sz="1800" dirty="0"/>
              <a:t> from 2:00 to 5:00 PM Central Daylight Time (CDT)  [1:00 to 4:00 PM  Mountain Daylight Time (MDT)]</a:t>
            </a:r>
          </a:p>
          <a:p>
            <a:r>
              <a:rPr lang="en-US" sz="1800" u="sng" dirty="0"/>
              <a:t>Resolutions passed on the convention floor are published in the July-August, 2025 issue of The</a:t>
            </a:r>
            <a:r>
              <a:rPr lang="en-US" sz="1800" i="1" u="sng" dirty="0"/>
              <a:t> </a:t>
            </a:r>
            <a:r>
              <a:rPr lang="en-US" sz="1800" i="1" u="sng" dirty="0">
                <a:hlinkClick r:id="rId6" tooltip="Braille Monitor home page on the National Federation of the Blind (NFB) web site"/>
              </a:rPr>
              <a:t>Braille Monitor.</a:t>
            </a:r>
            <a:endParaRPr lang="en-US" sz="1800" dirty="0"/>
          </a:p>
          <a:p>
            <a:endParaRPr lang="en-US" sz="1800" dirty="0"/>
          </a:p>
        </p:txBody>
      </p:sp>
    </p:spTree>
    <p:extLst>
      <p:ext uri="{BB962C8B-B14F-4D97-AF65-F5344CB8AC3E}">
        <p14:creationId xmlns:p14="http://schemas.microsoft.com/office/powerpoint/2010/main" val="258886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4A79-1D3F-B6DF-89E5-C9767605A510}"/>
              </a:ext>
            </a:extLst>
          </p:cNvPr>
          <p:cNvSpPr>
            <a:spLocks noGrp="1"/>
          </p:cNvSpPr>
          <p:nvPr>
            <p:ph type="title"/>
          </p:nvPr>
        </p:nvSpPr>
        <p:spPr/>
        <p:txBody>
          <a:bodyPr>
            <a:noAutofit/>
          </a:bodyPr>
          <a:lstStyle/>
          <a:p>
            <a:pPr algn="ctr"/>
            <a:r>
              <a:rPr lang="en-US" sz="3600" dirty="0"/>
              <a:t>FLOW CHART OF NATIONAL FEDERATION OF THE BLIND OF NEW MEXICO (NFBNM) CONVENTION RESOLUTIONS</a:t>
            </a:r>
          </a:p>
        </p:txBody>
      </p:sp>
      <p:graphicFrame>
        <p:nvGraphicFramePr>
          <p:cNvPr id="5" name="Diagram 4" descr="Flow chart for process of 2025 NFBNM Resolutions ">
            <a:extLst>
              <a:ext uri="{FF2B5EF4-FFF2-40B4-BE49-F238E27FC236}">
                <a16:creationId xmlns:a16="http://schemas.microsoft.com/office/drawing/2014/main" id="{4909DF06-6834-C410-3DCD-3AD123A4B094}"/>
              </a:ext>
            </a:extLst>
          </p:cNvPr>
          <p:cNvGraphicFramePr/>
          <p:nvPr/>
        </p:nvGraphicFramePr>
        <p:xfrm>
          <a:off x="3352800" y="1828800"/>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695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703</TotalTime>
  <Words>2973</Words>
  <Application>Microsoft Office PowerPoint</Application>
  <PresentationFormat>Widescreen</PresentationFormat>
  <Paragraphs>225</Paragraphs>
  <Slides>37</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Aptos</vt:lpstr>
      <vt:lpstr>Aptos Display</vt:lpstr>
      <vt:lpstr>Arial</vt:lpstr>
      <vt:lpstr>Arial Black</vt:lpstr>
      <vt:lpstr>Calibri</vt:lpstr>
      <vt:lpstr>Symbol</vt:lpstr>
      <vt:lpstr>Tw Cen MT</vt:lpstr>
      <vt:lpstr>Wingdings</vt:lpstr>
      <vt:lpstr>Wingdings 3</vt:lpstr>
      <vt:lpstr>Integral</vt:lpstr>
      <vt:lpstr>Document</vt:lpstr>
      <vt:lpstr>RESOLUTIONS</vt:lpstr>
      <vt:lpstr>PRESENTED BY KELLY BURMA</vt:lpstr>
      <vt:lpstr>JANET AND KELLY’S INSPIRATION</vt:lpstr>
      <vt:lpstr>A COUPLE OF QUOTES FROM PRESIDENT MARK RICCOBONO</vt:lpstr>
      <vt:lpstr>HIGHLIGHTED ARTICLE</vt:lpstr>
      <vt:lpstr>SO, LET’S TALK RESOLUTIONS</vt:lpstr>
      <vt:lpstr>2025 NATIONAL CONVENTION RESOLUTIONS FLOW CHART</vt:lpstr>
      <vt:lpstr>RESOLUTIONS AT 2025 NATIONAL CONVENTION TIMELINE BULLET POINTS</vt:lpstr>
      <vt:lpstr>FLOW CHART OF NATIONAL FEDERATION OF THE BLIND OF NEW MEXICO (NFBNM) CONVENTION RESOLUTIONS</vt:lpstr>
      <vt:lpstr>2025 NFBNM RESOLUTIONS AS TIMELINE</vt:lpstr>
      <vt:lpstr>A CAUTION </vt:lpstr>
      <vt:lpstr>BEFORE WE CONSTRUCT A RESOLUTION</vt:lpstr>
      <vt:lpstr>LANGUAGE WITH PURPOSE</vt:lpstr>
      <vt:lpstr>ONLINE DICTIONARY AND THESAURUS RESOURCES </vt:lpstr>
      <vt:lpstr>ONLINE DICTIONARY AND THESAURUS RESOURCES CONTINUED</vt:lpstr>
      <vt:lpstr>LANGUAGE WITH PURPOSE CONTINUED</vt:lpstr>
      <vt:lpstr>SYNONYMS AND ANTONYMS OF RESOLUTION LANGUAGE</vt:lpstr>
      <vt:lpstr>FORMATTING FOR PRESENTATION OF THE RESOLUTION </vt:lpstr>
      <vt:lpstr>EXAMPLE OF resolution of the NATIONAL FEDERATION OF THE BLIND OF NEW MEXICO (NFBNM) </vt:lpstr>
      <vt:lpstr>SUMMARY OF RESOLUTION STATEMENT</vt:lpstr>
      <vt:lpstr>NUMBER AND TITLE</vt:lpstr>
      <vt:lpstr>WHEREAS BULLET POINT STATEMENTS</vt:lpstr>
      <vt:lpstr>WHEREAS BULLET POINT STATEMENTS CONTINUED (1)</vt:lpstr>
      <vt:lpstr>WHEREAS STATEMENT BULLET POINTS CONTINUED (2)</vt:lpstr>
      <vt:lpstr>RESOLUTION STATEMENTS</vt:lpstr>
      <vt:lpstr>NATIONAL EXAMPLE FROM 2024 NFB CONVENTION</vt:lpstr>
      <vt:lpstr>NUMBER AND TITLE</vt:lpstr>
      <vt:lpstr>WHEREAS BULLET POINT STATEMENTS</vt:lpstr>
      <vt:lpstr>WHEREAS BULLET POINT STATEMENTS CONTINUED (1)</vt:lpstr>
      <vt:lpstr>WHEREAS BULLET POINT STATEMENTS CONTINUED (2) WITH FIRST PART OF RESOLUTION STATEMENTS</vt:lpstr>
      <vt:lpstr>SUMMARIZING NFB RESOLUTION 2024-05</vt:lpstr>
      <vt:lpstr>NEXT STEPS IN NEW MEXICO</vt:lpstr>
      <vt:lpstr>NEXT STEPS IN NEW MEXICO AS BULLET POINTS</vt:lpstr>
      <vt:lpstr>Finalized by Resolutions Committee chair and sent to secretary Secretary posts on web site Signed by state affiliate president Resolution sent accompanied by letter to the person(s) or organization acknowledged and / or from which action is sought </vt:lpstr>
      <vt:lpstr>POLICY WORK BEYOND RESOLUTION PASSAGE?</vt:lpstr>
      <vt:lpstr>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Burma, Kelly, CFB</dc:creator>
  <cp:lastModifiedBy>Burma, Kelly, CFB</cp:lastModifiedBy>
  <cp:revision>60</cp:revision>
  <dcterms:created xsi:type="dcterms:W3CDTF">2025-05-27T02:01:23Z</dcterms:created>
  <dcterms:modified xsi:type="dcterms:W3CDTF">2025-06-22T04:31:59Z</dcterms:modified>
</cp:coreProperties>
</file>