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 id="2147483701" r:id="rId2"/>
  </p:sldMasterIdLst>
  <p:notesMasterIdLst>
    <p:notesMasterId r:id="rId20"/>
  </p:notesMasterIdLst>
  <p:sldIdLst>
    <p:sldId id="266" r:id="rId3"/>
    <p:sldId id="296" r:id="rId4"/>
    <p:sldId id="297" r:id="rId5"/>
    <p:sldId id="309" r:id="rId6"/>
    <p:sldId id="322" r:id="rId7"/>
    <p:sldId id="323" r:id="rId8"/>
    <p:sldId id="302" r:id="rId9"/>
    <p:sldId id="319" r:id="rId10"/>
    <p:sldId id="321" r:id="rId11"/>
    <p:sldId id="318" r:id="rId12"/>
    <p:sldId id="328" r:id="rId13"/>
    <p:sldId id="324" r:id="rId14"/>
    <p:sldId id="325" r:id="rId15"/>
    <p:sldId id="326" r:id="rId16"/>
    <p:sldId id="308" r:id="rId17"/>
    <p:sldId id="294" r:id="rId18"/>
    <p:sldId id="32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6" autoAdjust="0"/>
    <p:restoredTop sz="94660"/>
  </p:normalViewPr>
  <p:slideViewPr>
    <p:cSldViewPr>
      <p:cViewPr varScale="1">
        <p:scale>
          <a:sx n="86" d="100"/>
          <a:sy n="86" d="100"/>
        </p:scale>
        <p:origin x="1104"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C58B20-8D0E-4361-871E-13E18A7D3514}" type="datetimeFigureOut">
              <a:rPr lang="en-US" smtClean="0"/>
              <a:pPr/>
              <a:t>6/16/2017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FCF23B-C35A-455F-BCC0-4B96A8C98077}" type="slidenum">
              <a:rPr lang="en-US" smtClean="0"/>
              <a:pPr/>
              <a:t>‹#›</a:t>
            </a:fld>
            <a:endParaRPr lang="en-US"/>
          </a:p>
        </p:txBody>
      </p:sp>
    </p:spTree>
    <p:extLst>
      <p:ext uri="{BB962C8B-B14F-4D97-AF65-F5344CB8AC3E}">
        <p14:creationId xmlns:p14="http://schemas.microsoft.com/office/powerpoint/2010/main" val="179420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CF23B-C35A-455F-BCC0-4B96A8C98077}" type="slidenum">
              <a:rPr lang="en-US" smtClean="0"/>
              <a:pPr/>
              <a:t>1</a:t>
            </a:fld>
            <a:endParaRPr lang="en-US"/>
          </a:p>
        </p:txBody>
      </p:sp>
    </p:spTree>
    <p:extLst>
      <p:ext uri="{BB962C8B-B14F-4D97-AF65-F5344CB8AC3E}">
        <p14:creationId xmlns:p14="http://schemas.microsoft.com/office/powerpoint/2010/main" val="951192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CF23B-C35A-455F-BCC0-4B96A8C98077}" type="slidenum">
              <a:rPr lang="en-US" smtClean="0"/>
              <a:pPr/>
              <a:t>10</a:t>
            </a:fld>
            <a:endParaRPr lang="en-US"/>
          </a:p>
        </p:txBody>
      </p:sp>
    </p:spTree>
    <p:extLst>
      <p:ext uri="{BB962C8B-B14F-4D97-AF65-F5344CB8AC3E}">
        <p14:creationId xmlns:p14="http://schemas.microsoft.com/office/powerpoint/2010/main" val="2327858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721A3-805B-4903-9C42-84DA7EE0A38A}" type="slidenum">
              <a:rPr lang="en-US" smtClean="0"/>
              <a:t>11</a:t>
            </a:fld>
            <a:endParaRPr lang="en-US"/>
          </a:p>
        </p:txBody>
      </p:sp>
    </p:spTree>
    <p:extLst>
      <p:ext uri="{BB962C8B-B14F-4D97-AF65-F5344CB8AC3E}">
        <p14:creationId xmlns:p14="http://schemas.microsoft.com/office/powerpoint/2010/main" val="190634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721A3-805B-4903-9C42-84DA7EE0A38A}" type="slidenum">
              <a:rPr lang="en-US" smtClean="0"/>
              <a:t>12</a:t>
            </a:fld>
            <a:endParaRPr lang="en-US"/>
          </a:p>
        </p:txBody>
      </p:sp>
    </p:spTree>
    <p:extLst>
      <p:ext uri="{BB962C8B-B14F-4D97-AF65-F5344CB8AC3E}">
        <p14:creationId xmlns:p14="http://schemas.microsoft.com/office/powerpoint/2010/main" val="2480604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D721A3-805B-4903-9C42-84DA7EE0A38A}" type="slidenum">
              <a:rPr lang="en-US" smtClean="0"/>
              <a:t>13</a:t>
            </a:fld>
            <a:endParaRPr lang="en-US"/>
          </a:p>
        </p:txBody>
      </p:sp>
    </p:spTree>
    <p:extLst>
      <p:ext uri="{BB962C8B-B14F-4D97-AF65-F5344CB8AC3E}">
        <p14:creationId xmlns:p14="http://schemas.microsoft.com/office/powerpoint/2010/main" val="246613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CF23B-C35A-455F-BCC0-4B96A8C98077}" type="slidenum">
              <a:rPr lang="en-US" smtClean="0"/>
              <a:pPr/>
              <a:t>14</a:t>
            </a:fld>
            <a:endParaRPr lang="en-US"/>
          </a:p>
        </p:txBody>
      </p:sp>
    </p:spTree>
    <p:extLst>
      <p:ext uri="{BB962C8B-B14F-4D97-AF65-F5344CB8AC3E}">
        <p14:creationId xmlns:p14="http://schemas.microsoft.com/office/powerpoint/2010/main" val="1250440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D721A3-805B-4903-9C42-84DA7EE0A38A}" type="slidenum">
              <a:rPr lang="en-US" smtClean="0"/>
              <a:t>15</a:t>
            </a:fld>
            <a:endParaRPr lang="en-US"/>
          </a:p>
        </p:txBody>
      </p:sp>
    </p:spTree>
    <p:extLst>
      <p:ext uri="{BB962C8B-B14F-4D97-AF65-F5344CB8AC3E}">
        <p14:creationId xmlns:p14="http://schemas.microsoft.com/office/powerpoint/2010/main" val="1959329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CF23B-C35A-455F-BCC0-4B96A8C98077}" type="slidenum">
              <a:rPr lang="en-US" smtClean="0"/>
              <a:pPr/>
              <a:t>16</a:t>
            </a:fld>
            <a:endParaRPr lang="en-US"/>
          </a:p>
        </p:txBody>
      </p:sp>
    </p:spTree>
    <p:extLst>
      <p:ext uri="{BB962C8B-B14F-4D97-AF65-F5344CB8AC3E}">
        <p14:creationId xmlns:p14="http://schemas.microsoft.com/office/powerpoint/2010/main" val="3914486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CF23B-C35A-455F-BCC0-4B96A8C98077}" type="slidenum">
              <a:rPr lang="en-US" smtClean="0"/>
              <a:pPr/>
              <a:t>17</a:t>
            </a:fld>
            <a:endParaRPr lang="en-US"/>
          </a:p>
        </p:txBody>
      </p:sp>
    </p:spTree>
    <p:extLst>
      <p:ext uri="{BB962C8B-B14F-4D97-AF65-F5344CB8AC3E}">
        <p14:creationId xmlns:p14="http://schemas.microsoft.com/office/powerpoint/2010/main" val="1058630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CF23B-C35A-455F-BCC0-4B96A8C98077}" type="slidenum">
              <a:rPr lang="en-US" smtClean="0"/>
              <a:pPr/>
              <a:t>2</a:t>
            </a:fld>
            <a:endParaRPr lang="en-US"/>
          </a:p>
        </p:txBody>
      </p:sp>
    </p:spTree>
    <p:extLst>
      <p:ext uri="{BB962C8B-B14F-4D97-AF65-F5344CB8AC3E}">
        <p14:creationId xmlns:p14="http://schemas.microsoft.com/office/powerpoint/2010/main" val="989398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D721A3-805B-4903-9C42-84DA7EE0A38A}" type="slidenum">
              <a:rPr lang="en-US" smtClean="0"/>
              <a:t>3</a:t>
            </a:fld>
            <a:endParaRPr lang="en-US"/>
          </a:p>
        </p:txBody>
      </p:sp>
    </p:spTree>
    <p:extLst>
      <p:ext uri="{BB962C8B-B14F-4D97-AF65-F5344CB8AC3E}">
        <p14:creationId xmlns:p14="http://schemas.microsoft.com/office/powerpoint/2010/main" val="592976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CF23B-C35A-455F-BCC0-4B96A8C98077}" type="slidenum">
              <a:rPr lang="en-US" smtClean="0"/>
              <a:pPr/>
              <a:t>4</a:t>
            </a:fld>
            <a:endParaRPr lang="en-US"/>
          </a:p>
        </p:txBody>
      </p:sp>
    </p:spTree>
    <p:extLst>
      <p:ext uri="{BB962C8B-B14F-4D97-AF65-F5344CB8AC3E}">
        <p14:creationId xmlns:p14="http://schemas.microsoft.com/office/powerpoint/2010/main" val="2949441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CF23B-C35A-455F-BCC0-4B96A8C98077}" type="slidenum">
              <a:rPr lang="en-US" smtClean="0"/>
              <a:pPr/>
              <a:t>5</a:t>
            </a:fld>
            <a:endParaRPr lang="en-US"/>
          </a:p>
        </p:txBody>
      </p:sp>
    </p:spTree>
    <p:extLst>
      <p:ext uri="{BB962C8B-B14F-4D97-AF65-F5344CB8AC3E}">
        <p14:creationId xmlns:p14="http://schemas.microsoft.com/office/powerpoint/2010/main" val="3827818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721A3-805B-4903-9C42-84DA7EE0A38A}" type="slidenum">
              <a:rPr lang="en-US" smtClean="0"/>
              <a:t>6</a:t>
            </a:fld>
            <a:endParaRPr lang="en-US"/>
          </a:p>
        </p:txBody>
      </p:sp>
    </p:spTree>
    <p:extLst>
      <p:ext uri="{BB962C8B-B14F-4D97-AF65-F5344CB8AC3E}">
        <p14:creationId xmlns:p14="http://schemas.microsoft.com/office/powerpoint/2010/main" val="2673517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D721A3-805B-4903-9C42-84DA7EE0A38A}" type="slidenum">
              <a:rPr lang="en-US" smtClean="0"/>
              <a:t>7</a:t>
            </a:fld>
            <a:endParaRPr lang="en-US"/>
          </a:p>
        </p:txBody>
      </p:sp>
    </p:spTree>
    <p:extLst>
      <p:ext uri="{BB962C8B-B14F-4D97-AF65-F5344CB8AC3E}">
        <p14:creationId xmlns:p14="http://schemas.microsoft.com/office/powerpoint/2010/main" val="3372072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CF23B-C35A-455F-BCC0-4B96A8C98077}" type="slidenum">
              <a:rPr lang="en-US" smtClean="0"/>
              <a:pPr/>
              <a:t>8</a:t>
            </a:fld>
            <a:endParaRPr lang="en-US"/>
          </a:p>
        </p:txBody>
      </p:sp>
    </p:spTree>
    <p:extLst>
      <p:ext uri="{BB962C8B-B14F-4D97-AF65-F5344CB8AC3E}">
        <p14:creationId xmlns:p14="http://schemas.microsoft.com/office/powerpoint/2010/main" val="2285178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CF23B-C35A-455F-BCC0-4B96A8C98077}" type="slidenum">
              <a:rPr lang="en-US" smtClean="0"/>
              <a:pPr/>
              <a:t>9</a:t>
            </a:fld>
            <a:endParaRPr lang="en-US"/>
          </a:p>
        </p:txBody>
      </p:sp>
    </p:spTree>
    <p:extLst>
      <p:ext uri="{BB962C8B-B14F-4D97-AF65-F5344CB8AC3E}">
        <p14:creationId xmlns:p14="http://schemas.microsoft.com/office/powerpoint/2010/main" val="670741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normAutofit/>
          </a:bodyPr>
          <a:lstStyle>
            <a:lvl1pPr algn="ctr">
              <a:defRPr sz="4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F109960-E488-4104-98AB-5938EFE6F3DB}"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2C952-9A55-4C31-9A34-F705B5FF7C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pitchFamily="34" charset="0"/>
                <a:cs typeface="Arial" pitchFamily="34" charset="0"/>
              </a:defRPr>
            </a:lvl1pPr>
          </a:lstStyle>
          <a:p>
            <a:fld id="{01712F34-AB12-4D2E-A361-A826EE3C06FC}" type="datetime1">
              <a:rPr lang="en-US" smtClean="0"/>
              <a:t>6/16/2017</a:t>
            </a:fld>
            <a:endParaRPr lang="en-US" dirty="0"/>
          </a:p>
        </p:txBody>
      </p:sp>
      <p:sp>
        <p:nvSpPr>
          <p:cNvPr id="4" name="Footer Placeholder 3"/>
          <p:cNvSpPr>
            <a:spLocks noGrp="1"/>
          </p:cNvSpPr>
          <p:nvPr>
            <p:ph type="ftr" sz="quarter" idx="11"/>
          </p:nvPr>
        </p:nvSpPr>
        <p:spPr/>
        <p:txBody>
          <a:bodyPr/>
          <a:lstStyle>
            <a:lvl1pPr>
              <a:defRPr>
                <a:latin typeface="Arial" pitchFamily="34" charset="0"/>
                <a:cs typeface="Arial"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itchFamily="34" charset="0"/>
                <a:cs typeface="Arial" pitchFamily="34" charset="0"/>
              </a:defRPr>
            </a:lvl1pPr>
          </a:lstStyle>
          <a:p>
            <a:fld id="{8322C952-9A55-4C31-9A34-F705B5FF7C2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23ED5-16F4-4C97-B1DA-4A38818B5B54}" type="datetime1">
              <a:rPr lang="en-US" smtClean="0"/>
              <a:t>6/16/2017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2C952-9A55-4C31-9A34-F705B5FF7C2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4268F1-C7EA-4286-BE4F-DBAE1FD6D78F}"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8B4E0-09D8-4621-81A3-B31BE90F7A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EC5DCB-9D00-4928-A0E1-E4A761CB3464}"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2C952-9A55-4C31-9A34-F705B5FF7C2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3A80B82-14DF-43B3-9C58-A2C2EC190B74}"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2C952-9A55-4C31-9A34-F705B5FF7C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2E99D989-0EFB-4C1E-88BC-619FD049D35F}" type="datetime1">
              <a:rPr lang="en-US" smtClean="0"/>
              <a:t>6/16/2017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2C952-9A55-4C31-9A34-F705B5FF7C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0D4A-2A2E-41D6-922F-A96277964FEE}" type="datetime1">
              <a:rPr lang="en-US" smtClean="0"/>
              <a:t>6/16/2017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2C952-9A55-4C31-9A34-F705B5FF7C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75F5E25-1E20-40B2-A894-CC0EA48D2F34}"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8B4E0-09D8-4621-81A3-B31BE90F7A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normAutofit/>
          </a:bodyPr>
          <a:lstStyle>
            <a:lvl1pPr algn="ctr">
              <a:defRPr sz="4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4E143B2-7DE8-475C-9869-B250FB0B7155}"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2C952-9A55-4C31-9A34-F705B5FF7C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76400"/>
            <a:ext cx="8229600" cy="4678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216508C-4C01-4A3F-98CA-F89E4DF241F8}"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2C952-9A55-4C31-9A34-F705B5FF7C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98D8CA6-4780-43CA-800C-41A63D1ECBC5}"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2C952-9A55-4C31-9A34-F705B5FF7C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Documents and Settings\Susan Nunez\My Documents\@Valley Metro projects\VM PP TEMPLATE\VM STAFF PP TEMPLATES-02.png"/>
          <p:cNvPicPr>
            <a:picLocks noChangeAspect="1" noChangeArrowheads="1"/>
          </p:cNvPicPr>
          <p:nvPr userDrawn="1"/>
        </p:nvPicPr>
        <p:blipFill>
          <a:blip r:embed="rId8" cstate="print"/>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10668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209800"/>
            <a:ext cx="8229600" cy="42227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C93A0-EC94-400B-BBC1-C75F4DA55E86}" type="datetime1">
              <a:rPr lang="en-US" smtClean="0"/>
              <a:t>6/16/2017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2C952-9A55-4C31-9A34-F705B5FF7C2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2" r:id="rId4"/>
    <p:sldLayoutId id="2147483683" r:id="rId5"/>
    <p:sldLayoutId id="2147483700" r:id="rId6"/>
  </p:sldLayoutIdLst>
  <p:hf hdr="0" ftr="0" dt="0"/>
  <p:txStyles>
    <p:titleStyle>
      <a:lvl1pPr algn="l"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C:\Documents and Settings\Susan Nunez\My Documents\@Valley Metro projects\VM PP TEMPLATE\VM STAFF PP TEMPLATES-01.png"/>
          <p:cNvPicPr>
            <a:picLocks noChangeAspect="1" noChangeArrowheads="1"/>
          </p:cNvPicPr>
          <p:nvPr userDrawn="1"/>
        </p:nvPicPr>
        <p:blipFill>
          <a:blip r:embed="rId8" cstate="print"/>
          <a:srcRect/>
          <a:stretch>
            <a:fillRect/>
          </a:stretch>
        </p:blipFill>
        <p:spPr bwMode="auto">
          <a:xfrm>
            <a:off x="0" y="0"/>
            <a:ext cx="9144000" cy="6858001"/>
          </a:xfrm>
          <a:prstGeom prst="rect">
            <a:avLst/>
          </a:prstGeom>
          <a:noFill/>
        </p:spPr>
      </p:pic>
      <p:sp>
        <p:nvSpPr>
          <p:cNvPr id="2" name="Title Placeholder 1"/>
          <p:cNvSpPr>
            <a:spLocks noGrp="1"/>
          </p:cNvSpPr>
          <p:nvPr>
            <p:ph type="title"/>
          </p:nvPr>
        </p:nvSpPr>
        <p:spPr>
          <a:xfrm>
            <a:off x="457200" y="533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A2FF7-1786-4869-93B3-F4594FB5DD96}" type="datetime1">
              <a:rPr lang="en-US" smtClean="0"/>
              <a:t>6/16/2017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2C952-9A55-4C31-9A34-F705B5FF7C2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hf hdr="0" ftr="0" dt="0"/>
  <p:txStyles>
    <p:titleStyle>
      <a:lvl1pPr algn="l"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mailto:Paratransit@valleymetro.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CSR@valleymetro.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Community Outreach Meeting</a:t>
            </a:r>
            <a:endParaRPr lang="en-US" dirty="0"/>
          </a:p>
        </p:txBody>
      </p:sp>
      <p:sp>
        <p:nvSpPr>
          <p:cNvPr id="3" name="Subtitle 2"/>
          <p:cNvSpPr>
            <a:spLocks noGrp="1"/>
          </p:cNvSpPr>
          <p:nvPr>
            <p:ph type="subTitle" idx="1"/>
          </p:nvPr>
        </p:nvSpPr>
        <p:spPr>
          <a:xfrm>
            <a:off x="1371600" y="3355974"/>
            <a:ext cx="6400800" cy="2435226"/>
          </a:xfrm>
        </p:spPr>
        <p:txBody>
          <a:bodyPr>
            <a:normAutofit lnSpcReduction="10000"/>
          </a:bodyPr>
          <a:lstStyle/>
          <a:p>
            <a:r>
              <a:rPr lang="en-US" sz="3900" dirty="0" smtClean="0"/>
              <a:t>Valley Metro Paratransit</a:t>
            </a:r>
          </a:p>
          <a:p>
            <a:pPr>
              <a:spcBef>
                <a:spcPts val="1200"/>
              </a:spcBef>
            </a:pPr>
            <a:r>
              <a:rPr lang="en-US" dirty="0" err="1" smtClean="0"/>
              <a:t>RideChoice</a:t>
            </a:r>
            <a:r>
              <a:rPr lang="en-US" dirty="0" smtClean="0"/>
              <a:t> and</a:t>
            </a:r>
          </a:p>
          <a:p>
            <a:r>
              <a:rPr lang="en-US" dirty="0" smtClean="0"/>
              <a:t>Other Accessible Transit Services</a:t>
            </a:r>
          </a:p>
          <a:p>
            <a:pPr>
              <a:spcBef>
                <a:spcPts val="1200"/>
              </a:spcBef>
            </a:pPr>
            <a:r>
              <a:rPr lang="en-US" sz="3900" dirty="0" smtClean="0"/>
              <a:t>June 2017</a:t>
            </a:r>
            <a:endParaRPr lang="en-US" sz="3900" dirty="0"/>
          </a:p>
        </p:txBody>
      </p:sp>
    </p:spTree>
    <p:extLst>
      <p:ext uri="{BB962C8B-B14F-4D97-AF65-F5344CB8AC3E}">
        <p14:creationId xmlns:p14="http://schemas.microsoft.com/office/powerpoint/2010/main" val="2287544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Valley Metro Paratransit Service Changes</a:t>
            </a:r>
            <a:endParaRPr lang="en-US" dirty="0"/>
          </a:p>
        </p:txBody>
      </p:sp>
      <p:sp>
        <p:nvSpPr>
          <p:cNvPr id="3" name="Content Placeholder 2"/>
          <p:cNvSpPr>
            <a:spLocks noGrp="1"/>
          </p:cNvSpPr>
          <p:nvPr>
            <p:ph idx="1"/>
          </p:nvPr>
        </p:nvSpPr>
        <p:spPr/>
        <p:txBody>
          <a:bodyPr/>
          <a:lstStyle/>
          <a:p>
            <a:r>
              <a:rPr lang="en-US" dirty="0"/>
              <a:t>New Technology</a:t>
            </a:r>
          </a:p>
          <a:p>
            <a:pPr lvl="1"/>
            <a:r>
              <a:rPr lang="en-US" dirty="0"/>
              <a:t>July – Check on and cancel trips by phone</a:t>
            </a:r>
          </a:p>
          <a:p>
            <a:pPr lvl="1"/>
            <a:r>
              <a:rPr lang="en-US" dirty="0"/>
              <a:t>Later in 2017</a:t>
            </a:r>
          </a:p>
          <a:p>
            <a:pPr lvl="2"/>
            <a:r>
              <a:rPr lang="en-US" dirty="0"/>
              <a:t>Phone, mobile phone and online access for trip booking, confirmation, cancellation and ETAs</a:t>
            </a:r>
          </a:p>
          <a:p>
            <a:pPr lvl="2"/>
            <a:r>
              <a:rPr lang="en-US" dirty="0"/>
              <a:t>Later in 2017 – Automated calls, text messages or emails confirming trips on the night before travel and advising of the vehicle’s imminent </a:t>
            </a:r>
            <a:r>
              <a:rPr lang="en-US" dirty="0" smtClean="0"/>
              <a:t>arrival</a:t>
            </a:r>
            <a:endParaRPr lang="en-US" dirty="0"/>
          </a:p>
        </p:txBody>
      </p:sp>
      <p:sp>
        <p:nvSpPr>
          <p:cNvPr id="4" name="Slide Number Placeholder 3"/>
          <p:cNvSpPr>
            <a:spLocks noGrp="1"/>
          </p:cNvSpPr>
          <p:nvPr>
            <p:ph type="sldNum" sz="quarter" idx="12"/>
          </p:nvPr>
        </p:nvSpPr>
        <p:spPr/>
        <p:txBody>
          <a:bodyPr/>
          <a:lstStyle/>
          <a:p>
            <a:fld id="{8322C952-9A55-4C31-9A34-F705B5FF7C2E}" type="slidenum">
              <a:rPr lang="en-US" smtClean="0"/>
              <a:pPr/>
              <a:t>10</a:t>
            </a:fld>
            <a:endParaRPr lang="en-US"/>
          </a:p>
        </p:txBody>
      </p:sp>
    </p:spTree>
    <p:extLst>
      <p:ext uri="{BB962C8B-B14F-4D97-AF65-F5344CB8AC3E}">
        <p14:creationId xmlns:p14="http://schemas.microsoft.com/office/powerpoint/2010/main" val="2118169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Valley Metro RideChoice - Chandler</a:t>
            </a:r>
            <a:endParaRPr lang="en-US" dirty="0"/>
          </a:p>
        </p:txBody>
      </p:sp>
      <p:sp>
        <p:nvSpPr>
          <p:cNvPr id="3" name="Content Placeholder 2"/>
          <p:cNvSpPr>
            <a:spLocks noGrp="1"/>
          </p:cNvSpPr>
          <p:nvPr>
            <p:ph idx="1"/>
          </p:nvPr>
        </p:nvSpPr>
        <p:spPr>
          <a:xfrm>
            <a:off x="457200" y="1828800"/>
            <a:ext cx="7886700" cy="4648200"/>
          </a:xfrm>
        </p:spPr>
        <p:txBody>
          <a:bodyPr>
            <a:normAutofit lnSpcReduction="10000"/>
          </a:bodyPr>
          <a:lstStyle/>
          <a:p>
            <a:pPr lvl="0"/>
            <a:r>
              <a:rPr lang="en-US" dirty="0"/>
              <a:t>Up to $240 of service per month for 75% off</a:t>
            </a:r>
          </a:p>
          <a:p>
            <a:pPr lvl="1"/>
            <a:r>
              <a:rPr lang="en-US" dirty="0" smtClean="0"/>
              <a:t>24 </a:t>
            </a:r>
            <a:r>
              <a:rPr lang="en-US" dirty="0"/>
              <a:t>hours per day, 7 days per week</a:t>
            </a:r>
          </a:p>
          <a:p>
            <a:pPr lvl="1"/>
            <a:r>
              <a:rPr lang="en-US" dirty="0"/>
              <a:t>Choose your provider</a:t>
            </a:r>
          </a:p>
          <a:p>
            <a:pPr lvl="1"/>
            <a:r>
              <a:rPr lang="en-US" dirty="0"/>
              <a:t>No need to book ahead</a:t>
            </a:r>
          </a:p>
          <a:p>
            <a:pPr lvl="1"/>
            <a:r>
              <a:rPr lang="en-US" dirty="0"/>
              <a:t>No trip-sharing</a:t>
            </a:r>
          </a:p>
          <a:p>
            <a:pPr lvl="1"/>
            <a:r>
              <a:rPr lang="en-US" dirty="0"/>
              <a:t>Up to 3 additional passengers; no charge</a:t>
            </a:r>
          </a:p>
          <a:p>
            <a:pPr lvl="1"/>
            <a:r>
              <a:rPr lang="en-US" dirty="0"/>
              <a:t>Make a stop along the way</a:t>
            </a:r>
          </a:p>
          <a:p>
            <a:pPr lvl="1"/>
            <a:r>
              <a:rPr lang="en-US" dirty="0"/>
              <a:t>Wheelchair-accessible service available</a:t>
            </a:r>
          </a:p>
          <a:p>
            <a:pPr lvl="1"/>
            <a:endParaRPr lang="en-US" sz="1800" dirty="0"/>
          </a:p>
        </p:txBody>
      </p:sp>
    </p:spTree>
    <p:extLst>
      <p:ext uri="{BB962C8B-B14F-4D97-AF65-F5344CB8AC3E}">
        <p14:creationId xmlns:p14="http://schemas.microsoft.com/office/powerpoint/2010/main" val="3934236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Valley Metro RideChoice – Other EV Communities</a:t>
            </a:r>
            <a:endParaRPr lang="en-US" dirty="0"/>
          </a:p>
        </p:txBody>
      </p:sp>
      <p:sp>
        <p:nvSpPr>
          <p:cNvPr id="3" name="Content Placeholder 2"/>
          <p:cNvSpPr>
            <a:spLocks noGrp="1"/>
          </p:cNvSpPr>
          <p:nvPr>
            <p:ph idx="1"/>
          </p:nvPr>
        </p:nvSpPr>
        <p:spPr>
          <a:xfrm>
            <a:off x="457200" y="1828800"/>
            <a:ext cx="7886700" cy="4648200"/>
          </a:xfrm>
        </p:spPr>
        <p:txBody>
          <a:bodyPr>
            <a:normAutofit/>
          </a:bodyPr>
          <a:lstStyle/>
          <a:p>
            <a:r>
              <a:rPr lang="en-US" sz="2400" dirty="0"/>
              <a:t>$3 for up to a </a:t>
            </a:r>
            <a:r>
              <a:rPr lang="en-US" sz="2400" dirty="0" smtClean="0"/>
              <a:t>$18 </a:t>
            </a:r>
            <a:r>
              <a:rPr lang="en-US" sz="2400" dirty="0"/>
              <a:t>trip</a:t>
            </a:r>
          </a:p>
          <a:p>
            <a:pPr lvl="1"/>
            <a:r>
              <a:rPr lang="en-US" sz="2400" dirty="0"/>
              <a:t>Up to 16 trips per month; more for </a:t>
            </a:r>
            <a:r>
              <a:rPr lang="en-US" sz="2400" dirty="0" smtClean="0"/>
              <a:t>work, school </a:t>
            </a:r>
            <a:r>
              <a:rPr lang="en-US" sz="2400" dirty="0"/>
              <a:t>or medical</a:t>
            </a:r>
          </a:p>
          <a:p>
            <a:pPr lvl="1"/>
            <a:r>
              <a:rPr lang="en-US" sz="2400" dirty="0"/>
              <a:t>24 hours per day, 7 days per week</a:t>
            </a:r>
          </a:p>
          <a:p>
            <a:pPr lvl="1"/>
            <a:r>
              <a:rPr lang="en-US" sz="2400" dirty="0"/>
              <a:t>Choose your provider</a:t>
            </a:r>
          </a:p>
          <a:p>
            <a:pPr lvl="1"/>
            <a:r>
              <a:rPr lang="en-US" sz="2400" dirty="0"/>
              <a:t>No need to book ahead</a:t>
            </a:r>
          </a:p>
          <a:p>
            <a:pPr lvl="1"/>
            <a:r>
              <a:rPr lang="en-US" sz="2400" dirty="0"/>
              <a:t>No trip-sharing</a:t>
            </a:r>
          </a:p>
          <a:p>
            <a:pPr lvl="1"/>
            <a:r>
              <a:rPr lang="en-US" sz="2400" dirty="0"/>
              <a:t>Up to 3 additional passengers; no charge</a:t>
            </a:r>
          </a:p>
          <a:p>
            <a:pPr lvl="1"/>
            <a:r>
              <a:rPr lang="en-US" sz="2400" dirty="0"/>
              <a:t>Make a stop along the way</a:t>
            </a:r>
          </a:p>
          <a:p>
            <a:pPr lvl="1"/>
            <a:r>
              <a:rPr lang="en-US" sz="2400" dirty="0"/>
              <a:t>Wheelchair-accessible service available</a:t>
            </a:r>
          </a:p>
          <a:p>
            <a:pPr lvl="1"/>
            <a:endParaRPr lang="en-US" sz="1800" dirty="0"/>
          </a:p>
        </p:txBody>
      </p:sp>
    </p:spTree>
    <p:extLst>
      <p:ext uri="{BB962C8B-B14F-4D97-AF65-F5344CB8AC3E}">
        <p14:creationId xmlns:p14="http://schemas.microsoft.com/office/powerpoint/2010/main" val="2145793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Valley Metro RideChoice</a:t>
            </a:r>
            <a:endParaRPr lang="en-US" dirty="0"/>
          </a:p>
        </p:txBody>
      </p:sp>
      <p:sp>
        <p:nvSpPr>
          <p:cNvPr id="3" name="Content Placeholder 2"/>
          <p:cNvSpPr>
            <a:spLocks noGrp="1"/>
          </p:cNvSpPr>
          <p:nvPr>
            <p:ph idx="1"/>
          </p:nvPr>
        </p:nvSpPr>
        <p:spPr>
          <a:xfrm>
            <a:off x="457200" y="1493837"/>
            <a:ext cx="8229600" cy="4678363"/>
          </a:xfrm>
        </p:spPr>
        <p:txBody>
          <a:bodyPr>
            <a:normAutofit fontScale="92500" lnSpcReduction="20000"/>
          </a:bodyPr>
          <a:lstStyle/>
          <a:p>
            <a:r>
              <a:rPr lang="en-US" dirty="0" smtClean="0"/>
              <a:t>Eligibility</a:t>
            </a:r>
          </a:p>
          <a:p>
            <a:pPr lvl="1"/>
            <a:r>
              <a:rPr lang="en-US" dirty="0" smtClean="0"/>
              <a:t>Seniors 65+</a:t>
            </a:r>
          </a:p>
          <a:p>
            <a:pPr lvl="1"/>
            <a:r>
              <a:rPr lang="en-US" dirty="0" smtClean="0"/>
              <a:t>ADA paratransit certified people with disabilities</a:t>
            </a:r>
          </a:p>
          <a:p>
            <a:r>
              <a:rPr lang="en-US" dirty="0" smtClean="0"/>
              <a:t>Getting Started</a:t>
            </a:r>
          </a:p>
          <a:p>
            <a:pPr lvl="1"/>
            <a:r>
              <a:rPr lang="en-US" dirty="0" smtClean="0"/>
              <a:t>No action needed for current customers.</a:t>
            </a:r>
          </a:p>
          <a:p>
            <a:pPr lvl="1"/>
            <a:r>
              <a:rPr lang="en-US" dirty="0" smtClean="0"/>
              <a:t>Chandler residents will receive new blue card</a:t>
            </a:r>
          </a:p>
          <a:p>
            <a:pPr lvl="1"/>
            <a:r>
              <a:rPr lang="en-US" dirty="0" smtClean="0"/>
              <a:t>Others: 16 trips loaded on your card each month, beginning July 1</a:t>
            </a:r>
          </a:p>
          <a:p>
            <a:pPr lvl="1"/>
            <a:r>
              <a:rPr lang="en-US" dirty="0" smtClean="0"/>
              <a:t>Funds you have put on your RideChoice Card will transfer to the new card account.</a:t>
            </a:r>
          </a:p>
          <a:p>
            <a:r>
              <a:rPr lang="en-US" dirty="0" smtClean="0"/>
              <a:t>Questions: Call Valley Metro at 602.716.2100</a:t>
            </a:r>
            <a:endParaRPr lang="en-US" dirty="0"/>
          </a:p>
        </p:txBody>
      </p:sp>
    </p:spTree>
    <p:extLst>
      <p:ext uri="{BB962C8B-B14F-4D97-AF65-F5344CB8AC3E}">
        <p14:creationId xmlns:p14="http://schemas.microsoft.com/office/powerpoint/2010/main" val="246822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RideChoice vs. Paratransit</a:t>
            </a:r>
            <a:endParaRPr lang="en-US" dirty="0"/>
          </a:p>
        </p:txBody>
      </p:sp>
      <p:sp>
        <p:nvSpPr>
          <p:cNvPr id="3" name="Content Placeholder 2"/>
          <p:cNvSpPr>
            <a:spLocks noGrp="1"/>
          </p:cNvSpPr>
          <p:nvPr>
            <p:ph idx="1"/>
          </p:nvPr>
        </p:nvSpPr>
        <p:spPr/>
        <p:txBody>
          <a:bodyPr/>
          <a:lstStyle/>
          <a:p>
            <a:pPr lvl="0"/>
            <a:r>
              <a:rPr lang="en-US" dirty="0"/>
              <a:t>Use RideChoice for:</a:t>
            </a:r>
          </a:p>
          <a:p>
            <a:pPr lvl="0"/>
            <a:r>
              <a:rPr lang="en-US" dirty="0"/>
              <a:t>Short local trips</a:t>
            </a:r>
          </a:p>
          <a:p>
            <a:pPr lvl="0"/>
            <a:r>
              <a:rPr lang="en-US" dirty="0"/>
              <a:t>Last-minute trips</a:t>
            </a:r>
          </a:p>
          <a:p>
            <a:pPr lvl="0"/>
            <a:r>
              <a:rPr lang="en-US" dirty="0"/>
              <a:t>Trips involving a short stop along the way</a:t>
            </a:r>
          </a:p>
          <a:p>
            <a:pPr lvl="0"/>
            <a:r>
              <a:rPr lang="en-US" dirty="0"/>
              <a:t>Trips with more than one additional passenger</a:t>
            </a:r>
          </a:p>
          <a:p>
            <a:pPr lvl="0"/>
            <a:r>
              <a:rPr lang="en-US" dirty="0"/>
              <a:t>Use paratransit for:</a:t>
            </a:r>
          </a:p>
          <a:p>
            <a:pPr lvl="0"/>
            <a:r>
              <a:rPr lang="en-US" dirty="0"/>
              <a:t>Longer trips</a:t>
            </a:r>
          </a:p>
          <a:p>
            <a:pPr lvl="1"/>
            <a:endParaRPr lang="en-US" dirty="0" smtClean="0"/>
          </a:p>
        </p:txBody>
      </p:sp>
      <p:sp>
        <p:nvSpPr>
          <p:cNvPr id="4" name="Slide Number Placeholder 3"/>
          <p:cNvSpPr>
            <a:spLocks noGrp="1"/>
          </p:cNvSpPr>
          <p:nvPr>
            <p:ph type="sldNum" sz="quarter" idx="12"/>
          </p:nvPr>
        </p:nvSpPr>
        <p:spPr/>
        <p:txBody>
          <a:bodyPr/>
          <a:lstStyle/>
          <a:p>
            <a:fld id="{8322C952-9A55-4C31-9A34-F705B5FF7C2E}" type="slidenum">
              <a:rPr lang="en-US" smtClean="0"/>
              <a:pPr/>
              <a:t>14</a:t>
            </a:fld>
            <a:endParaRPr lang="en-US"/>
          </a:p>
        </p:txBody>
      </p:sp>
    </p:spTree>
    <p:extLst>
      <p:ext uri="{BB962C8B-B14F-4D97-AF65-F5344CB8AC3E}">
        <p14:creationId xmlns:p14="http://schemas.microsoft.com/office/powerpoint/2010/main" val="137865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Service Options</a:t>
            </a:r>
            <a:endParaRPr lang="en-US" dirty="0"/>
          </a:p>
        </p:txBody>
      </p:sp>
      <p:sp>
        <p:nvSpPr>
          <p:cNvPr id="3" name="Content Placeholder 2"/>
          <p:cNvSpPr>
            <a:spLocks noGrp="1"/>
          </p:cNvSpPr>
          <p:nvPr>
            <p:ph idx="1"/>
          </p:nvPr>
        </p:nvSpPr>
        <p:spPr>
          <a:xfrm>
            <a:off x="457200" y="1676400"/>
            <a:ext cx="8229600" cy="4678363"/>
          </a:xfrm>
        </p:spPr>
        <p:txBody>
          <a:bodyPr>
            <a:normAutofit/>
          </a:bodyPr>
          <a:lstStyle/>
          <a:p>
            <a:pPr>
              <a:spcBef>
                <a:spcPts val="1200"/>
              </a:spcBef>
            </a:pPr>
            <a:r>
              <a:rPr lang="en-US" dirty="0" smtClean="0"/>
              <a:t>--ADA </a:t>
            </a:r>
            <a:r>
              <a:rPr lang="en-US" dirty="0" smtClean="0"/>
              <a:t>Platinum Pass</a:t>
            </a:r>
          </a:p>
          <a:p>
            <a:pPr lvl="1">
              <a:spcBef>
                <a:spcPts val="1200"/>
              </a:spcBef>
            </a:pPr>
            <a:r>
              <a:rPr lang="en-US" dirty="0" smtClean="0"/>
              <a:t>Bus and light rail at no cost</a:t>
            </a:r>
          </a:p>
          <a:p>
            <a:pPr lvl="1">
              <a:spcBef>
                <a:spcPts val="1200"/>
              </a:spcBef>
            </a:pPr>
            <a:r>
              <a:rPr lang="en-US" dirty="0" smtClean="0"/>
              <a:t>Must be ADA paratransit eligible to participate</a:t>
            </a:r>
          </a:p>
          <a:p>
            <a:r>
              <a:rPr lang="en-US" dirty="0"/>
              <a:t>T</a:t>
            </a:r>
            <a:r>
              <a:rPr lang="en-US" dirty="0" smtClean="0"/>
              <a:t>ravel Training for people with disabilities</a:t>
            </a:r>
          </a:p>
          <a:p>
            <a:pPr lvl="1"/>
            <a:r>
              <a:rPr lang="en-US" dirty="0" smtClean="0"/>
              <a:t>One on one training to use bus and light rail</a:t>
            </a:r>
          </a:p>
          <a:p>
            <a:pPr lvl="1"/>
            <a:r>
              <a:rPr lang="en-US" dirty="0" smtClean="0"/>
              <a:t>No cost to participate</a:t>
            </a:r>
          </a:p>
        </p:txBody>
      </p:sp>
      <p:sp>
        <p:nvSpPr>
          <p:cNvPr id="4" name="Slide Number Placeholder 3"/>
          <p:cNvSpPr>
            <a:spLocks noGrp="1"/>
          </p:cNvSpPr>
          <p:nvPr>
            <p:ph type="sldNum" sz="quarter" idx="12"/>
          </p:nvPr>
        </p:nvSpPr>
        <p:spPr/>
        <p:txBody>
          <a:bodyPr/>
          <a:lstStyle/>
          <a:p>
            <a:fld id="{8322C952-9A55-4C31-9A34-F705B5FF7C2E}" type="slidenum">
              <a:rPr lang="en-US" smtClean="0"/>
              <a:pPr/>
              <a:t>15</a:t>
            </a:fld>
            <a:endParaRPr lang="en-US"/>
          </a:p>
        </p:txBody>
      </p:sp>
    </p:spTree>
    <p:extLst>
      <p:ext uri="{BB962C8B-B14F-4D97-AF65-F5344CB8AC3E}">
        <p14:creationId xmlns:p14="http://schemas.microsoft.com/office/powerpoint/2010/main" val="589455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Information</a:t>
            </a:r>
            <a:endParaRPr lang="en-US" dirty="0"/>
          </a:p>
        </p:txBody>
      </p:sp>
      <p:sp>
        <p:nvSpPr>
          <p:cNvPr id="3" name="Content Placeholder 2"/>
          <p:cNvSpPr>
            <a:spLocks noGrp="1"/>
          </p:cNvSpPr>
          <p:nvPr>
            <p:ph idx="1"/>
          </p:nvPr>
        </p:nvSpPr>
        <p:spPr/>
        <p:txBody>
          <a:bodyPr/>
          <a:lstStyle/>
          <a:p>
            <a:r>
              <a:rPr lang="en-US" dirty="0" smtClean="0"/>
              <a:t>General Information Contact Valley Metro</a:t>
            </a:r>
          </a:p>
          <a:p>
            <a:pPr lvl="1"/>
            <a:r>
              <a:rPr lang="en-US" dirty="0" smtClean="0"/>
              <a:t>602.716.2100</a:t>
            </a:r>
          </a:p>
          <a:p>
            <a:pPr lvl="1"/>
            <a:r>
              <a:rPr lang="en-US" dirty="0" smtClean="0">
                <a:hlinkClick r:id="rId3"/>
              </a:rPr>
              <a:t>Paratransit@valleymetro.org</a:t>
            </a:r>
            <a:endParaRPr lang="en-US" dirty="0" smtClean="0"/>
          </a:p>
          <a:p>
            <a:pPr lvl="1"/>
            <a:r>
              <a:rPr lang="en-US" dirty="0" smtClean="0">
                <a:hlinkClick r:id="rId4"/>
              </a:rPr>
              <a:t>CSR@valleymetro.org</a:t>
            </a:r>
            <a:endParaRPr lang="en-US" dirty="0" smtClean="0"/>
          </a:p>
          <a:p>
            <a:pPr lvl="1"/>
            <a:r>
              <a:rPr lang="en-US" dirty="0" smtClean="0"/>
              <a:t>Complaints or concerns – 602-253-5000</a:t>
            </a:r>
          </a:p>
          <a:p>
            <a:pPr lvl="1"/>
            <a:endParaRPr lang="en-US" dirty="0"/>
          </a:p>
        </p:txBody>
      </p:sp>
      <p:sp>
        <p:nvSpPr>
          <p:cNvPr id="4" name="Slide Number Placeholder 3"/>
          <p:cNvSpPr>
            <a:spLocks noGrp="1"/>
          </p:cNvSpPr>
          <p:nvPr>
            <p:ph type="sldNum" sz="quarter" idx="12"/>
          </p:nvPr>
        </p:nvSpPr>
        <p:spPr/>
        <p:txBody>
          <a:bodyPr/>
          <a:lstStyle/>
          <a:p>
            <a:fld id="{8322C952-9A55-4C31-9A34-F705B5FF7C2E}" type="slidenum">
              <a:rPr lang="en-US" smtClean="0"/>
              <a:pPr/>
              <a:t>16</a:t>
            </a:fld>
            <a:endParaRPr lang="en-US"/>
          </a:p>
        </p:txBody>
      </p:sp>
    </p:spTree>
    <p:extLst>
      <p:ext uri="{BB962C8B-B14F-4D97-AF65-F5344CB8AC3E}">
        <p14:creationId xmlns:p14="http://schemas.microsoft.com/office/powerpoint/2010/main" val="799897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Comments?</a:t>
            </a:r>
            <a:endParaRPr lang="en-US" dirty="0"/>
          </a:p>
        </p:txBody>
      </p:sp>
      <p:sp>
        <p:nvSpPr>
          <p:cNvPr id="4" name="Slide Number Placeholder 3"/>
          <p:cNvSpPr>
            <a:spLocks noGrp="1"/>
          </p:cNvSpPr>
          <p:nvPr>
            <p:ph type="sldNum" sz="quarter" idx="12"/>
          </p:nvPr>
        </p:nvSpPr>
        <p:spPr/>
        <p:txBody>
          <a:bodyPr/>
          <a:lstStyle/>
          <a:p>
            <a:fld id="{8322C952-9A55-4C31-9A34-F705B5FF7C2E}" type="slidenum">
              <a:rPr lang="en-US" smtClean="0"/>
              <a:pPr/>
              <a:t>17</a:t>
            </a:fld>
            <a:endParaRPr lang="en-US"/>
          </a:p>
        </p:txBody>
      </p:sp>
      <p:pic>
        <p:nvPicPr>
          <p:cNvPr id="6" name="Picture 5"/>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124200" y="2105818"/>
            <a:ext cx="2895600" cy="4447382"/>
          </a:xfrm>
          <a:prstGeom prst="rect">
            <a:avLst/>
          </a:prstGeom>
        </p:spPr>
      </p:pic>
    </p:spTree>
    <p:extLst>
      <p:ext uri="{BB962C8B-B14F-4D97-AF65-F5344CB8AC3E}">
        <p14:creationId xmlns:p14="http://schemas.microsoft.com/office/powerpoint/2010/main" val="2312928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a:t>About Valley Metro</a:t>
            </a:r>
          </a:p>
          <a:p>
            <a:r>
              <a:rPr lang="en-US" dirty="0"/>
              <a:t>Our </a:t>
            </a:r>
            <a:r>
              <a:rPr lang="en-US" dirty="0" smtClean="0"/>
              <a:t>Commitment </a:t>
            </a:r>
            <a:r>
              <a:rPr lang="en-US" dirty="0"/>
              <a:t>to </a:t>
            </a:r>
            <a:r>
              <a:rPr lang="en-US" dirty="0" smtClean="0"/>
              <a:t>Accessibility</a:t>
            </a:r>
            <a:endParaRPr lang="en-US" dirty="0"/>
          </a:p>
          <a:p>
            <a:r>
              <a:rPr lang="en-US" dirty="0" smtClean="0"/>
              <a:t>Summary of Changes to Valley Metro Paratransit/Dial-a-Ride Services</a:t>
            </a:r>
          </a:p>
          <a:p>
            <a:r>
              <a:rPr lang="en-US" dirty="0" smtClean="0"/>
              <a:t>New and Improved East Valley RideChoice Program</a:t>
            </a:r>
          </a:p>
          <a:p>
            <a:r>
              <a:rPr lang="en-US" dirty="0" smtClean="0"/>
              <a:t>Choosing Between RideChoice and Paratransit</a:t>
            </a:r>
          </a:p>
          <a:p>
            <a:r>
              <a:rPr lang="en-US" dirty="0" smtClean="0"/>
              <a:t>Other Valley Metro Services</a:t>
            </a:r>
          </a:p>
          <a:p>
            <a:r>
              <a:rPr lang="en-US" dirty="0" smtClean="0"/>
              <a:t>Discussion</a:t>
            </a:r>
            <a:r>
              <a:rPr lang="en-US" dirty="0"/>
              <a:t>, </a:t>
            </a:r>
            <a:r>
              <a:rPr lang="en-US" dirty="0" smtClean="0"/>
              <a:t>Questions </a:t>
            </a:r>
            <a:r>
              <a:rPr lang="en-US" dirty="0"/>
              <a:t>and C</a:t>
            </a:r>
            <a:r>
              <a:rPr lang="en-US" dirty="0" smtClean="0"/>
              <a:t>omments</a:t>
            </a:r>
            <a:endParaRPr lang="en-US" dirty="0"/>
          </a:p>
        </p:txBody>
      </p:sp>
      <p:sp>
        <p:nvSpPr>
          <p:cNvPr id="4" name="Slide Number Placeholder 3"/>
          <p:cNvSpPr>
            <a:spLocks noGrp="1"/>
          </p:cNvSpPr>
          <p:nvPr>
            <p:ph type="sldNum" sz="quarter" idx="12"/>
          </p:nvPr>
        </p:nvSpPr>
        <p:spPr/>
        <p:txBody>
          <a:bodyPr/>
          <a:lstStyle/>
          <a:p>
            <a:fld id="{8322C952-9A55-4C31-9A34-F705B5FF7C2E}" type="slidenum">
              <a:rPr lang="en-US" smtClean="0"/>
              <a:pPr/>
              <a:t>2</a:t>
            </a:fld>
            <a:endParaRPr lang="en-US"/>
          </a:p>
        </p:txBody>
      </p:sp>
    </p:spTree>
    <p:extLst>
      <p:ext uri="{BB962C8B-B14F-4D97-AF65-F5344CB8AC3E}">
        <p14:creationId xmlns:p14="http://schemas.microsoft.com/office/powerpoint/2010/main" val="3741254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About Valley Metro</a:t>
            </a:r>
            <a:endParaRPr lang="en-US" dirty="0"/>
          </a:p>
        </p:txBody>
      </p:sp>
      <p:sp>
        <p:nvSpPr>
          <p:cNvPr id="3" name="Content Placeholder 2"/>
          <p:cNvSpPr>
            <a:spLocks noGrp="1"/>
          </p:cNvSpPr>
          <p:nvPr>
            <p:ph idx="1"/>
          </p:nvPr>
        </p:nvSpPr>
        <p:spPr/>
        <p:txBody>
          <a:bodyPr>
            <a:normAutofit fontScale="85000" lnSpcReduction="20000"/>
          </a:bodyPr>
          <a:lstStyle/>
          <a:p>
            <a:r>
              <a:rPr lang="en-US" dirty="0"/>
              <a:t>Established  in 1986 to plan and provide regional transportation services in Maricopa County</a:t>
            </a:r>
          </a:p>
          <a:p>
            <a:r>
              <a:rPr lang="en-US" dirty="0"/>
              <a:t>Greater Phoenix region, including 15 communities, Gila Bend and </a:t>
            </a:r>
            <a:r>
              <a:rPr lang="en-US" dirty="0" err="1"/>
              <a:t>Ajo</a:t>
            </a:r>
            <a:endParaRPr lang="en-US" dirty="0"/>
          </a:p>
          <a:p>
            <a:r>
              <a:rPr lang="en-US" dirty="0"/>
              <a:t>47 bus routes and light rail</a:t>
            </a:r>
          </a:p>
          <a:p>
            <a:r>
              <a:rPr lang="en-US" dirty="0"/>
              <a:t>400 Vanpool vans and the Regional </a:t>
            </a:r>
            <a:r>
              <a:rPr lang="en-US" dirty="0" err="1"/>
              <a:t>RideShare</a:t>
            </a:r>
            <a:r>
              <a:rPr lang="en-US" dirty="0"/>
              <a:t> and Commute Solutions </a:t>
            </a:r>
            <a:r>
              <a:rPr lang="en-US" dirty="0" smtClean="0"/>
              <a:t>programs</a:t>
            </a:r>
          </a:p>
          <a:p>
            <a:r>
              <a:rPr lang="en-US" dirty="0"/>
              <a:t>Regional Customer Service and ADA </a:t>
            </a:r>
            <a:r>
              <a:rPr lang="en-US" dirty="0" err="1"/>
              <a:t>paratransit</a:t>
            </a:r>
            <a:r>
              <a:rPr lang="en-US" dirty="0"/>
              <a:t> eligibility certification </a:t>
            </a:r>
            <a:r>
              <a:rPr lang="en-US" dirty="0" smtClean="0"/>
              <a:t>services</a:t>
            </a:r>
          </a:p>
          <a:p>
            <a:r>
              <a:rPr lang="en-US" dirty="0"/>
              <a:t>ADA </a:t>
            </a:r>
            <a:r>
              <a:rPr lang="en-US" dirty="0" err="1"/>
              <a:t>paratransit</a:t>
            </a:r>
            <a:r>
              <a:rPr lang="en-US" dirty="0"/>
              <a:t> and alternative transportation programs serving seniors and people with disabilities</a:t>
            </a:r>
            <a:endParaRPr lang="en-US" sz="1200" dirty="0"/>
          </a:p>
          <a:p>
            <a:endParaRPr lang="en-US" dirty="0"/>
          </a:p>
          <a:p>
            <a:endParaRPr lang="en-US" dirty="0"/>
          </a:p>
          <a:p>
            <a:pPr marL="0" indent="0">
              <a:buNone/>
            </a:pPr>
            <a:endParaRPr lang="en-US" sz="1200"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8322C952-9A55-4C31-9A34-F705B5FF7C2E}" type="slidenum">
              <a:rPr lang="en-US" smtClean="0"/>
              <a:pPr/>
              <a:t>3</a:t>
            </a:fld>
            <a:endParaRPr lang="en-US"/>
          </a:p>
        </p:txBody>
      </p:sp>
    </p:spTree>
    <p:extLst>
      <p:ext uri="{BB962C8B-B14F-4D97-AF65-F5344CB8AC3E}">
        <p14:creationId xmlns:p14="http://schemas.microsoft.com/office/powerpoint/2010/main" val="2516401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Commitment to Accessibility</a:t>
            </a:r>
            <a:endParaRPr lang="en-US" dirty="0"/>
          </a:p>
        </p:txBody>
      </p:sp>
      <p:sp>
        <p:nvSpPr>
          <p:cNvPr id="3" name="Content Placeholder 2"/>
          <p:cNvSpPr>
            <a:spLocks noGrp="1"/>
          </p:cNvSpPr>
          <p:nvPr>
            <p:ph idx="1"/>
          </p:nvPr>
        </p:nvSpPr>
        <p:spPr/>
        <p:txBody>
          <a:bodyPr>
            <a:noAutofit/>
          </a:bodyPr>
          <a:lstStyle/>
          <a:p>
            <a:pPr>
              <a:spcBef>
                <a:spcPts val="300"/>
              </a:spcBef>
            </a:pPr>
            <a:r>
              <a:rPr lang="en-US" sz="2000" dirty="0"/>
              <a:t>Valley Metro is committed to providing passengers with safe, convenient and comfortable service that is accessible to and usable by all</a:t>
            </a:r>
          </a:p>
          <a:p>
            <a:pPr>
              <a:spcBef>
                <a:spcPts val="300"/>
              </a:spcBef>
            </a:pPr>
            <a:r>
              <a:rPr lang="en-US" sz="2000" dirty="0"/>
              <a:t>Bus and light rail service</a:t>
            </a:r>
          </a:p>
          <a:p>
            <a:pPr lvl="1">
              <a:spcBef>
                <a:spcPts val="0"/>
              </a:spcBef>
            </a:pPr>
            <a:r>
              <a:rPr lang="en-US" sz="1600" dirty="0"/>
              <a:t>Accessible transit stations and stops</a:t>
            </a:r>
          </a:p>
          <a:p>
            <a:pPr lvl="1">
              <a:spcBef>
                <a:spcPts val="0"/>
              </a:spcBef>
            </a:pPr>
            <a:r>
              <a:rPr lang="en-US" sz="1600" dirty="0"/>
              <a:t>Lifts/ramps and kneelers on all buses</a:t>
            </a:r>
          </a:p>
          <a:p>
            <a:pPr lvl="1">
              <a:spcBef>
                <a:spcPts val="0"/>
              </a:spcBef>
            </a:pPr>
            <a:r>
              <a:rPr lang="en-US" sz="1600" dirty="0"/>
              <a:t>Level boarding at all light rail stations</a:t>
            </a:r>
          </a:p>
          <a:p>
            <a:pPr lvl="1">
              <a:spcBef>
                <a:spcPts val="0"/>
              </a:spcBef>
            </a:pPr>
            <a:r>
              <a:rPr lang="en-US" sz="1600" dirty="0"/>
              <a:t>Multiple mobility device securement areas on all vehicles</a:t>
            </a:r>
          </a:p>
          <a:p>
            <a:pPr lvl="1">
              <a:spcBef>
                <a:spcPts val="0"/>
              </a:spcBef>
            </a:pPr>
            <a:r>
              <a:rPr lang="en-US" sz="1600" dirty="0"/>
              <a:t>Priority seating areas for seniors and people with disabilities near all boarding doors</a:t>
            </a:r>
          </a:p>
          <a:p>
            <a:pPr lvl="1">
              <a:spcBef>
                <a:spcPts val="0"/>
              </a:spcBef>
            </a:pPr>
            <a:r>
              <a:rPr lang="en-US" sz="1600" dirty="0"/>
              <a:t>On-board stop announcements for all buses and trains</a:t>
            </a:r>
          </a:p>
          <a:p>
            <a:pPr lvl="1">
              <a:spcBef>
                <a:spcPts val="0"/>
              </a:spcBef>
            </a:pPr>
            <a:r>
              <a:rPr lang="en-US" sz="1600" dirty="0"/>
              <a:t>Appropriate training for all staff regarding passenger awareness and sensitivity</a:t>
            </a:r>
          </a:p>
          <a:p>
            <a:pPr>
              <a:spcBef>
                <a:spcPts val="300"/>
              </a:spcBef>
            </a:pPr>
            <a:r>
              <a:rPr lang="en-US" sz="2000" dirty="0"/>
              <a:t>Accessible website, online trip planner and mobile tools</a:t>
            </a:r>
          </a:p>
          <a:p>
            <a:pPr>
              <a:spcBef>
                <a:spcPts val="300"/>
              </a:spcBef>
            </a:pPr>
            <a:r>
              <a:rPr lang="en-US" sz="2000" dirty="0"/>
              <a:t>Complementary ADA paratransit for those individuals who are unable to use fixed-route transit for some or all trips</a:t>
            </a:r>
          </a:p>
          <a:p>
            <a:pPr>
              <a:spcBef>
                <a:spcPts val="300"/>
              </a:spcBef>
            </a:pPr>
            <a:r>
              <a:rPr lang="en-US" sz="2000" dirty="0"/>
              <a:t>Additional transportation programs and services that increase independence and expand travel </a:t>
            </a:r>
            <a:r>
              <a:rPr lang="en-US" sz="2000" dirty="0" smtClean="0"/>
              <a:t>options</a:t>
            </a:r>
            <a:endParaRPr lang="en-US" sz="2000" dirty="0"/>
          </a:p>
        </p:txBody>
      </p:sp>
      <p:sp>
        <p:nvSpPr>
          <p:cNvPr id="4" name="Slide Number Placeholder 3"/>
          <p:cNvSpPr>
            <a:spLocks noGrp="1"/>
          </p:cNvSpPr>
          <p:nvPr>
            <p:ph type="sldNum" sz="quarter" idx="12"/>
          </p:nvPr>
        </p:nvSpPr>
        <p:spPr/>
        <p:txBody>
          <a:bodyPr/>
          <a:lstStyle/>
          <a:p>
            <a:fld id="{8322C952-9A55-4C31-9A34-F705B5FF7C2E}" type="slidenum">
              <a:rPr lang="en-US" smtClean="0"/>
              <a:pPr/>
              <a:t>4</a:t>
            </a:fld>
            <a:endParaRPr lang="en-US"/>
          </a:p>
        </p:txBody>
      </p:sp>
    </p:spTree>
    <p:extLst>
      <p:ext uri="{BB962C8B-B14F-4D97-AF65-F5344CB8AC3E}">
        <p14:creationId xmlns:p14="http://schemas.microsoft.com/office/powerpoint/2010/main" val="1090442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smtClean="0"/>
              <a:t>Local &amp; Regional Paratransit/Dial-a-Ride Service Area Map</a:t>
            </a:r>
            <a:endParaRPr lang="en-US" dirty="0"/>
          </a:p>
        </p:txBody>
      </p:sp>
      <p:sp>
        <p:nvSpPr>
          <p:cNvPr id="4" name="Slide Number Placeholder 3"/>
          <p:cNvSpPr>
            <a:spLocks noGrp="1"/>
          </p:cNvSpPr>
          <p:nvPr>
            <p:ph type="sldNum" sz="quarter" idx="12"/>
          </p:nvPr>
        </p:nvSpPr>
        <p:spPr/>
        <p:txBody>
          <a:bodyPr/>
          <a:lstStyle/>
          <a:p>
            <a:fld id="{8322C952-9A55-4C31-9A34-F705B5FF7C2E}" type="slidenum">
              <a:rPr lang="en-US" smtClean="0"/>
              <a:pPr/>
              <a:t>5</a:t>
            </a:fld>
            <a:endParaRPr lang="en-US"/>
          </a:p>
        </p:txBody>
      </p:sp>
      <p:pic>
        <p:nvPicPr>
          <p:cNvPr id="5" name="Picture 3" descr="Serivce area map.  Hash tag marked areas are the ADA service area. Areas served by the different DAR agencies are noted in the following colors:  Valley Metro is fushia, Phoenix is green, Paradise Valley is copper, Peoria is blue, Glendale is pink and the Southwest Valley is aqua.  Areas not served are noted in gray.  County areas are throughout and the color is consistent with the city in which they are located."/>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42790" y="1874838"/>
            <a:ext cx="7258419" cy="4678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076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Valley Metro Paratransit Service Changes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Pertain only to service provided by Valley Metro</a:t>
            </a:r>
          </a:p>
          <a:p>
            <a:r>
              <a:rPr lang="en-US" dirty="0" smtClean="0"/>
              <a:t>No changes for:</a:t>
            </a:r>
          </a:p>
          <a:p>
            <a:pPr lvl="1"/>
            <a:r>
              <a:rPr lang="en-US" dirty="0" smtClean="0"/>
              <a:t>Phoenix/Southwest Valley</a:t>
            </a:r>
          </a:p>
          <a:p>
            <a:pPr lvl="1"/>
            <a:r>
              <a:rPr lang="en-US" dirty="0" smtClean="0"/>
              <a:t>Glendale</a:t>
            </a:r>
          </a:p>
          <a:p>
            <a:pPr lvl="1"/>
            <a:r>
              <a:rPr lang="en-US" dirty="0" smtClean="0"/>
              <a:t>Peoria</a:t>
            </a:r>
          </a:p>
          <a:p>
            <a:r>
              <a:rPr lang="en-US" dirty="0" smtClean="0"/>
              <a:t>Changes do impact</a:t>
            </a:r>
          </a:p>
          <a:p>
            <a:pPr lvl="1"/>
            <a:r>
              <a:rPr lang="en-US" dirty="0" smtClean="0"/>
              <a:t>East Valley</a:t>
            </a:r>
          </a:p>
          <a:p>
            <a:pPr lvl="1"/>
            <a:r>
              <a:rPr lang="en-US" dirty="0" smtClean="0"/>
              <a:t>Northwest Valley</a:t>
            </a:r>
          </a:p>
          <a:p>
            <a:pPr lvl="1"/>
            <a:r>
              <a:rPr lang="en-US" dirty="0" smtClean="0"/>
              <a:t>Regional Paratransit</a:t>
            </a:r>
          </a:p>
          <a:p>
            <a:pPr lvl="1"/>
            <a:endParaRPr lang="en-US" dirty="0"/>
          </a:p>
        </p:txBody>
      </p:sp>
      <p:sp>
        <p:nvSpPr>
          <p:cNvPr id="4" name="Slide Number Placeholder 3"/>
          <p:cNvSpPr>
            <a:spLocks noGrp="1"/>
          </p:cNvSpPr>
          <p:nvPr>
            <p:ph type="sldNum" sz="quarter" idx="12"/>
          </p:nvPr>
        </p:nvSpPr>
        <p:spPr/>
        <p:txBody>
          <a:bodyPr/>
          <a:lstStyle/>
          <a:p>
            <a:fld id="{8322C952-9A55-4C31-9A34-F705B5FF7C2E}" type="slidenum">
              <a:rPr lang="en-US" smtClean="0"/>
              <a:pPr/>
              <a:t>6</a:t>
            </a:fld>
            <a:endParaRPr lang="en-US"/>
          </a:p>
        </p:txBody>
      </p:sp>
    </p:spTree>
    <p:extLst>
      <p:ext uri="{BB962C8B-B14F-4D97-AF65-F5344CB8AC3E}">
        <p14:creationId xmlns:p14="http://schemas.microsoft.com/office/powerpoint/2010/main" val="3107806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Valley Metro Paratransit Service Changes</a:t>
            </a:r>
            <a:endParaRPr lang="en-US" dirty="0"/>
          </a:p>
        </p:txBody>
      </p:sp>
      <p:sp>
        <p:nvSpPr>
          <p:cNvPr id="3" name="Content Placeholder 2"/>
          <p:cNvSpPr>
            <a:spLocks noGrp="1"/>
          </p:cNvSpPr>
          <p:nvPr>
            <p:ph idx="1"/>
          </p:nvPr>
        </p:nvSpPr>
        <p:spPr/>
        <p:txBody>
          <a:bodyPr>
            <a:normAutofit/>
          </a:bodyPr>
          <a:lstStyle/>
          <a:p>
            <a:r>
              <a:rPr lang="en-US" dirty="0" smtClean="0"/>
              <a:t>New Provider – </a:t>
            </a:r>
            <a:r>
              <a:rPr lang="en-US" dirty="0" err="1" smtClean="0"/>
              <a:t>Transdev</a:t>
            </a:r>
            <a:r>
              <a:rPr lang="en-US" dirty="0" smtClean="0"/>
              <a:t> </a:t>
            </a:r>
          </a:p>
          <a:p>
            <a:pPr lvl="1"/>
            <a:r>
              <a:rPr lang="en-US" dirty="0" smtClean="0"/>
              <a:t>Located at:  1339 W. San Pedro St., Gilbert</a:t>
            </a:r>
          </a:p>
        </p:txBody>
      </p:sp>
      <p:pic>
        <p:nvPicPr>
          <p:cNvPr id="4" name="Picture 2" descr="Picture of the front of the new office location for Transdev.  You can see the service bays behind the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9401" y="3215640"/>
            <a:ext cx="6045199" cy="3108960"/>
          </a:xfrm>
          <a:prstGeom prst="rect">
            <a:avLst/>
          </a:prstGeom>
          <a:ln>
            <a:noFill/>
          </a:ln>
          <a:effectLst>
            <a:outerShdw blurRad="292100" dist="139700" dir="2700000" algn="tl" rotWithShape="0">
              <a:srgbClr val="333333">
                <a:alpha val="65000"/>
              </a:srgbClr>
            </a:outerShdw>
          </a:effectLst>
          <a:extLst/>
        </p:spPr>
      </p:pic>
      <p:sp>
        <p:nvSpPr>
          <p:cNvPr id="5" name="Slide Number Placeholder 4"/>
          <p:cNvSpPr>
            <a:spLocks noGrp="1"/>
          </p:cNvSpPr>
          <p:nvPr>
            <p:ph type="sldNum" sz="quarter" idx="12"/>
          </p:nvPr>
        </p:nvSpPr>
        <p:spPr/>
        <p:txBody>
          <a:bodyPr/>
          <a:lstStyle/>
          <a:p>
            <a:fld id="{8322C952-9A55-4C31-9A34-F705B5FF7C2E}" type="slidenum">
              <a:rPr lang="en-US" smtClean="0"/>
              <a:pPr/>
              <a:t>7</a:t>
            </a:fld>
            <a:endParaRPr lang="en-US"/>
          </a:p>
        </p:txBody>
      </p:sp>
    </p:spTree>
    <p:extLst>
      <p:ext uri="{BB962C8B-B14F-4D97-AF65-F5344CB8AC3E}">
        <p14:creationId xmlns:p14="http://schemas.microsoft.com/office/powerpoint/2010/main" val="3243299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Valley Metro Paratransit Service Changes</a:t>
            </a:r>
            <a:endParaRPr lang="en-US" dirty="0"/>
          </a:p>
        </p:txBody>
      </p:sp>
      <p:sp>
        <p:nvSpPr>
          <p:cNvPr id="3" name="Content Placeholder 2"/>
          <p:cNvSpPr>
            <a:spLocks noGrp="1"/>
          </p:cNvSpPr>
          <p:nvPr>
            <p:ph idx="1"/>
          </p:nvPr>
        </p:nvSpPr>
        <p:spPr/>
        <p:txBody>
          <a:bodyPr/>
          <a:lstStyle/>
          <a:p>
            <a:r>
              <a:rPr lang="en-US" dirty="0"/>
              <a:t>New fleet</a:t>
            </a:r>
          </a:p>
          <a:p>
            <a:pPr lvl="1"/>
            <a:r>
              <a:rPr lang="en-US" dirty="0"/>
              <a:t>Lift-equipped vans, ramp equipped mini-vans</a:t>
            </a:r>
          </a:p>
          <a:p>
            <a:pPr lvl="1"/>
            <a:r>
              <a:rPr lang="en-US" dirty="0"/>
              <a:t>Fleet 100% wheelchair accessible</a:t>
            </a:r>
          </a:p>
          <a:p>
            <a:pPr lvl="1"/>
            <a:r>
              <a:rPr lang="en-US" dirty="0"/>
              <a:t>Supplemental taxi service provided by </a:t>
            </a:r>
            <a:r>
              <a:rPr lang="en-US" dirty="0" smtClean="0"/>
              <a:t>AAA</a:t>
            </a:r>
            <a:endParaRPr lang="en-US" dirty="0"/>
          </a:p>
        </p:txBody>
      </p:sp>
      <p:sp>
        <p:nvSpPr>
          <p:cNvPr id="4" name="Slide Number Placeholder 3"/>
          <p:cNvSpPr>
            <a:spLocks noGrp="1"/>
          </p:cNvSpPr>
          <p:nvPr>
            <p:ph type="sldNum" sz="quarter" idx="12"/>
          </p:nvPr>
        </p:nvSpPr>
        <p:spPr/>
        <p:txBody>
          <a:bodyPr/>
          <a:lstStyle/>
          <a:p>
            <a:fld id="{8322C952-9A55-4C31-9A34-F705B5FF7C2E}" type="slidenum">
              <a:rPr lang="en-US" smtClean="0"/>
              <a:pPr/>
              <a:t>8</a:t>
            </a:fld>
            <a:endParaRPr lang="en-US"/>
          </a:p>
        </p:txBody>
      </p:sp>
      <p:pic>
        <p:nvPicPr>
          <p:cNvPr id="5" name="Picture 2" descr="Picture of cutaway vehicles that have the capacity to transport up to three wheelchairs and six to eight passengers.  Vehicle is white with Valley Metro Paratransit branding on the sides and front/back of the vehicles.  Has a purple and green swoo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916445"/>
            <a:ext cx="3902355" cy="2484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3" descr="Picture of mini-van.  Vehicle is white with Valley Metro Partransit branding with purple and green swoo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916445"/>
            <a:ext cx="3990506" cy="2484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857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Valley Metro Paratransit Service Changes</a:t>
            </a:r>
            <a:endParaRPr lang="en-US" dirty="0"/>
          </a:p>
        </p:txBody>
      </p:sp>
      <p:sp>
        <p:nvSpPr>
          <p:cNvPr id="4" name="Slide Number Placeholder 3"/>
          <p:cNvSpPr>
            <a:spLocks noGrp="1"/>
          </p:cNvSpPr>
          <p:nvPr>
            <p:ph type="sldNum" sz="quarter" idx="12"/>
          </p:nvPr>
        </p:nvSpPr>
        <p:spPr/>
        <p:txBody>
          <a:bodyPr/>
          <a:lstStyle/>
          <a:p>
            <a:fld id="{8322C952-9A55-4C31-9A34-F705B5FF7C2E}" type="slidenum">
              <a:rPr lang="en-US" smtClean="0"/>
              <a:pPr/>
              <a:t>9</a:t>
            </a:fld>
            <a:endParaRPr lang="en-US"/>
          </a:p>
        </p:txBody>
      </p:sp>
      <p:pic>
        <p:nvPicPr>
          <p:cNvPr id="6" name="Picture 3" descr="Picture of drivers in uniform.  Uniform includes a gray shirt with the Valley Metro logo on the upper right side of the shirt, dark pants and a light gray ball ca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25" t="11688" r="31137"/>
          <a:stretch/>
        </p:blipFill>
        <p:spPr bwMode="auto">
          <a:xfrm>
            <a:off x="5638800" y="1752600"/>
            <a:ext cx="3124200" cy="37272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2" descr="Picture of the first graduating class of drivers prepared to begin transporting our customers July 1, 201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143" r="7200"/>
          <a:stretch/>
        </p:blipFill>
        <p:spPr bwMode="auto">
          <a:xfrm>
            <a:off x="270928" y="1828800"/>
            <a:ext cx="527995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85166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752</TotalTime>
  <Words>638</Words>
  <Application>Microsoft Office PowerPoint</Application>
  <PresentationFormat>On-screen Show (4:3)</PresentationFormat>
  <Paragraphs>143</Paragraphs>
  <Slides>17</Slides>
  <Notes>17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Custom Design</vt:lpstr>
      <vt:lpstr>1_Custom Design</vt:lpstr>
      <vt:lpstr>Community Outreach Meeting</vt:lpstr>
      <vt:lpstr>Meeting Overview</vt:lpstr>
      <vt:lpstr>About Valley Metro</vt:lpstr>
      <vt:lpstr>Our Commitment to Accessibility</vt:lpstr>
      <vt:lpstr>Local &amp; Regional Paratransit/Dial-a-Ride Service Area Map</vt:lpstr>
      <vt:lpstr>Valley Metro Paratransit Service Changes</vt:lpstr>
      <vt:lpstr>Valley Metro Paratransit Service Changes</vt:lpstr>
      <vt:lpstr>Valley Metro Paratransit Service Changes</vt:lpstr>
      <vt:lpstr>Valley Metro Paratransit Service Changes</vt:lpstr>
      <vt:lpstr>Valley Metro Paratransit Service Changes</vt:lpstr>
      <vt:lpstr>Valley Metro RideChoice - Chandler</vt:lpstr>
      <vt:lpstr>Valley Metro RideChoice – Other EV Communities</vt:lpstr>
      <vt:lpstr>Valley Metro RideChoice</vt:lpstr>
      <vt:lpstr>RideChoice vs. Paratransit</vt:lpstr>
      <vt:lpstr>Other Service Options</vt:lpstr>
      <vt:lpstr>General Information</vt:lpstr>
      <vt:lpstr>Questions and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snunez</dc:creator>
  <cp:lastModifiedBy>Brooks, Ron</cp:lastModifiedBy>
  <cp:revision>70</cp:revision>
  <cp:lastPrinted>2017-06-01T17:17:48Z</cp:lastPrinted>
  <dcterms:created xsi:type="dcterms:W3CDTF">2012-08-07T23:41:10Z</dcterms:created>
  <dcterms:modified xsi:type="dcterms:W3CDTF">2017-06-16T23:33:24Z</dcterms:modified>
</cp:coreProperties>
</file>