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2" r:id="rId1"/>
  </p:sldMasterIdLst>
  <p:notesMasterIdLst>
    <p:notesMasterId r:id="rId23"/>
  </p:notesMasterIdLst>
  <p:sldIdLst>
    <p:sldId id="271" r:id="rId2"/>
    <p:sldId id="288" r:id="rId3"/>
    <p:sldId id="290" r:id="rId4"/>
    <p:sldId id="289" r:id="rId5"/>
    <p:sldId id="287" r:id="rId6"/>
    <p:sldId id="295" r:id="rId7"/>
    <p:sldId id="284" r:id="rId8"/>
    <p:sldId id="292" r:id="rId9"/>
    <p:sldId id="293" r:id="rId10"/>
    <p:sldId id="291" r:id="rId11"/>
    <p:sldId id="294" r:id="rId12"/>
    <p:sldId id="296" r:id="rId13"/>
    <p:sldId id="299" r:id="rId14"/>
    <p:sldId id="297" r:id="rId15"/>
    <p:sldId id="298" r:id="rId16"/>
    <p:sldId id="300" r:id="rId17"/>
    <p:sldId id="301" r:id="rId18"/>
    <p:sldId id="304" r:id="rId19"/>
    <p:sldId id="302" r:id="rId20"/>
    <p:sldId id="303" r:id="rId21"/>
    <p:sldId id="28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91" autoAdjust="0"/>
  </p:normalViewPr>
  <p:slideViewPr>
    <p:cSldViewPr>
      <p:cViewPr varScale="1">
        <p:scale>
          <a:sx n="72" d="100"/>
          <a:sy n="72" d="100"/>
        </p:scale>
        <p:origin x="-102" y="-654"/>
      </p:cViewPr>
      <p:guideLst>
        <p:guide orient="horz" pos="2160"/>
        <p:guide pos="2880"/>
      </p:guideLst>
    </p:cSldViewPr>
  </p:slideViewPr>
  <p:outlineViewPr>
    <p:cViewPr>
      <p:scale>
        <a:sx n="33" d="100"/>
        <a:sy n="33" d="100"/>
      </p:scale>
      <p:origin x="0" y="132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F4A52BB-857C-4AB4-9373-38FFD485D20C}" type="datetimeFigureOut">
              <a:rPr lang="en-US" smtClean="0"/>
              <a:pPr/>
              <a:t>2/21/2012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70883933-58E6-4D59-8034-12A148EBB2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24BC3041-4173-4D16-AEBD-E6EBA64C0336}" type="slidenum">
              <a:rPr lang="en-US"/>
              <a:pPr/>
              <a:t>2</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dirty="0" smtClean="0"/>
              <a:t>Section 508 Objectives</a:t>
            </a:r>
          </a:p>
        </p:txBody>
      </p:sp>
      <p:sp>
        <p:nvSpPr>
          <p:cNvPr id="5" name="Footer Placeholder 4"/>
          <p:cNvSpPr>
            <a:spLocks noGrp="1"/>
          </p:cNvSpPr>
          <p:nvPr>
            <p:ph type="ftr" sz="quarter" idx="10"/>
          </p:nvPr>
        </p:nvSpPr>
        <p:spPr/>
        <p:txBody>
          <a:bodyPr/>
          <a:lstStyle/>
          <a:p>
            <a:pPr>
              <a:defRPr/>
            </a:pPr>
            <a:r>
              <a:rPr lang="en-US" smtClean="0"/>
              <a:t>Section 508 Compliance</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eaLnBrk="1" hangingPunct="1"/>
            <a:endParaRPr lang="en-US" smtClean="0"/>
          </a:p>
        </p:txBody>
      </p:sp>
      <p:sp>
        <p:nvSpPr>
          <p:cNvPr id="16388" name="Slide Number Placeholder 3"/>
          <p:cNvSpPr>
            <a:spLocks noGrp="1"/>
          </p:cNvSpPr>
          <p:nvPr>
            <p:ph type="sldNum" sz="quarter" idx="5"/>
          </p:nvPr>
        </p:nvSpPr>
        <p:spPr>
          <a:noFill/>
        </p:spPr>
        <p:txBody>
          <a:bodyPr/>
          <a:lstStyle/>
          <a:p>
            <a:fld id="{B8398416-C374-4270-B9DD-3988943B30BE}" type="slidenum">
              <a:rPr lang="en-US"/>
              <a:pPr/>
              <a:t>21</a:t>
            </a:fld>
            <a:endParaRPr lang="en-US"/>
          </a:p>
        </p:txBody>
      </p:sp>
      <p:sp>
        <p:nvSpPr>
          <p:cNvPr id="5" name="Footer Placeholder 4"/>
          <p:cNvSpPr>
            <a:spLocks noGrp="1"/>
          </p:cNvSpPr>
          <p:nvPr>
            <p:ph type="ftr" sz="quarter" idx="10"/>
          </p:nvPr>
        </p:nvSpPr>
        <p:spPr/>
        <p:txBody>
          <a:bodyPr/>
          <a:lstStyle/>
          <a:p>
            <a:pPr>
              <a:defRPr/>
            </a:pPr>
            <a:r>
              <a:rPr lang="en-US" smtClean="0"/>
              <a:t>Section 508 Compliance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24BC3041-4173-4D16-AEBD-E6EBA64C0336}" type="slidenum">
              <a:rPr lang="en-US"/>
              <a:pPr/>
              <a:t>3</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dirty="0" smtClean="0"/>
              <a:t>Section 508 Objectives</a:t>
            </a:r>
          </a:p>
        </p:txBody>
      </p:sp>
      <p:sp>
        <p:nvSpPr>
          <p:cNvPr id="5" name="Footer Placeholder 4"/>
          <p:cNvSpPr>
            <a:spLocks noGrp="1"/>
          </p:cNvSpPr>
          <p:nvPr>
            <p:ph type="ftr" sz="quarter" idx="10"/>
          </p:nvPr>
        </p:nvSpPr>
        <p:spPr/>
        <p:txBody>
          <a:bodyPr/>
          <a:lstStyle/>
          <a:p>
            <a:pPr>
              <a:defRPr/>
            </a:pPr>
            <a:r>
              <a:rPr lang="en-US" smtClean="0"/>
              <a:t>Section 508 Compliance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24BC3041-4173-4D16-AEBD-E6EBA64C0336}" type="slidenum">
              <a:rPr lang="en-US"/>
              <a:pPr/>
              <a:t>4</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Why Section 508 now and The law associated with Section 508</a:t>
            </a:r>
          </a:p>
        </p:txBody>
      </p:sp>
      <p:sp>
        <p:nvSpPr>
          <p:cNvPr id="5" name="Footer Placeholder 4"/>
          <p:cNvSpPr>
            <a:spLocks noGrp="1"/>
          </p:cNvSpPr>
          <p:nvPr>
            <p:ph type="ftr" sz="quarter" idx="10"/>
          </p:nvPr>
        </p:nvSpPr>
        <p:spPr/>
        <p:txBody>
          <a:bodyPr/>
          <a:lstStyle/>
          <a:p>
            <a:pPr>
              <a:defRPr/>
            </a:pPr>
            <a:r>
              <a:rPr lang="en-US" smtClean="0"/>
              <a:t>Section 508 Compliance</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a:rPr>
              <a:t>FAR Part 39 Acquisition of IT states </a:t>
            </a:r>
          </a:p>
          <a:p>
            <a:r>
              <a:rPr lang="en-US" dirty="0" smtClean="0">
                <a:latin typeface="Times"/>
              </a:rPr>
              <a:t>When acquiring EIT, agencies must ensure that— </a:t>
            </a:r>
          </a:p>
          <a:p>
            <a:r>
              <a:rPr lang="en-US" dirty="0" smtClean="0">
                <a:latin typeface="Times"/>
              </a:rPr>
              <a:t>(1) Federal employees with disabilities have access to and use of information and data that is comparable to the access and use by Federal employees who are not individuals with disabilities; and </a:t>
            </a:r>
          </a:p>
          <a:p>
            <a:r>
              <a:rPr lang="en-US" dirty="0" smtClean="0">
                <a:latin typeface="Times"/>
              </a:rPr>
              <a:t>(2) Members of the public with disabilities seeking information or services from an agency have access to and use of information and data that is comparable to the access to and use of information and data by members of the public who are not individuals with disabilities. </a:t>
            </a:r>
          </a:p>
          <a:p>
            <a:endParaRPr lang="en-US" dirty="0" smtClean="0">
              <a:latin typeface="Times"/>
            </a:endParaRPr>
          </a:p>
          <a:p>
            <a:endParaRPr lang="en-US" dirty="0"/>
          </a:p>
        </p:txBody>
      </p:sp>
      <p:sp>
        <p:nvSpPr>
          <p:cNvPr id="4" name="Slide Number Placeholder 3"/>
          <p:cNvSpPr>
            <a:spLocks noGrp="1"/>
          </p:cNvSpPr>
          <p:nvPr>
            <p:ph type="sldNum" sz="quarter" idx="10"/>
          </p:nvPr>
        </p:nvSpPr>
        <p:spPr/>
        <p:txBody>
          <a:bodyPr/>
          <a:lstStyle/>
          <a:p>
            <a:fld id="{70883933-58E6-4D59-8034-12A148EBB2A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8D238D82-01E3-4906-BFC4-489C09FA116A}" type="slidenum">
              <a:rPr lang="en-US"/>
              <a:pPr/>
              <a:t>7</a:t>
            </a:fld>
            <a:endParaRPr 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r>
              <a:rPr lang="en-US" smtClean="0"/>
              <a:t>Importance of Section 508</a:t>
            </a:r>
          </a:p>
        </p:txBody>
      </p:sp>
      <p:sp>
        <p:nvSpPr>
          <p:cNvPr id="5" name="Footer Placeholder 4"/>
          <p:cNvSpPr>
            <a:spLocks noGrp="1"/>
          </p:cNvSpPr>
          <p:nvPr>
            <p:ph type="ftr" sz="quarter" idx="10"/>
          </p:nvPr>
        </p:nvSpPr>
        <p:spPr/>
        <p:txBody>
          <a:bodyPr/>
          <a:lstStyle/>
          <a:p>
            <a:pPr>
              <a:defRPr/>
            </a:pPr>
            <a:r>
              <a:rPr lang="en-US" smtClean="0"/>
              <a:t>Section 508 Compliance</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883933-58E6-4D59-8034-12A148EBB2A4}"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883933-58E6-4D59-8034-12A148EBB2A4}"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883933-58E6-4D59-8034-12A148EBB2A4}"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883933-58E6-4D59-8034-12A148EBB2A4}"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084E7BB-2F5F-4E26-8127-12C27AAA0A42}" type="datetime1">
              <a:rPr lang="en-US" smtClean="0"/>
              <a:pPr/>
              <a:t>2/21/2012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5131D72-F779-424E-AD4D-DA3AA623EB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32E5C3-FE8E-440C-B8F1-19AB352ABE3B}" type="datetime1">
              <a:rPr lang="en-US" smtClean="0"/>
              <a:pPr/>
              <a:t>2/21/2012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131D72-F779-424E-AD4D-DA3AA623EB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B0EDE5-9588-4827-8764-CC9A38596E80}" type="datetime1">
              <a:rPr lang="en-US" smtClean="0"/>
              <a:pPr/>
              <a:t>2/21/2012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131D72-F779-424E-AD4D-DA3AA623EB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191AC0-CC5D-4473-8990-12340100858D}" type="datetime1">
              <a:rPr lang="en-US" smtClean="0"/>
              <a:pPr/>
              <a:t>2/21/2012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131D72-F779-424E-AD4D-DA3AA623EB4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BB55387-01E3-45BB-8FBC-22E118F084FF}" type="datetime1">
              <a:rPr lang="en-US" smtClean="0"/>
              <a:pPr/>
              <a:t>2/21/2012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131D72-F779-424E-AD4D-DA3AA623EB4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DA18F5-2AF4-4328-AC31-E7892E77D402}" type="datetime1">
              <a:rPr lang="en-US" smtClean="0"/>
              <a:pPr/>
              <a:t>2/21/2012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131D72-F779-424E-AD4D-DA3AA623EB4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A6C453-88A6-4AF2-A698-80C8A1671395}" type="datetime1">
              <a:rPr lang="en-US" smtClean="0"/>
              <a:pPr/>
              <a:t>2/21/2012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5131D72-F779-424E-AD4D-DA3AA623EB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E03B0C1-9D9A-4986-B220-3C4188806B02}" type="datetime1">
              <a:rPr lang="en-US" smtClean="0"/>
              <a:pPr/>
              <a:t>2/21/2012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5131D72-F779-424E-AD4D-DA3AA623EB4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708311A-67A2-425C-A199-DFA7E2B4E6B2}" type="datetime1">
              <a:rPr lang="en-US" smtClean="0"/>
              <a:pPr/>
              <a:t>2/21/2012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5131D72-F779-424E-AD4D-DA3AA623EB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D76B4EB-E715-46B3-9B21-228CF9D41ADC}" type="datetime1">
              <a:rPr lang="en-US" smtClean="0"/>
              <a:pPr/>
              <a:t>2/21/2012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131D72-F779-424E-AD4D-DA3AA623EB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2787B92-4EE7-4D09-93B7-3345359E7CFD}" type="datetime1">
              <a:rPr lang="en-US" smtClean="0"/>
              <a:pPr/>
              <a:t>2/21/2012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5131D72-F779-424E-AD4D-DA3AA623EB4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5CA4DF4-C3B1-4608-995B-BAB933892025}" type="datetime1">
              <a:rPr lang="en-US" smtClean="0"/>
              <a:pPr/>
              <a:t>2/21/2012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5131D72-F779-424E-AD4D-DA3AA623EB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7772400" cy="2514600"/>
          </a:xfrm>
        </p:spPr>
        <p:txBody>
          <a:bodyPr>
            <a:noAutofit/>
          </a:bodyPr>
          <a:lstStyle/>
          <a:p>
            <a:pPr algn="ctr"/>
            <a:r>
              <a:rPr lang="en-US" sz="3200" dirty="0" smtClean="0"/>
              <a:t>United States Department of Agriculture (USDA) </a:t>
            </a:r>
            <a:br>
              <a:rPr lang="en-US" sz="3200" dirty="0" smtClean="0"/>
            </a:br>
            <a:r>
              <a:rPr lang="en-US" sz="3200" dirty="0" smtClean="0"/>
              <a:t>Section 508 Program</a:t>
            </a:r>
            <a:br>
              <a:rPr lang="en-US" sz="3200" dirty="0" smtClean="0"/>
            </a:br>
            <a:endParaRPr lang="en-US" sz="3200" dirty="0"/>
          </a:p>
        </p:txBody>
      </p:sp>
      <p:sp>
        <p:nvSpPr>
          <p:cNvPr id="3" name="Subtitle 2"/>
          <p:cNvSpPr>
            <a:spLocks noGrp="1"/>
          </p:cNvSpPr>
          <p:nvPr>
            <p:ph type="subTitle" idx="1"/>
          </p:nvPr>
        </p:nvSpPr>
        <p:spPr>
          <a:xfrm>
            <a:off x="4876800" y="5791200"/>
            <a:ext cx="4038600" cy="685800"/>
          </a:xfrm>
        </p:spPr>
        <p:txBody>
          <a:bodyPr>
            <a:normAutofit fontScale="77500" lnSpcReduction="20000"/>
          </a:bodyPr>
          <a:lstStyle/>
          <a:p>
            <a:r>
              <a:rPr lang="en-US" dirty="0" smtClean="0">
                <a:solidFill>
                  <a:schemeClr val="bg1"/>
                </a:solidFill>
              </a:rPr>
              <a:t>Angela Williams</a:t>
            </a:r>
          </a:p>
          <a:p>
            <a:r>
              <a:rPr lang="en-US" dirty="0" smtClean="0">
                <a:solidFill>
                  <a:schemeClr val="bg1"/>
                </a:solidFill>
              </a:rPr>
              <a:t>February 21, 2012</a:t>
            </a:r>
            <a:endParaRPr lang="en-US" dirty="0">
              <a:solidFill>
                <a:schemeClr val="bg1"/>
              </a:solidFill>
            </a:endParaRPr>
          </a:p>
        </p:txBody>
      </p:sp>
      <p:pic>
        <p:nvPicPr>
          <p:cNvPr id="4" name="Picture 3" descr="an image of a man holding a giant key over his head about to open a lock that is holding together several different pieces of technology. The picture symbolizes unlocking and eliminating barriers in electronic information technology."/>
          <p:cNvPicPr/>
          <p:nvPr/>
        </p:nvPicPr>
        <p:blipFill>
          <a:blip r:embed="rId2" cstate="print"/>
          <a:srcRect/>
          <a:stretch>
            <a:fillRect/>
          </a:stretch>
        </p:blipFill>
        <p:spPr bwMode="auto">
          <a:xfrm>
            <a:off x="5486400" y="152400"/>
            <a:ext cx="3429000" cy="3048000"/>
          </a:xfrm>
          <a:prstGeom prst="rect">
            <a:avLst/>
          </a:prstGeom>
          <a:noFill/>
          <a:ln w="9525">
            <a:noFill/>
            <a:miter lim="800000"/>
            <a:headEnd/>
            <a:tailEnd/>
          </a:ln>
        </p:spPr>
      </p:pic>
      <p:sp>
        <p:nvSpPr>
          <p:cNvPr id="10241" name="Rectangle 1"/>
          <p:cNvSpPr>
            <a:spLocks noChangeArrowheads="1"/>
          </p:cNvSpPr>
          <p:nvPr/>
        </p:nvSpPr>
        <p:spPr bwMode="auto">
          <a:xfrm>
            <a:off x="990600" y="3505200"/>
            <a:ext cx="693837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effectLst/>
                <a:latin typeface="Times New Roman" pitchFamily="18" charset="0"/>
                <a:ea typeface="Times New Roman" pitchFamily="18" charset="0"/>
                <a:cs typeface="Times New Roman" pitchFamily="18" charset="0"/>
              </a:rPr>
              <a:t>Turning the key to unlock and eliminate barriers, by providing accessibility to all!</a:t>
            </a:r>
            <a:endParaRPr kumimoji="0" lang="en-US" sz="1600" b="0" i="0" u="none" strike="noStrike" cap="none" normalizeH="0" baseline="0" dirty="0" smtClean="0">
              <a:ln>
                <a:noFill/>
              </a:ln>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Agencies are responsible for Section 508 compliance, </a:t>
            </a:r>
            <a:r>
              <a:rPr lang="en-US" sz="2800" u="sng" dirty="0" smtClean="0"/>
              <a:t>not industry</a:t>
            </a:r>
          </a:p>
          <a:p>
            <a:r>
              <a:rPr lang="en-US" sz="2800" dirty="0" smtClean="0"/>
              <a:t>Agencies must determine if and how the Section 508 Standard applies, </a:t>
            </a:r>
            <a:r>
              <a:rPr lang="en-US" sz="2800" u="sng" dirty="0" smtClean="0"/>
              <a:t>not industry</a:t>
            </a:r>
          </a:p>
          <a:p>
            <a:r>
              <a:rPr lang="en-US" sz="2800" dirty="0" smtClean="0"/>
              <a:t>Agencies must conduct market research to determine Section 508 requirements, not just pick a product</a:t>
            </a:r>
          </a:p>
          <a:p>
            <a:r>
              <a:rPr lang="en-US" sz="2800" dirty="0" smtClean="0"/>
              <a:t>Agencies must reflect their Section 508 requirements in acquisition solicitations</a:t>
            </a:r>
          </a:p>
          <a:p>
            <a:endParaRPr lang="en-US"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10</a:t>
            </a:fld>
            <a:endParaRPr lang="en-US"/>
          </a:p>
        </p:txBody>
      </p:sp>
      <p:sp>
        <p:nvSpPr>
          <p:cNvPr id="4" name="Title 3"/>
          <p:cNvSpPr>
            <a:spLocks noGrp="1"/>
          </p:cNvSpPr>
          <p:nvPr>
            <p:ph type="title"/>
          </p:nvPr>
        </p:nvSpPr>
        <p:spPr/>
        <p:txBody>
          <a:bodyPr>
            <a:normAutofit fontScale="90000"/>
          </a:bodyPr>
          <a:lstStyle/>
          <a:p>
            <a:pPr algn="ctr"/>
            <a:r>
              <a:rPr lang="en-US" dirty="0" smtClean="0"/>
              <a:t>Your Role As an Acquisition Profession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876800"/>
          </a:xfrm>
        </p:spPr>
        <p:txBody>
          <a:bodyPr>
            <a:normAutofit fontScale="92500" lnSpcReduction="20000"/>
          </a:bodyPr>
          <a:lstStyle/>
          <a:p>
            <a:r>
              <a:rPr lang="en-US" sz="2900" b="1" dirty="0" smtClean="0"/>
              <a:t>Subpart A — General</a:t>
            </a:r>
          </a:p>
          <a:p>
            <a:pPr lvl="1"/>
            <a:r>
              <a:rPr lang="en-US" sz="2500" dirty="0" smtClean="0"/>
              <a:t>1194.1  Purpose.</a:t>
            </a:r>
            <a:br>
              <a:rPr lang="en-US" sz="2500" dirty="0" smtClean="0"/>
            </a:br>
            <a:r>
              <a:rPr lang="en-US" sz="2500" dirty="0" smtClean="0"/>
              <a:t>1194.2  Application.</a:t>
            </a:r>
            <a:br>
              <a:rPr lang="en-US" sz="2500" dirty="0" smtClean="0"/>
            </a:br>
            <a:r>
              <a:rPr lang="en-US" sz="2500" dirty="0" smtClean="0"/>
              <a:t>1194.3  General exceptions.</a:t>
            </a:r>
            <a:br>
              <a:rPr lang="en-US" sz="2500" dirty="0" smtClean="0"/>
            </a:br>
            <a:r>
              <a:rPr lang="en-US" sz="2500" dirty="0" smtClean="0"/>
              <a:t>1194.4  Definitions.</a:t>
            </a:r>
            <a:br>
              <a:rPr lang="en-US" sz="2500" dirty="0" smtClean="0"/>
            </a:br>
            <a:r>
              <a:rPr lang="en-US" sz="2500" dirty="0" smtClean="0"/>
              <a:t>1194.5  Equivalent facilitation.</a:t>
            </a:r>
          </a:p>
          <a:p>
            <a:pPr lvl="1"/>
            <a:endParaRPr lang="en-US" sz="2500" dirty="0" smtClean="0"/>
          </a:p>
          <a:p>
            <a:r>
              <a:rPr lang="en-US" sz="2900" b="1" dirty="0" smtClean="0"/>
              <a:t>Subpart B — Technical Standards</a:t>
            </a:r>
          </a:p>
          <a:p>
            <a:pPr lvl="1"/>
            <a:r>
              <a:rPr lang="en-US" sz="2500" dirty="0" smtClean="0"/>
              <a:t>1194.21 Software applications and operating systems.</a:t>
            </a:r>
            <a:br>
              <a:rPr lang="en-US" sz="2500" dirty="0" smtClean="0"/>
            </a:br>
            <a:r>
              <a:rPr lang="en-US" sz="2500" dirty="0" smtClean="0"/>
              <a:t>1194.22 Web-based intranet and internet information and applications.</a:t>
            </a:r>
            <a:br>
              <a:rPr lang="en-US" sz="2500" dirty="0" smtClean="0"/>
            </a:br>
            <a:r>
              <a:rPr lang="en-US" sz="2500" dirty="0" smtClean="0"/>
              <a:t>1194.23 Telecommunications products.</a:t>
            </a:r>
            <a:br>
              <a:rPr lang="en-US" sz="2500" dirty="0" smtClean="0"/>
            </a:br>
            <a:r>
              <a:rPr lang="en-US" sz="2500" dirty="0" smtClean="0"/>
              <a:t>1194.24 Video and multimedia products.</a:t>
            </a:r>
            <a:br>
              <a:rPr lang="en-US" sz="2500" dirty="0" smtClean="0"/>
            </a:br>
            <a:r>
              <a:rPr lang="en-US" sz="2500" dirty="0" smtClean="0"/>
              <a:t>1194.25 Self contained, closed products.</a:t>
            </a:r>
            <a:br>
              <a:rPr lang="en-US" sz="2500" dirty="0" smtClean="0"/>
            </a:br>
            <a:r>
              <a:rPr lang="en-US" sz="2500" dirty="0" smtClean="0"/>
              <a:t>1194.26 Desktop and portable computers.</a:t>
            </a:r>
          </a:p>
          <a:p>
            <a:pPr lvl="1"/>
            <a:endParaRPr lang="en-US"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11</a:t>
            </a:fld>
            <a:endParaRPr lang="en-US"/>
          </a:p>
        </p:txBody>
      </p:sp>
      <p:sp>
        <p:nvSpPr>
          <p:cNvPr id="4" name="Title 3"/>
          <p:cNvSpPr>
            <a:spLocks noGrp="1"/>
          </p:cNvSpPr>
          <p:nvPr>
            <p:ph type="title"/>
          </p:nvPr>
        </p:nvSpPr>
        <p:spPr/>
        <p:txBody>
          <a:bodyPr/>
          <a:lstStyle/>
          <a:p>
            <a:r>
              <a:rPr lang="en-US" dirty="0" smtClean="0"/>
              <a:t>Section 508 Standards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Subpart C — Functional Performance Criteria</a:t>
            </a:r>
          </a:p>
          <a:p>
            <a:pPr lvl="1"/>
            <a:r>
              <a:rPr lang="en-US" dirty="0" smtClean="0"/>
              <a:t>1194.31 Functional performance criteria.</a:t>
            </a:r>
          </a:p>
          <a:p>
            <a:r>
              <a:rPr lang="en-US" b="1" dirty="0" smtClean="0"/>
              <a:t>Subpart D — Information, Documentation, and Support</a:t>
            </a:r>
          </a:p>
          <a:p>
            <a:pPr lvl="1"/>
            <a:r>
              <a:rPr lang="en-US" dirty="0" smtClean="0"/>
              <a:t>1194.41 Information, documentation, and support.</a:t>
            </a:r>
          </a:p>
          <a:p>
            <a:pPr lvl="1"/>
            <a:endParaRPr lang="en-US" dirty="0" smtClean="0"/>
          </a:p>
          <a:p>
            <a:pPr lvl="1"/>
            <a:endParaRPr lang="en-US" dirty="0" smtClean="0"/>
          </a:p>
          <a:p>
            <a:r>
              <a:rPr lang="en-US" dirty="0" smtClean="0"/>
              <a:t>Subpart C and Subpart D must be filled out in order to meet Section 508 </a:t>
            </a:r>
            <a:r>
              <a:rPr lang="en-US" dirty="0" err="1" smtClean="0"/>
              <a:t>requirments</a:t>
            </a:r>
            <a:endParaRPr lang="en-US" dirty="0" smtClean="0"/>
          </a:p>
          <a:p>
            <a:endParaRPr lang="en-US"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12</a:t>
            </a:fld>
            <a:endParaRPr lang="en-US"/>
          </a:p>
        </p:txBody>
      </p:sp>
      <p:sp>
        <p:nvSpPr>
          <p:cNvPr id="4" name="Title 3"/>
          <p:cNvSpPr>
            <a:spLocks noGrp="1"/>
          </p:cNvSpPr>
          <p:nvPr>
            <p:ph type="title"/>
          </p:nvPr>
        </p:nvSpPr>
        <p:spPr/>
        <p:txBody>
          <a:bodyPr/>
          <a:lstStyle/>
          <a:p>
            <a:r>
              <a:rPr lang="en-US" dirty="0" smtClean="0"/>
              <a:t>Section 508 Standards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724400"/>
          </a:xfrm>
        </p:spPr>
        <p:txBody>
          <a:bodyPr>
            <a:noAutofit/>
          </a:bodyPr>
          <a:lstStyle/>
          <a:p>
            <a:r>
              <a:rPr lang="en-US" sz="2400" dirty="0" smtClean="0"/>
              <a:t>1194.21 Software applications and operating systems. ( </a:t>
            </a:r>
            <a:r>
              <a:rPr lang="en-US" sz="2400" b="1" dirty="0" smtClean="0">
                <a:solidFill>
                  <a:schemeClr val="accent2">
                    <a:lumMod val="75000"/>
                  </a:schemeClr>
                </a:solidFill>
              </a:rPr>
              <a:t>Standard</a:t>
            </a:r>
            <a:r>
              <a:rPr lang="en-US" sz="2400" dirty="0" smtClean="0"/>
              <a:t>)</a:t>
            </a:r>
          </a:p>
          <a:p>
            <a:pPr lvl="1"/>
            <a:r>
              <a:rPr lang="en-US" sz="1400" dirty="0" smtClean="0"/>
              <a:t>(a) When software is designed to run on a system that has a keyboard, product functions shall be executable from a keyboard where the function itself or the result of performing a function can be discerned textually.</a:t>
            </a:r>
          </a:p>
          <a:p>
            <a:pPr lvl="1"/>
            <a:r>
              <a:rPr lang="en-US" sz="1400" dirty="0" smtClean="0"/>
              <a:t>(b) Applications shall not disrupt or disable activated features of other products that are identified as accessibility features, where those features are developed and documented according to industry standards.  Applications also shall not disrupt or disable activated features of any operating system that are identified as accessibility features where the application programming interface for those accessibility features has been documented by the manufacturer of the operating system and is available to the product developer.</a:t>
            </a:r>
          </a:p>
          <a:p>
            <a:pPr lvl="1"/>
            <a:r>
              <a:rPr lang="en-US" sz="1400" dirty="0" smtClean="0"/>
              <a:t>(c) A well-defined on-screen indication of the current focus shall be provided that moves among interactive interface elements as the input focus changes.  The focus shall be programmatically exposed so that assistive technology can track focus and focus changes.</a:t>
            </a:r>
          </a:p>
          <a:p>
            <a:pPr lvl="1"/>
            <a:r>
              <a:rPr lang="en-US" sz="1400" dirty="0" smtClean="0"/>
              <a:t>(d) Sufficient information about a user interface element including the identity, operation and state of the element shall be available to assistive technology.  When an image represents a program element, the information conveyed by the image must also be available in text. (</a:t>
            </a:r>
            <a:r>
              <a:rPr lang="en-US" sz="1400" b="1" dirty="0" smtClean="0">
                <a:solidFill>
                  <a:schemeClr val="accent2">
                    <a:lumMod val="75000"/>
                  </a:schemeClr>
                </a:solidFill>
              </a:rPr>
              <a:t>Accessibility Features</a:t>
            </a:r>
            <a:r>
              <a:rPr lang="en-US" sz="1400" dirty="0" smtClean="0"/>
              <a:t>)</a:t>
            </a:r>
          </a:p>
          <a:p>
            <a:pPr>
              <a:buNone/>
            </a:pPr>
            <a:endParaRPr lang="en-US" sz="1400"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13</a:t>
            </a:fld>
            <a:endParaRPr lang="en-US"/>
          </a:p>
        </p:txBody>
      </p:sp>
      <p:sp>
        <p:nvSpPr>
          <p:cNvPr id="4" name="Title 3"/>
          <p:cNvSpPr>
            <a:spLocks noGrp="1"/>
          </p:cNvSpPr>
          <p:nvPr>
            <p:ph type="title"/>
          </p:nvPr>
        </p:nvSpPr>
        <p:spPr/>
        <p:txBody>
          <a:bodyPr>
            <a:normAutofit fontScale="90000"/>
          </a:bodyPr>
          <a:lstStyle/>
          <a:p>
            <a:r>
              <a:rPr lang="en-US" dirty="0" smtClean="0"/>
              <a:t>Section 508 Standards breakdown</a:t>
            </a:r>
            <a:endParaRPr lang="en-US" dirty="0"/>
          </a:p>
        </p:txBody>
      </p:sp>
      <p:sp>
        <p:nvSpPr>
          <p:cNvPr id="5" name="Right Arrow 4" descr="An arrow pointing to the accessible features that relate to the standards"/>
          <p:cNvSpPr/>
          <p:nvPr/>
        </p:nvSpPr>
        <p:spPr>
          <a:xfrm rot="2056876">
            <a:off x="51503" y="206225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Exceptions</a:t>
            </a:r>
          </a:p>
          <a:p>
            <a:pPr lvl="1"/>
            <a:r>
              <a:rPr lang="en-US" dirty="0" smtClean="0"/>
              <a:t>General EIT Exceptions- </a:t>
            </a:r>
          </a:p>
          <a:p>
            <a:pPr lvl="2"/>
            <a:r>
              <a:rPr lang="en-US" sz="1300" dirty="0" smtClean="0"/>
              <a:t>any electronic and information technology operated by agencies, the function, operation, or use of which involves intelligence activities, cryptologic activities related to national security, command and control of military forces, equipment that is an integral part of a weapon or weapons system, or systems which are critical to the direct fulfillment of military or intelligence missions. </a:t>
            </a:r>
          </a:p>
          <a:p>
            <a:pPr lvl="1"/>
            <a:r>
              <a:rPr lang="en-US" dirty="0" smtClean="0"/>
              <a:t>Undue Burdens Exceptions</a:t>
            </a:r>
          </a:p>
          <a:p>
            <a:pPr lvl="2"/>
            <a:r>
              <a:rPr lang="en-US" dirty="0" smtClean="0"/>
              <a:t>Are systems that will cause the entire organization to come to a stop ( ex. Payroll systems, claims systems for pay)</a:t>
            </a:r>
          </a:p>
          <a:p>
            <a:pPr lvl="2"/>
            <a:endParaRPr lang="en-US" dirty="0" smtClean="0"/>
          </a:p>
          <a:p>
            <a:pPr lvl="1"/>
            <a:r>
              <a:rPr lang="en-US" dirty="0" smtClean="0"/>
              <a:t>Commercial Non-availability Exceptions</a:t>
            </a:r>
          </a:p>
          <a:p>
            <a:pPr lvl="2"/>
            <a:r>
              <a:rPr lang="en-US" dirty="0" smtClean="0"/>
              <a:t>When a commercial system is needed to meet the mission and there is no Section 508 COTS system available</a:t>
            </a:r>
          </a:p>
          <a:p>
            <a:pPr lvl="1"/>
            <a:endParaRPr lang="en-US"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14</a:t>
            </a:fld>
            <a:endParaRPr lang="en-US"/>
          </a:p>
        </p:txBody>
      </p:sp>
      <p:sp>
        <p:nvSpPr>
          <p:cNvPr id="4" name="Title 3"/>
          <p:cNvSpPr>
            <a:spLocks noGrp="1"/>
          </p:cNvSpPr>
          <p:nvPr>
            <p:ph type="title"/>
          </p:nvPr>
        </p:nvSpPr>
        <p:spPr/>
        <p:txBody>
          <a:bodyPr>
            <a:normAutofit/>
          </a:bodyPr>
          <a:lstStyle/>
          <a:p>
            <a:pPr algn="ctr"/>
            <a:r>
              <a:rPr lang="en-US" sz="3200" dirty="0" smtClean="0"/>
              <a:t>Exceptions/Waivers and Alternatives Formats</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t>When determining an exceptions, market research must be conducted to make sure that there are no systems that meet the Section 508 requirements</a:t>
            </a:r>
          </a:p>
          <a:p>
            <a:pPr>
              <a:buNone/>
            </a:pPr>
            <a:endParaRPr lang="en-US" sz="2400" dirty="0" smtClean="0"/>
          </a:p>
          <a:p>
            <a:r>
              <a:rPr lang="en-US" sz="2400" dirty="0" smtClean="0"/>
              <a:t>If an exceptions is granted, an alternative format must be provided to meet the Section 508 compliance and accessibility</a:t>
            </a:r>
          </a:p>
          <a:p>
            <a:pPr>
              <a:buNone/>
            </a:pPr>
            <a:endParaRPr lang="en-US" sz="2400" dirty="0" smtClean="0"/>
          </a:p>
          <a:p>
            <a:r>
              <a:rPr lang="en-US" sz="2400" dirty="0" smtClean="0"/>
              <a:t>Exceptions must be fully documented and a full explanation must be provided for the exceptions along with the alternative format that will be provided.</a:t>
            </a:r>
            <a:endParaRPr lang="en-US" sz="2400"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15</a:t>
            </a:fld>
            <a:endParaRPr lang="en-US"/>
          </a:p>
        </p:txBody>
      </p:sp>
      <p:sp>
        <p:nvSpPr>
          <p:cNvPr id="4" name="Title 3"/>
          <p:cNvSpPr>
            <a:spLocks noGrp="1"/>
          </p:cNvSpPr>
          <p:nvPr>
            <p:ph type="title"/>
          </p:nvPr>
        </p:nvSpPr>
        <p:spPr/>
        <p:txBody>
          <a:bodyPr>
            <a:normAutofit/>
          </a:bodyPr>
          <a:lstStyle/>
          <a:p>
            <a:pPr algn="ctr"/>
            <a:r>
              <a:rPr lang="en-US" sz="3200" dirty="0" smtClean="0"/>
              <a:t>Exceptions/Waivers and Alternatives Formats</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5131D72-F779-424E-AD4D-DA3AA623EB46}" type="slidenum">
              <a:rPr lang="en-US" smtClean="0"/>
              <a:pPr/>
              <a:t>16</a:t>
            </a:fld>
            <a:endParaRPr lang="en-US"/>
          </a:p>
        </p:txBody>
      </p:sp>
      <p:sp>
        <p:nvSpPr>
          <p:cNvPr id="3" name="Rectangle 2"/>
          <p:cNvSpPr txBox="1">
            <a:spLocks noChangeArrowheads="1"/>
          </p:cNvSpPr>
          <p:nvPr/>
        </p:nvSpPr>
        <p:spPr>
          <a:xfrm>
            <a:off x="457200" y="1524000"/>
            <a:ext cx="8229600" cy="23622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Acquisition Training</a:t>
            </a:r>
            <a:br>
              <a:rPr kumimoji="0" lang="en-US" sz="4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Part II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Market Research</a:t>
            </a:r>
          </a:p>
          <a:p>
            <a:pPr lvl="1"/>
            <a:r>
              <a:rPr lang="en-US" dirty="0" smtClean="0"/>
              <a:t>Buy Accessible Wizard</a:t>
            </a:r>
          </a:p>
          <a:p>
            <a:pPr lvl="1"/>
            <a:endParaRPr lang="en-US" dirty="0" smtClean="0"/>
          </a:p>
          <a:p>
            <a:pPr lvl="2">
              <a:lnSpc>
                <a:spcPct val="90000"/>
              </a:lnSpc>
            </a:pPr>
            <a:r>
              <a:rPr lang="en-US" dirty="0" smtClean="0"/>
              <a:t>The Buy Accessible Wizard is a web-based tool that:</a:t>
            </a:r>
          </a:p>
          <a:p>
            <a:pPr lvl="2">
              <a:lnSpc>
                <a:spcPct val="90000"/>
              </a:lnSpc>
            </a:pPr>
            <a:endParaRPr lang="en-US" dirty="0" smtClean="0"/>
          </a:p>
          <a:p>
            <a:pPr lvl="3">
              <a:lnSpc>
                <a:spcPct val="90000"/>
              </a:lnSpc>
            </a:pPr>
            <a:r>
              <a:rPr lang="en-US" dirty="0" smtClean="0"/>
              <a:t>Guides users through the acquisition process, gathering data and providing information about electronic and information technology (EIT) and Section 508 compliance</a:t>
            </a:r>
          </a:p>
          <a:p>
            <a:pPr lvl="3">
              <a:lnSpc>
                <a:spcPct val="90000"/>
              </a:lnSpc>
            </a:pPr>
            <a:endParaRPr lang="en-US" dirty="0" smtClean="0"/>
          </a:p>
          <a:p>
            <a:pPr lvl="3">
              <a:lnSpc>
                <a:spcPct val="90000"/>
              </a:lnSpc>
            </a:pPr>
            <a:r>
              <a:rPr lang="en-US" dirty="0" smtClean="0"/>
              <a:t>Compiles a running summary documenting the process and its results</a:t>
            </a:r>
          </a:p>
          <a:p>
            <a:pPr lvl="3">
              <a:lnSpc>
                <a:spcPct val="90000"/>
              </a:lnSpc>
            </a:pPr>
            <a:endParaRPr lang="en-US" dirty="0" smtClean="0"/>
          </a:p>
          <a:p>
            <a:pPr lvl="2">
              <a:lnSpc>
                <a:spcPct val="90000"/>
              </a:lnSpc>
            </a:pPr>
            <a:r>
              <a:rPr lang="en-US" dirty="0" smtClean="0"/>
              <a:t>The Buy Accessible Products and Services Directory</a:t>
            </a:r>
          </a:p>
          <a:p>
            <a:pPr lvl="3">
              <a:lnSpc>
                <a:spcPct val="90000"/>
              </a:lnSpc>
            </a:pPr>
            <a:r>
              <a:rPr lang="en-US" dirty="0" smtClean="0"/>
              <a:t>Access to vendor provided accessibility information</a:t>
            </a:r>
          </a:p>
          <a:p>
            <a:pPr lvl="3">
              <a:lnSpc>
                <a:spcPct val="90000"/>
              </a:lnSpc>
            </a:pPr>
            <a:endParaRPr lang="en-US" dirty="0" smtClean="0"/>
          </a:p>
          <a:p>
            <a:pPr lvl="2">
              <a:lnSpc>
                <a:spcPct val="90000"/>
              </a:lnSpc>
            </a:pPr>
            <a:r>
              <a:rPr lang="en-US" dirty="0" smtClean="0"/>
              <a:t>The Buy Accessible System makes compliance with the requirements of Section 508 as easy and thorough as possible</a:t>
            </a:r>
          </a:p>
          <a:p>
            <a:pPr lvl="2">
              <a:lnSpc>
                <a:spcPct val="90000"/>
              </a:lnSpc>
            </a:pPr>
            <a:endParaRPr lang="en-US" dirty="0" smtClean="0"/>
          </a:p>
          <a:p>
            <a:pPr lvl="2"/>
            <a:r>
              <a:rPr lang="en-US" dirty="0" smtClean="0"/>
              <a:t>Government Product Accessibility Template (GPAT)</a:t>
            </a:r>
          </a:p>
          <a:p>
            <a:pPr lvl="2"/>
            <a:endParaRPr lang="en-US" dirty="0" smtClean="0"/>
          </a:p>
          <a:p>
            <a:r>
              <a:rPr lang="en-US" dirty="0" smtClean="0"/>
              <a:t>Product Assessment Template (also known as the VPAT)</a:t>
            </a:r>
          </a:p>
          <a:p>
            <a:endParaRPr lang="en-US" dirty="0" smtClean="0"/>
          </a:p>
          <a:p>
            <a:pPr lvl="1">
              <a:buNone/>
            </a:pPr>
            <a:endParaRPr lang="en-US"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17</a:t>
            </a:fld>
            <a:endParaRPr lang="en-US"/>
          </a:p>
        </p:txBody>
      </p:sp>
      <p:sp>
        <p:nvSpPr>
          <p:cNvPr id="4" name="Title 3"/>
          <p:cNvSpPr>
            <a:spLocks noGrp="1"/>
          </p:cNvSpPr>
          <p:nvPr>
            <p:ph type="title"/>
          </p:nvPr>
        </p:nvSpPr>
        <p:spPr/>
        <p:txBody>
          <a:bodyPr/>
          <a:lstStyle/>
          <a:p>
            <a:r>
              <a:rPr lang="en-US" dirty="0" smtClean="0"/>
              <a:t>Defining Requirements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How you are going to test product for Section 508 compliance and accessibility</a:t>
            </a:r>
          </a:p>
          <a:p>
            <a:r>
              <a:rPr lang="en-US" sz="1800" dirty="0" smtClean="0"/>
              <a:t>Remediation Plan</a:t>
            </a:r>
          </a:p>
          <a:p>
            <a:r>
              <a:rPr lang="en-US" sz="1800" dirty="0" smtClean="0"/>
              <a:t>Section 508 due diligence</a:t>
            </a:r>
          </a:p>
          <a:p>
            <a:r>
              <a:rPr lang="en-US" sz="1800" dirty="0" smtClean="0"/>
              <a:t>Acceptance of deliverables</a:t>
            </a:r>
          </a:p>
          <a:p>
            <a:r>
              <a:rPr lang="en-US" sz="1800" dirty="0" smtClean="0"/>
              <a:t>Proper contract language</a:t>
            </a:r>
          </a:p>
          <a:p>
            <a:r>
              <a:rPr lang="en-US" sz="1800" dirty="0" smtClean="0"/>
              <a:t>How to handle upgrade, fixes, and patches</a:t>
            </a:r>
          </a:p>
          <a:p>
            <a:r>
              <a:rPr lang="en-US" sz="1800" dirty="0" smtClean="0"/>
              <a:t>Vendor knowledge of USDA process and procedures</a:t>
            </a:r>
          </a:p>
          <a:p>
            <a:r>
              <a:rPr lang="en-US" sz="1800" dirty="0" smtClean="0"/>
              <a:t>Templates for Section 508</a:t>
            </a:r>
          </a:p>
          <a:p>
            <a:r>
              <a:rPr lang="en-US" sz="1800" dirty="0" smtClean="0"/>
              <a:t>Section 508 Coordinators </a:t>
            </a:r>
          </a:p>
          <a:p>
            <a:r>
              <a:rPr lang="en-US" sz="1800" dirty="0" smtClean="0"/>
              <a:t>Knowledge of Section 508 Refresh</a:t>
            </a:r>
            <a:endParaRPr lang="en-US" sz="1800"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18</a:t>
            </a:fld>
            <a:endParaRPr lang="en-US"/>
          </a:p>
        </p:txBody>
      </p:sp>
      <p:sp>
        <p:nvSpPr>
          <p:cNvPr id="4" name="Title 3"/>
          <p:cNvSpPr>
            <a:spLocks noGrp="1"/>
          </p:cNvSpPr>
          <p:nvPr>
            <p:ph type="title"/>
          </p:nvPr>
        </p:nvSpPr>
        <p:spPr/>
        <p:txBody>
          <a:bodyPr/>
          <a:lstStyle/>
          <a:p>
            <a:r>
              <a:rPr lang="en-US" dirty="0" smtClean="0"/>
              <a:t>Defining Requirements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00600"/>
          </a:xfrm>
        </p:spPr>
        <p:txBody>
          <a:bodyPr>
            <a:normAutofit fontScale="62500" lnSpcReduction="20000"/>
          </a:bodyPr>
          <a:lstStyle/>
          <a:p>
            <a:r>
              <a:rPr lang="en-US" dirty="0" smtClean="0"/>
              <a:t>Statement of Work</a:t>
            </a:r>
          </a:p>
          <a:p>
            <a:pPr lvl="1"/>
            <a:r>
              <a:rPr lang="en-US" dirty="0" smtClean="0"/>
              <a:t>Solicitation (section 508 contract language included in the SOW to tell vendor what standards apply to their product) </a:t>
            </a:r>
          </a:p>
          <a:p>
            <a:pPr lvl="1"/>
            <a:endParaRPr lang="en-US" dirty="0" smtClean="0"/>
          </a:p>
          <a:p>
            <a:pPr lvl="1"/>
            <a:r>
              <a:rPr lang="en-US" dirty="0" smtClean="0"/>
              <a:t>Contract Award (make sure vendor understands what is expected when it comes to Section 508 and their product)</a:t>
            </a:r>
          </a:p>
          <a:p>
            <a:pPr lvl="1"/>
            <a:endParaRPr lang="en-US" dirty="0" smtClean="0"/>
          </a:p>
          <a:p>
            <a:pPr lvl="1"/>
            <a:r>
              <a:rPr lang="en-US" dirty="0" smtClean="0"/>
              <a:t>Evaluation ( inform vendor on how your agency is going to test or validate Section 508 and accessibility)</a:t>
            </a:r>
          </a:p>
          <a:p>
            <a:pPr lvl="1"/>
            <a:endParaRPr lang="en-US" dirty="0" smtClean="0"/>
          </a:p>
          <a:p>
            <a:pPr lvl="1"/>
            <a:r>
              <a:rPr lang="en-US" dirty="0" smtClean="0"/>
              <a:t>Delivery and 508 compliance Assessment ( all deliverables must be Section 508 compliant upon completion and full acceptance of product)</a:t>
            </a:r>
          </a:p>
          <a:p>
            <a:pPr lvl="1"/>
            <a:endParaRPr lang="en-US" dirty="0" smtClean="0"/>
          </a:p>
          <a:p>
            <a:r>
              <a:rPr lang="en-US" dirty="0" smtClean="0"/>
              <a:t>Request for Proposal (RFP)</a:t>
            </a:r>
          </a:p>
          <a:p>
            <a:pPr lvl="1"/>
            <a:r>
              <a:rPr lang="en-US" dirty="0" smtClean="0"/>
              <a:t>Solicitation (how do you meet the Section 508 Standards and accessibility requirements)</a:t>
            </a:r>
          </a:p>
          <a:p>
            <a:pPr lvl="1"/>
            <a:endParaRPr lang="en-US" dirty="0" smtClean="0"/>
          </a:p>
          <a:p>
            <a:pPr lvl="1"/>
            <a:r>
              <a:rPr lang="en-US" dirty="0" smtClean="0"/>
              <a:t>Evaluation (How well did RFP meet the standards)</a:t>
            </a:r>
          </a:p>
          <a:p>
            <a:pPr lvl="1"/>
            <a:endParaRPr lang="en-US" dirty="0" smtClean="0"/>
          </a:p>
          <a:p>
            <a:pPr lvl="1"/>
            <a:r>
              <a:rPr lang="en-US" dirty="0" smtClean="0"/>
              <a:t>Delivery and 508 compliance Assessment (providing in the vendor on how you will accept products after award for Section 508 compliance)</a:t>
            </a:r>
          </a:p>
          <a:p>
            <a:pPr lvl="1"/>
            <a:endParaRPr lang="en-US" dirty="0" smtClean="0"/>
          </a:p>
          <a:p>
            <a:pPr marL="365760" lvl="1" indent="-256032">
              <a:spcBef>
                <a:spcPts val="400"/>
              </a:spcBef>
              <a:buSzPct val="68000"/>
              <a:buFont typeface="Wingdings 3"/>
              <a:buChar char=""/>
            </a:pPr>
            <a:endParaRPr lang="en-US" dirty="0" smtClean="0"/>
          </a:p>
          <a:p>
            <a:pPr marL="365760" lvl="1" indent="-256032">
              <a:spcBef>
                <a:spcPts val="400"/>
              </a:spcBef>
              <a:buSzPct val="68000"/>
              <a:buFont typeface="Wingdings 3"/>
              <a:buChar char=""/>
            </a:pPr>
            <a:endParaRPr lang="en-US" dirty="0" smtClean="0"/>
          </a:p>
          <a:p>
            <a:endParaRPr lang="en-US"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19</a:t>
            </a:fld>
            <a:endParaRPr lang="en-US"/>
          </a:p>
        </p:txBody>
      </p:sp>
      <p:sp>
        <p:nvSpPr>
          <p:cNvPr id="4" name="Title 3"/>
          <p:cNvSpPr>
            <a:spLocks noGrp="1"/>
          </p:cNvSpPr>
          <p:nvPr>
            <p:ph type="title"/>
          </p:nvPr>
        </p:nvSpPr>
        <p:spPr/>
        <p:txBody>
          <a:bodyPr>
            <a:normAutofit fontScale="90000"/>
          </a:bodyPr>
          <a:lstStyle/>
          <a:p>
            <a:r>
              <a:rPr lang="en-US" dirty="0" smtClean="0"/>
              <a:t>Section 508 Acquisition Process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pPr>
              <a:defRPr/>
            </a:pPr>
            <a:fld id="{80925859-854D-4C07-816B-7296D1E84916}" type="slidenum">
              <a:rPr lang="en-US" smtClean="0"/>
              <a:pPr>
                <a:defRPr/>
              </a:pPr>
              <a:t>2</a:t>
            </a:fld>
            <a:endParaRPr lang="en-US"/>
          </a:p>
        </p:txBody>
      </p:sp>
      <p:sp>
        <p:nvSpPr>
          <p:cNvPr id="4098" name="Rectangle 2"/>
          <p:cNvSpPr>
            <a:spLocks noGrp="1" noChangeArrowheads="1"/>
          </p:cNvSpPr>
          <p:nvPr>
            <p:ph type="title"/>
          </p:nvPr>
        </p:nvSpPr>
        <p:spPr>
          <a:xfrm>
            <a:off x="457200" y="1524000"/>
            <a:ext cx="8229600" cy="2362200"/>
          </a:xfrm>
        </p:spPr>
        <p:txBody>
          <a:bodyPr>
            <a:normAutofit/>
          </a:bodyPr>
          <a:lstStyle/>
          <a:p>
            <a:pPr algn="ctr" eaLnBrk="1" hangingPunct="1"/>
            <a:r>
              <a:rPr lang="en-US" sz="4400" dirty="0" smtClean="0"/>
              <a:t>Acquisition Training</a:t>
            </a:r>
            <a:br>
              <a:rPr lang="en-US" sz="4400" dirty="0" smtClean="0"/>
            </a:br>
            <a:r>
              <a:rPr lang="en-US" sz="4400" dirty="0" smtClean="0"/>
              <a:t>Part 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dirty="0" smtClean="0"/>
              <a:t>Staged during training</a:t>
            </a:r>
            <a:endParaRPr lang="en-US"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20</a:t>
            </a:fld>
            <a:endParaRPr lang="en-US"/>
          </a:p>
        </p:txBody>
      </p:sp>
      <p:sp>
        <p:nvSpPr>
          <p:cNvPr id="4" name="Title 3"/>
          <p:cNvSpPr>
            <a:spLocks noGrp="1"/>
          </p:cNvSpPr>
          <p:nvPr>
            <p:ph type="title"/>
          </p:nvPr>
        </p:nvSpPr>
        <p:spPr/>
        <p:txBody>
          <a:bodyPr/>
          <a:lstStyle/>
          <a:p>
            <a:pPr algn="ctr"/>
            <a:r>
              <a:rPr lang="en-US" dirty="0" smtClean="0"/>
              <a:t>Acquisition Scenarios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1143000" y="838200"/>
            <a:ext cx="4800600" cy="1200150"/>
          </a:xfrm>
          <a:prstGeom prst="rect">
            <a:avLst/>
          </a:prstGeom>
          <a:noFill/>
          <a:ln w="9525">
            <a:noFill/>
            <a:miter lim="800000"/>
            <a:headEnd/>
            <a:tailEnd/>
          </a:ln>
        </p:spPr>
        <p:txBody>
          <a:bodyPr>
            <a:spAutoFit/>
          </a:bodyPr>
          <a:lstStyle/>
          <a:p>
            <a:r>
              <a:rPr lang="en-US" sz="7200"/>
              <a:t>Questions</a:t>
            </a:r>
          </a:p>
        </p:txBody>
      </p:sp>
      <p:pic>
        <p:nvPicPr>
          <p:cNvPr id="10243" name="Picture 4"/>
          <p:cNvPicPr>
            <a:picLocks noChangeAspect="1" noChangeArrowheads="1" noCrop="1"/>
          </p:cNvPicPr>
          <p:nvPr/>
        </p:nvPicPr>
        <p:blipFill>
          <a:blip r:embed="rId3" cstate="print"/>
          <a:srcRect/>
          <a:stretch>
            <a:fillRect/>
          </a:stretch>
        </p:blipFill>
        <p:spPr bwMode="auto">
          <a:xfrm>
            <a:off x="609600" y="2286000"/>
            <a:ext cx="1524000" cy="1524000"/>
          </a:xfrm>
          <a:prstGeom prst="rect">
            <a:avLst/>
          </a:prstGeom>
          <a:noFill/>
          <a:ln w="9525">
            <a:noFill/>
            <a:miter lim="800000"/>
            <a:headEnd/>
            <a:tailEnd/>
          </a:ln>
        </p:spPr>
      </p:pic>
      <p:grpSp>
        <p:nvGrpSpPr>
          <p:cNvPr id="2" name="Group 16" descr=" a picutre of Questions Marks scattered over the page"/>
          <p:cNvGrpSpPr>
            <a:grpSpLocks/>
          </p:cNvGrpSpPr>
          <p:nvPr/>
        </p:nvGrpSpPr>
        <p:grpSpPr bwMode="auto">
          <a:xfrm>
            <a:off x="1066800" y="381000"/>
            <a:ext cx="7467600" cy="5867400"/>
            <a:chOff x="838200" y="381000"/>
            <a:chExt cx="7467600" cy="5867400"/>
          </a:xfrm>
        </p:grpSpPr>
        <p:pic>
          <p:nvPicPr>
            <p:cNvPr id="10245" name="Picture 4"/>
            <p:cNvPicPr>
              <a:picLocks noChangeAspect="1" noChangeArrowheads="1" noCrop="1"/>
            </p:cNvPicPr>
            <p:nvPr/>
          </p:nvPicPr>
          <p:blipFill>
            <a:blip r:embed="rId3" cstate="print"/>
            <a:srcRect/>
            <a:stretch>
              <a:fillRect/>
            </a:stretch>
          </p:blipFill>
          <p:spPr bwMode="auto">
            <a:xfrm>
              <a:off x="6781800" y="1981200"/>
              <a:ext cx="1524000" cy="1524000"/>
            </a:xfrm>
            <a:prstGeom prst="rect">
              <a:avLst/>
            </a:prstGeom>
            <a:noFill/>
            <a:ln w="9525">
              <a:noFill/>
              <a:miter lim="800000"/>
              <a:headEnd/>
              <a:tailEnd/>
            </a:ln>
          </p:spPr>
        </p:pic>
        <p:pic>
          <p:nvPicPr>
            <p:cNvPr id="10246" name="Picture 4"/>
            <p:cNvPicPr>
              <a:picLocks noChangeAspect="1" noChangeArrowheads="1" noCrop="1"/>
            </p:cNvPicPr>
            <p:nvPr/>
          </p:nvPicPr>
          <p:blipFill>
            <a:blip r:embed="rId3" cstate="print"/>
            <a:srcRect/>
            <a:stretch>
              <a:fillRect/>
            </a:stretch>
          </p:blipFill>
          <p:spPr bwMode="auto">
            <a:xfrm>
              <a:off x="838200" y="4495800"/>
              <a:ext cx="1524000" cy="1524000"/>
            </a:xfrm>
            <a:prstGeom prst="rect">
              <a:avLst/>
            </a:prstGeom>
            <a:noFill/>
            <a:ln w="9525">
              <a:noFill/>
              <a:miter lim="800000"/>
              <a:headEnd/>
              <a:tailEnd/>
            </a:ln>
          </p:spPr>
        </p:pic>
        <p:pic>
          <p:nvPicPr>
            <p:cNvPr id="10247" name="Picture 4"/>
            <p:cNvPicPr>
              <a:picLocks noChangeAspect="1" noChangeArrowheads="1" noCrop="1"/>
            </p:cNvPicPr>
            <p:nvPr/>
          </p:nvPicPr>
          <p:blipFill>
            <a:blip r:embed="rId3" cstate="print"/>
            <a:srcRect/>
            <a:stretch>
              <a:fillRect/>
            </a:stretch>
          </p:blipFill>
          <p:spPr bwMode="auto">
            <a:xfrm>
              <a:off x="6629400" y="4724400"/>
              <a:ext cx="1524000" cy="1524000"/>
            </a:xfrm>
            <a:prstGeom prst="rect">
              <a:avLst/>
            </a:prstGeom>
            <a:noFill/>
            <a:ln w="9525">
              <a:noFill/>
              <a:miter lim="800000"/>
              <a:headEnd/>
              <a:tailEnd/>
            </a:ln>
          </p:spPr>
        </p:pic>
        <p:pic>
          <p:nvPicPr>
            <p:cNvPr id="10248" name="Picture 4"/>
            <p:cNvPicPr>
              <a:picLocks noChangeAspect="1" noChangeArrowheads="1" noCrop="1"/>
            </p:cNvPicPr>
            <p:nvPr/>
          </p:nvPicPr>
          <p:blipFill>
            <a:blip r:embed="rId3" cstate="print"/>
            <a:srcRect/>
            <a:stretch>
              <a:fillRect/>
            </a:stretch>
          </p:blipFill>
          <p:spPr bwMode="auto">
            <a:xfrm>
              <a:off x="5181600" y="381000"/>
              <a:ext cx="1524000" cy="1524000"/>
            </a:xfrm>
            <a:prstGeom prst="rect">
              <a:avLst/>
            </a:prstGeom>
            <a:noFill/>
            <a:ln w="9525">
              <a:noFill/>
              <a:miter lim="800000"/>
              <a:headEnd/>
              <a:tailEnd/>
            </a:ln>
          </p:spPr>
        </p:pic>
        <p:pic>
          <p:nvPicPr>
            <p:cNvPr id="10249" name="Picture 4" descr="C:\Documents and Settings\w019\Local Settings\Temporary Internet Files\Content.IE5\FS0DI8SZ\MMj02362400000[1].gif"/>
            <p:cNvPicPr>
              <a:picLocks noChangeAspect="1" noChangeArrowheads="1" noCrop="1"/>
            </p:cNvPicPr>
            <p:nvPr/>
          </p:nvPicPr>
          <p:blipFill>
            <a:blip r:embed="rId3" cstate="print"/>
            <a:srcRect/>
            <a:stretch>
              <a:fillRect/>
            </a:stretch>
          </p:blipFill>
          <p:spPr bwMode="auto">
            <a:xfrm>
              <a:off x="3810000" y="2971800"/>
              <a:ext cx="1524000" cy="1524000"/>
            </a:xfrm>
            <a:prstGeom prst="rect">
              <a:avLst/>
            </a:prstGeom>
            <a:noFill/>
            <a:ln w="9525">
              <a:noFill/>
              <a:miter lim="800000"/>
              <a:headEnd/>
              <a:tailEnd/>
            </a:ln>
          </p:spPr>
        </p:pic>
      </p:grpSp>
      <p:sp>
        <p:nvSpPr>
          <p:cNvPr id="10" name="Slide Number Placeholder 9"/>
          <p:cNvSpPr>
            <a:spLocks noGrp="1"/>
          </p:cNvSpPr>
          <p:nvPr>
            <p:ph type="sldNum" sz="quarter" idx="12"/>
          </p:nvPr>
        </p:nvSpPr>
        <p:spPr/>
        <p:txBody>
          <a:bodyPr/>
          <a:lstStyle/>
          <a:p>
            <a:pPr>
              <a:defRPr/>
            </a:pPr>
            <a:fld id="{DD81E1E0-E31C-44C3-8663-074B19C808DE}"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52400" y="1600200"/>
            <a:ext cx="8839200" cy="4114800"/>
          </a:xfrm>
        </p:spPr>
        <p:txBody>
          <a:bodyPr>
            <a:normAutofit/>
          </a:bodyPr>
          <a:lstStyle/>
          <a:p>
            <a:pPr eaLnBrk="1" hangingPunct="1"/>
            <a:r>
              <a:rPr lang="en-US" sz="2400" dirty="0" smtClean="0">
                <a:solidFill>
                  <a:srgbClr val="000000"/>
                </a:solidFill>
              </a:rPr>
              <a:t>Section 508 Awareness</a:t>
            </a:r>
          </a:p>
          <a:p>
            <a:pPr eaLnBrk="1" hangingPunct="1"/>
            <a:r>
              <a:rPr lang="en-US" sz="2400" dirty="0" smtClean="0">
                <a:solidFill>
                  <a:srgbClr val="000000"/>
                </a:solidFill>
              </a:rPr>
              <a:t>Acquisition Roles and Responsibilities</a:t>
            </a:r>
          </a:p>
          <a:p>
            <a:pPr eaLnBrk="1" hangingPunct="1"/>
            <a:r>
              <a:rPr lang="en-US" sz="2400" dirty="0" smtClean="0">
                <a:solidFill>
                  <a:srgbClr val="000000"/>
                </a:solidFill>
              </a:rPr>
              <a:t>Exceptions for Section 508</a:t>
            </a:r>
          </a:p>
          <a:p>
            <a:pPr eaLnBrk="1" hangingPunct="1"/>
            <a:r>
              <a:rPr lang="en-US" sz="2400" dirty="0" smtClean="0">
                <a:solidFill>
                  <a:srgbClr val="000000"/>
                </a:solidFill>
              </a:rPr>
              <a:t>Federal Compliance For Section Awareness</a:t>
            </a:r>
          </a:p>
          <a:p>
            <a:pPr eaLnBrk="1" hangingPunct="1"/>
            <a:r>
              <a:rPr lang="en-US" sz="2400" dirty="0" smtClean="0">
                <a:solidFill>
                  <a:srgbClr val="000000"/>
                </a:solidFill>
              </a:rPr>
              <a:t>Federal Acquisition Regulations (FAR)</a:t>
            </a:r>
          </a:p>
          <a:p>
            <a:pPr eaLnBrk="1" hangingPunct="1"/>
            <a:r>
              <a:rPr lang="en-US" dirty="0" smtClean="0">
                <a:solidFill>
                  <a:srgbClr val="000000"/>
                </a:solidFill>
              </a:rPr>
              <a:t>Section 508 Acquisition Process Awareness</a:t>
            </a:r>
          </a:p>
          <a:p>
            <a:pPr eaLnBrk="1" hangingPunct="1"/>
            <a:r>
              <a:rPr lang="en-US" dirty="0" smtClean="0">
                <a:solidFill>
                  <a:srgbClr val="000000"/>
                </a:solidFill>
              </a:rPr>
              <a:t>Section 508 Templates Review</a:t>
            </a:r>
          </a:p>
          <a:p>
            <a:pPr eaLnBrk="1" hangingPunct="1"/>
            <a:r>
              <a:rPr lang="en-US" dirty="0" smtClean="0">
                <a:solidFill>
                  <a:srgbClr val="000000"/>
                </a:solidFill>
              </a:rPr>
              <a:t>Buy Accessible Wizard</a:t>
            </a:r>
          </a:p>
          <a:p>
            <a:pPr eaLnBrk="1" hangingPunct="1"/>
            <a:r>
              <a:rPr lang="en-US" dirty="0" smtClean="0">
                <a:solidFill>
                  <a:srgbClr val="000000"/>
                </a:solidFill>
              </a:rPr>
              <a:t>Proper Contract Language</a:t>
            </a:r>
          </a:p>
          <a:p>
            <a:pPr eaLnBrk="1" hangingPunct="1">
              <a:buNone/>
            </a:pPr>
            <a:endParaRPr lang="en-US" dirty="0" smtClean="0">
              <a:solidFill>
                <a:srgbClr val="000000"/>
              </a:solidFill>
            </a:endParaRPr>
          </a:p>
        </p:txBody>
      </p:sp>
      <p:sp>
        <p:nvSpPr>
          <p:cNvPr id="4" name="Slide Number Placeholder 3"/>
          <p:cNvSpPr>
            <a:spLocks noGrp="1"/>
          </p:cNvSpPr>
          <p:nvPr>
            <p:ph type="sldNum" sz="quarter" idx="12"/>
          </p:nvPr>
        </p:nvSpPr>
        <p:spPr/>
        <p:txBody>
          <a:bodyPr>
            <a:normAutofit/>
          </a:bodyPr>
          <a:lstStyle/>
          <a:p>
            <a:pPr>
              <a:defRPr/>
            </a:pPr>
            <a:fld id="{80925859-854D-4C07-816B-7296D1E84916}" type="slidenum">
              <a:rPr lang="en-US" smtClean="0"/>
              <a:pPr>
                <a:defRPr/>
              </a:pPr>
              <a:t>3</a:t>
            </a:fld>
            <a:endParaRPr lang="en-US"/>
          </a:p>
        </p:txBody>
      </p:sp>
      <p:sp>
        <p:nvSpPr>
          <p:cNvPr id="4098" name="Rectangle 2"/>
          <p:cNvSpPr>
            <a:spLocks noGrp="1" noChangeArrowheads="1"/>
          </p:cNvSpPr>
          <p:nvPr>
            <p:ph type="title"/>
          </p:nvPr>
        </p:nvSpPr>
        <p:spPr>
          <a:xfrm>
            <a:off x="457200" y="457200"/>
            <a:ext cx="8229600" cy="1143000"/>
          </a:xfrm>
        </p:spPr>
        <p:txBody>
          <a:bodyPr/>
          <a:lstStyle/>
          <a:p>
            <a:pPr algn="ctr" eaLnBrk="1" hangingPunct="1"/>
            <a:r>
              <a:rPr lang="en-US" dirty="0" smtClean="0"/>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52400" y="1981200"/>
            <a:ext cx="8839200" cy="4114800"/>
          </a:xfrm>
        </p:spPr>
        <p:txBody>
          <a:bodyPr>
            <a:normAutofit/>
          </a:bodyPr>
          <a:lstStyle/>
          <a:p>
            <a:pPr eaLnBrk="1" hangingPunct="1"/>
            <a:r>
              <a:rPr lang="en-US" sz="3200" dirty="0" smtClean="0">
                <a:solidFill>
                  <a:srgbClr val="000000"/>
                </a:solidFill>
              </a:rPr>
              <a:t>Rehabilitation Act of 1973</a:t>
            </a:r>
          </a:p>
          <a:p>
            <a:pPr eaLnBrk="1" hangingPunct="1"/>
            <a:r>
              <a:rPr lang="en-US" sz="3200" dirty="0" smtClean="0">
                <a:solidFill>
                  <a:srgbClr val="000000"/>
                </a:solidFill>
              </a:rPr>
              <a:t>Section 508 Added in 1986</a:t>
            </a:r>
          </a:p>
          <a:p>
            <a:pPr eaLnBrk="1" hangingPunct="1"/>
            <a:r>
              <a:rPr lang="en-US" sz="3200" dirty="0" smtClean="0">
                <a:solidFill>
                  <a:srgbClr val="000000"/>
                </a:solidFill>
              </a:rPr>
              <a:t>Workforce Investment Act of 1998</a:t>
            </a:r>
          </a:p>
          <a:p>
            <a:pPr eaLnBrk="1" hangingPunct="1"/>
            <a:r>
              <a:rPr lang="en-US" sz="3200" dirty="0" smtClean="0">
                <a:solidFill>
                  <a:srgbClr val="000000"/>
                </a:solidFill>
              </a:rPr>
              <a:t>Federal Compliance  became effective June 2001</a:t>
            </a:r>
          </a:p>
          <a:p>
            <a:pPr eaLnBrk="1" hangingPunct="1"/>
            <a:r>
              <a:rPr lang="en-US" sz="3200" dirty="0" smtClean="0">
                <a:solidFill>
                  <a:srgbClr val="000000"/>
                </a:solidFill>
              </a:rPr>
              <a:t>Federal Acquisition Regulations (FAR)</a:t>
            </a:r>
          </a:p>
          <a:p>
            <a:pPr eaLnBrk="1" hangingPunct="1"/>
            <a:r>
              <a:rPr lang="en-US" sz="3200" dirty="0" smtClean="0">
                <a:solidFill>
                  <a:srgbClr val="000000"/>
                </a:solidFill>
              </a:rPr>
              <a:t>AGAR Advisory #49</a:t>
            </a:r>
          </a:p>
          <a:p>
            <a:pPr eaLnBrk="1" hangingPunct="1"/>
            <a:endParaRPr lang="en-US" dirty="0" smtClean="0">
              <a:solidFill>
                <a:srgbClr val="000000"/>
              </a:solidFill>
            </a:endParaRPr>
          </a:p>
          <a:p>
            <a:pPr eaLnBrk="1" hangingPunct="1">
              <a:buNone/>
            </a:pPr>
            <a:endParaRPr lang="en-US" dirty="0" smtClean="0">
              <a:solidFill>
                <a:srgbClr val="000000"/>
              </a:solidFill>
            </a:endParaRPr>
          </a:p>
        </p:txBody>
      </p:sp>
      <p:sp>
        <p:nvSpPr>
          <p:cNvPr id="4" name="Slide Number Placeholder 3"/>
          <p:cNvSpPr>
            <a:spLocks noGrp="1"/>
          </p:cNvSpPr>
          <p:nvPr>
            <p:ph type="sldNum" sz="quarter" idx="12"/>
          </p:nvPr>
        </p:nvSpPr>
        <p:spPr/>
        <p:txBody>
          <a:bodyPr>
            <a:normAutofit/>
          </a:bodyPr>
          <a:lstStyle/>
          <a:p>
            <a:pPr>
              <a:defRPr/>
            </a:pPr>
            <a:fld id="{80925859-854D-4C07-816B-7296D1E84916}" type="slidenum">
              <a:rPr lang="en-US" smtClean="0"/>
              <a:pPr>
                <a:defRPr/>
              </a:pPr>
              <a:t>4</a:t>
            </a:fld>
            <a:endParaRPr lang="en-US"/>
          </a:p>
        </p:txBody>
      </p:sp>
      <p:sp>
        <p:nvSpPr>
          <p:cNvPr id="4098" name="Rectangle 2"/>
          <p:cNvSpPr>
            <a:spLocks noGrp="1" noChangeArrowheads="1"/>
          </p:cNvSpPr>
          <p:nvPr>
            <p:ph type="title"/>
          </p:nvPr>
        </p:nvSpPr>
        <p:spPr>
          <a:xfrm>
            <a:off x="457200" y="457200"/>
            <a:ext cx="8229600" cy="1143000"/>
          </a:xfrm>
        </p:spPr>
        <p:txBody>
          <a:bodyPr/>
          <a:lstStyle/>
          <a:p>
            <a:pPr algn="ctr" eaLnBrk="1" hangingPunct="1"/>
            <a:r>
              <a:rPr lang="en-US" dirty="0" smtClean="0"/>
              <a:t>Section 508 and the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28800"/>
            <a:ext cx="7696200" cy="3200400"/>
          </a:xfrm>
        </p:spPr>
        <p:txBody>
          <a:bodyPr/>
          <a:lstStyle/>
          <a:p>
            <a:r>
              <a:rPr lang="en-US" dirty="0" smtClean="0"/>
              <a:t>Exhibit 300- CIRCULAR NO. A-11, P	art 7 Planning, Budgeting, Acquisition, and Management of Capital Assets, Section 300</a:t>
            </a:r>
          </a:p>
          <a:p>
            <a:r>
              <a:rPr lang="en-US" dirty="0" smtClean="0"/>
              <a:t>Exhibit 53- CIRCULAR NO. A-11, Information Technology and eGovernment</a:t>
            </a:r>
          </a:p>
          <a:p>
            <a:endParaRPr lang="en-US" dirty="0" smtClean="0"/>
          </a:p>
          <a:p>
            <a:pPr>
              <a:buNone/>
            </a:pPr>
            <a:endParaRPr lang="en-US" dirty="0" smtClean="0"/>
          </a:p>
        </p:txBody>
      </p:sp>
      <p:sp>
        <p:nvSpPr>
          <p:cNvPr id="3" name="Slide Number Placeholder 2"/>
          <p:cNvSpPr>
            <a:spLocks noGrp="1"/>
          </p:cNvSpPr>
          <p:nvPr>
            <p:ph type="sldNum" sz="quarter" idx="12"/>
          </p:nvPr>
        </p:nvSpPr>
        <p:spPr/>
        <p:txBody>
          <a:bodyPr/>
          <a:lstStyle/>
          <a:p>
            <a:fld id="{B5131D72-F779-424E-AD4D-DA3AA623EB46}" type="slidenum">
              <a:rPr lang="en-US" smtClean="0"/>
              <a:pPr/>
              <a:t>5</a:t>
            </a:fld>
            <a:endParaRPr lang="en-US"/>
          </a:p>
        </p:txBody>
      </p:sp>
      <p:sp>
        <p:nvSpPr>
          <p:cNvPr id="4" name="Title 3"/>
          <p:cNvSpPr>
            <a:spLocks noGrp="1"/>
          </p:cNvSpPr>
          <p:nvPr>
            <p:ph type="title"/>
          </p:nvPr>
        </p:nvSpPr>
        <p:spPr>
          <a:xfrm>
            <a:off x="457200" y="533400"/>
            <a:ext cx="8229600" cy="1143000"/>
          </a:xfrm>
        </p:spPr>
        <p:txBody>
          <a:bodyPr/>
          <a:lstStyle/>
          <a:p>
            <a:pPr algn="ctr"/>
            <a:r>
              <a:rPr lang="en-US" dirty="0" smtClean="0"/>
              <a:t>OMB Directives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229600" cy="4767072"/>
          </a:xfrm>
        </p:spPr>
        <p:txBody>
          <a:bodyPr>
            <a:normAutofit fontScale="92500"/>
          </a:bodyPr>
          <a:lstStyle/>
          <a:p>
            <a:r>
              <a:rPr lang="en-US" dirty="0" smtClean="0"/>
              <a:t>When acquiring EIT, agencies must ensure that— </a:t>
            </a:r>
          </a:p>
          <a:p>
            <a:pPr>
              <a:buNone/>
            </a:pPr>
            <a:r>
              <a:rPr lang="en-US" dirty="0" smtClean="0"/>
              <a:t>  (1) Federal employees with disabilities have access to and use of information and data that is comparable to the access and use by Federal employees who are not individuals with disabilities; and </a:t>
            </a:r>
          </a:p>
          <a:p>
            <a:r>
              <a:rPr lang="en-US" dirty="0" smtClean="0"/>
              <a:t>(2) Members of the public with disabilities seeking information or services from an agency have access to and use of information and data that is comparable to the access to and use of information and data by members of the public who are not individuals with disabilities. </a:t>
            </a:r>
          </a:p>
          <a:p>
            <a:endParaRPr lang="en-US"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6</a:t>
            </a:fld>
            <a:endParaRPr lang="en-US"/>
          </a:p>
        </p:txBody>
      </p:sp>
      <p:sp>
        <p:nvSpPr>
          <p:cNvPr id="4" name="Title 3"/>
          <p:cNvSpPr>
            <a:spLocks noGrp="1"/>
          </p:cNvSpPr>
          <p:nvPr>
            <p:ph type="title"/>
          </p:nvPr>
        </p:nvSpPr>
        <p:spPr/>
        <p:txBody>
          <a:bodyPr>
            <a:normAutofit/>
          </a:bodyPr>
          <a:lstStyle/>
          <a:p>
            <a:pPr algn="ctr"/>
            <a:r>
              <a:rPr lang="en-US" sz="3600" dirty="0" smtClean="0"/>
              <a:t>FAR Part 39 Acquisition of IT states:</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2057400"/>
            <a:ext cx="8229600" cy="4525963"/>
          </a:xfrm>
        </p:spPr>
        <p:txBody>
          <a:bodyPr>
            <a:normAutofit/>
          </a:bodyPr>
          <a:lstStyle/>
          <a:p>
            <a:r>
              <a:rPr lang="en-US" sz="2800" dirty="0" smtClean="0"/>
              <a:t>For USDA to create binding and enforceable provisions and incorporate these provisions into the Federal Acquisition Regulations (FAR).</a:t>
            </a:r>
          </a:p>
          <a:p>
            <a:r>
              <a:rPr lang="en-US" sz="2800" dirty="0" smtClean="0"/>
              <a:t>Create technical provisions need to be used in all electronic and information technology (EIT) acquisitions of products and services</a:t>
            </a:r>
            <a:endParaRPr lang="en-US" sz="2800" dirty="0"/>
          </a:p>
        </p:txBody>
      </p:sp>
      <p:sp>
        <p:nvSpPr>
          <p:cNvPr id="4" name="Slide Number Placeholder 3"/>
          <p:cNvSpPr>
            <a:spLocks noGrp="1"/>
          </p:cNvSpPr>
          <p:nvPr>
            <p:ph type="sldNum" sz="quarter" idx="12"/>
          </p:nvPr>
        </p:nvSpPr>
        <p:spPr/>
        <p:txBody>
          <a:bodyPr>
            <a:normAutofit/>
          </a:bodyPr>
          <a:lstStyle/>
          <a:p>
            <a:pPr>
              <a:defRPr/>
            </a:pPr>
            <a:fld id="{80925859-854D-4C07-816B-7296D1E84916}" type="slidenum">
              <a:rPr lang="en-US" smtClean="0"/>
              <a:pPr>
                <a:defRPr/>
              </a:pPr>
              <a:t>7</a:t>
            </a:fld>
            <a:endParaRPr lang="en-US"/>
          </a:p>
        </p:txBody>
      </p:sp>
      <p:sp>
        <p:nvSpPr>
          <p:cNvPr id="5122" name="Rectangle 2"/>
          <p:cNvSpPr>
            <a:spLocks noGrp="1" noChangeArrowheads="1"/>
          </p:cNvSpPr>
          <p:nvPr>
            <p:ph type="title"/>
          </p:nvPr>
        </p:nvSpPr>
        <p:spPr>
          <a:xfrm>
            <a:off x="457200" y="533400"/>
            <a:ext cx="8229600" cy="1143000"/>
          </a:xfrm>
        </p:spPr>
        <p:txBody>
          <a:bodyPr/>
          <a:lstStyle/>
          <a:p>
            <a:pPr algn="ctr" eaLnBrk="1" hangingPunct="1"/>
            <a:r>
              <a:rPr lang="en-US" dirty="0" smtClean="0"/>
              <a:t>Importance of Section 508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a:bodyPr>
          <a:lstStyle/>
          <a:p>
            <a:r>
              <a:rPr lang="en-US" dirty="0" smtClean="0"/>
              <a:t>It eliminates barriers for people with disabilities</a:t>
            </a:r>
          </a:p>
          <a:p>
            <a:r>
              <a:rPr lang="en-US" dirty="0" smtClean="0"/>
              <a:t>Supports Federal initiatives</a:t>
            </a:r>
          </a:p>
          <a:p>
            <a:r>
              <a:rPr lang="en-US" dirty="0" smtClean="0"/>
              <a:t>Benefits everyone</a:t>
            </a:r>
          </a:p>
          <a:p>
            <a:r>
              <a:rPr lang="en-US" dirty="0" smtClean="0"/>
              <a:t>Achieves legal compliance</a:t>
            </a:r>
          </a:p>
          <a:p>
            <a:r>
              <a:rPr lang="en-US" dirty="0" smtClean="0"/>
              <a:t>Promotes positive public image </a:t>
            </a:r>
          </a:p>
          <a:p>
            <a:r>
              <a:rPr lang="en-US" dirty="0" smtClean="0"/>
              <a:t>Facilitates public access to Federal information</a:t>
            </a:r>
          </a:p>
          <a:p>
            <a:endParaRPr lang="en-US" dirty="0" smtClean="0"/>
          </a:p>
          <a:p>
            <a:pPr>
              <a:buFont typeface="Wingdings" pitchFamily="2" charset="2"/>
              <a:buNone/>
            </a:pPr>
            <a:endParaRPr lang="en-US" i="1" dirty="0" smtClean="0">
              <a:solidFill>
                <a:schemeClr val="bg1"/>
              </a:solidFill>
            </a:endParaRPr>
          </a:p>
          <a:p>
            <a:pPr algn="ctr">
              <a:buNone/>
            </a:pPr>
            <a:r>
              <a:rPr lang="en-US" sz="7200" b="1" i="1" dirty="0" smtClean="0">
                <a:solidFill>
                  <a:schemeClr val="tx2"/>
                </a:solidFill>
              </a:rPr>
              <a:t>It’s the law!</a:t>
            </a:r>
          </a:p>
          <a:p>
            <a:endParaRPr lang="en-US" dirty="0"/>
          </a:p>
        </p:txBody>
      </p:sp>
      <p:sp>
        <p:nvSpPr>
          <p:cNvPr id="3" name="Slide Number Placeholder 2"/>
          <p:cNvSpPr>
            <a:spLocks noGrp="1"/>
          </p:cNvSpPr>
          <p:nvPr>
            <p:ph type="sldNum" sz="quarter" idx="12"/>
          </p:nvPr>
        </p:nvSpPr>
        <p:spPr/>
        <p:txBody>
          <a:bodyPr/>
          <a:lstStyle/>
          <a:p>
            <a:fld id="{B5131D72-F779-424E-AD4D-DA3AA623EB46}" type="slidenum">
              <a:rPr lang="en-US" smtClean="0"/>
              <a:pPr/>
              <a:t>8</a:t>
            </a:fld>
            <a:endParaRPr lang="en-US"/>
          </a:p>
        </p:txBody>
      </p:sp>
      <p:sp>
        <p:nvSpPr>
          <p:cNvPr id="4" name="Title 3"/>
          <p:cNvSpPr>
            <a:spLocks noGrp="1"/>
          </p:cNvSpPr>
          <p:nvPr>
            <p:ph type="title"/>
          </p:nvPr>
        </p:nvSpPr>
        <p:spPr/>
        <p:txBody>
          <a:bodyPr/>
          <a:lstStyle/>
          <a:p>
            <a:r>
              <a:rPr lang="en-US" dirty="0" smtClean="0"/>
              <a:t>Why is Section 508 Important?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5131D72-F779-424E-AD4D-DA3AA623EB46}" type="slidenum">
              <a:rPr lang="en-US" smtClean="0"/>
              <a:pPr/>
              <a:t>9</a:t>
            </a:fld>
            <a:endParaRPr lang="en-US"/>
          </a:p>
        </p:txBody>
      </p:sp>
      <p:sp>
        <p:nvSpPr>
          <p:cNvPr id="4" name="Title 3"/>
          <p:cNvSpPr>
            <a:spLocks noGrp="1"/>
          </p:cNvSpPr>
          <p:nvPr>
            <p:ph type="title"/>
          </p:nvPr>
        </p:nvSpPr>
        <p:spPr/>
        <p:txBody>
          <a:bodyPr>
            <a:normAutofit fontScale="90000"/>
          </a:bodyPr>
          <a:lstStyle/>
          <a:p>
            <a:r>
              <a:rPr lang="en-US" dirty="0" smtClean="0"/>
              <a:t>What does Section 508 Apply To?</a:t>
            </a:r>
            <a:endParaRPr lang="en-US" dirty="0"/>
          </a:p>
        </p:txBody>
      </p:sp>
      <p:sp>
        <p:nvSpPr>
          <p:cNvPr id="5" name="Rectangle 6"/>
          <p:cNvSpPr>
            <a:spLocks noGrp="1" noChangeArrowheads="1"/>
          </p:cNvSpPr>
          <p:nvPr>
            <p:ph idx="1"/>
          </p:nvPr>
        </p:nvSpPr>
        <p:spPr>
          <a:xfrm>
            <a:off x="457200" y="1481328"/>
            <a:ext cx="8229600" cy="3637919"/>
          </a:xfrm>
          <a:noFill/>
        </p:spPr>
        <p:txBody>
          <a:bodyPr>
            <a:spAutoFit/>
          </a:bodyPr>
          <a:lstStyle/>
          <a:p>
            <a:pPr>
              <a:spcBef>
                <a:spcPct val="0"/>
              </a:spcBef>
              <a:buClrTx/>
            </a:pPr>
            <a:r>
              <a:rPr lang="en-US" sz="3200" dirty="0" smtClean="0">
                <a:cs typeface="Times New Roman" pitchFamily="18" charset="0"/>
              </a:rPr>
              <a:t>Section 508 applies to the Federal Government and the US Postal Service</a:t>
            </a:r>
          </a:p>
          <a:p>
            <a:pPr>
              <a:spcBef>
                <a:spcPct val="0"/>
              </a:spcBef>
              <a:buClrTx/>
            </a:pPr>
            <a:r>
              <a:rPr lang="en-US" sz="3200" dirty="0" smtClean="0">
                <a:cs typeface="Times New Roman" pitchFamily="18" charset="0"/>
              </a:rPr>
              <a:t>Section 508 applies to ALL contract vehicles and procurement actions, including micro-purchases.</a:t>
            </a:r>
          </a:p>
          <a:p>
            <a:pPr>
              <a:spcBef>
                <a:spcPct val="0"/>
              </a:spcBef>
              <a:buClrTx/>
            </a:pPr>
            <a:r>
              <a:rPr lang="en-US" sz="3200" dirty="0" smtClean="0">
                <a:cs typeface="Times New Roman" pitchFamily="18" charset="0"/>
              </a:rPr>
              <a:t>All EIT that is “procured, maintained, developed, or used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txDef>
      <a:spPr/>
      <a:bodyPr vert="horz" lIns="45720" rIns="45720">
        <a:normAutofit/>
      </a:bodyPr>
      <a:lstStyle>
        <a:defPPr marL="0" marR="64008" indent="0" defTabSz="914400" rtl="0" eaLnBrk="1" fontAlgn="auto" latinLnBrk="0" hangingPunct="1">
          <a:lnSpc>
            <a:spcPct val="100000"/>
          </a:lnSpc>
          <a:spcBef>
            <a:spcPts val="400"/>
          </a:spcBef>
          <a:spcAft>
            <a:spcPts val="0"/>
          </a:spcAft>
          <a:buClr>
            <a:schemeClr val="accent1"/>
          </a:buClr>
          <a:buSzPct val="68000"/>
          <a:buFont typeface="Wingdings 3"/>
          <a:buNone/>
          <a:tabLst/>
          <a:defRPr kumimoji="0" sz="2700" b="0" i="0" u="none" strike="noStrike" kern="1200" cap="none" spc="0" normalizeH="0" baseline="0" noProof="0" dirty="0" smtClean="0">
            <a:ln>
              <a:noFill/>
            </a:ln>
            <a:solidFill>
              <a:schemeClr val="tx2"/>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2675</TotalTime>
  <Words>1156</Words>
  <Application>Microsoft Office PowerPoint</Application>
  <PresentationFormat>On-screen Show (4:3)</PresentationFormat>
  <Paragraphs>180</Paragraphs>
  <Slides>21</Slides>
  <Notes>10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United States Department of Agriculture (USDA)  Section 508 Program </vt:lpstr>
      <vt:lpstr>Acquisition Training Part I</vt:lpstr>
      <vt:lpstr>Objectives</vt:lpstr>
      <vt:lpstr>Section 508 and the Law</vt:lpstr>
      <vt:lpstr>OMB Directives</vt:lpstr>
      <vt:lpstr>FAR Part 39 Acquisition of IT states:</vt:lpstr>
      <vt:lpstr>Importance of Section 508</vt:lpstr>
      <vt:lpstr>Why is Section 508 Important?</vt:lpstr>
      <vt:lpstr>What does Section 508 Apply To?</vt:lpstr>
      <vt:lpstr>Your Role As an Acquisition Profession</vt:lpstr>
      <vt:lpstr>Section 508 Standards</vt:lpstr>
      <vt:lpstr>Section 508 Standards</vt:lpstr>
      <vt:lpstr>Section 508 Standards breakdown</vt:lpstr>
      <vt:lpstr>Exceptions/Waivers and Alternatives Formats</vt:lpstr>
      <vt:lpstr>Exceptions/Waivers and Alternatives Formats</vt:lpstr>
      <vt:lpstr>Slide 16</vt:lpstr>
      <vt:lpstr>Defining Requirements</vt:lpstr>
      <vt:lpstr>Defining Requirements</vt:lpstr>
      <vt:lpstr>Section 508 Acquisition Process</vt:lpstr>
      <vt:lpstr>Acquisition Scenarios</vt:lpstr>
      <vt:lpstr>Slide 21</vt:lpstr>
    </vt:vector>
  </TitlesOfParts>
  <Company>USDA Image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508 Program</dc:title>
  <dc:creator>awilliams</dc:creator>
  <cp:lastModifiedBy>awilliams</cp:lastModifiedBy>
  <cp:revision>111</cp:revision>
  <dcterms:created xsi:type="dcterms:W3CDTF">2010-12-08T13:37:59Z</dcterms:created>
  <dcterms:modified xsi:type="dcterms:W3CDTF">2012-02-21T14:51:53Z</dcterms:modified>
</cp:coreProperties>
</file>