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57076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9A57-8ABD-4251-A0DE-0061D95B4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98FF2-F865-4F3D-8C86-BC14537FA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8F380-5BB2-42B3-BB38-29A6694D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31105-78D3-49CA-9ED2-E430464F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F3AB0-A7B1-4B56-892F-E3BD88604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8AA8-91B2-4858-9B6D-F7014B89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3F406-1131-450B-951E-FE7A15E7C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43CF-E584-4180-B162-4CF52DC1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0AA2-8C1D-4C29-9AE0-5E2527CC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67DB-F6F0-4FDD-B366-FF39A21F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9BD52B-E562-457F-8862-67046B0AB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5E712-AF45-4FB1-A5F3-9C0A4741B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ED1DD-25A6-4EB0-B5EC-4A8E41B24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4198B-7CBD-4322-BAF1-26E803767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C1814-1BA0-4E56-9460-F52FA007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1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CDDDF-C363-47BF-BB0D-C6773AAE8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CF80-5269-457A-8078-24AE7399E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F00C1-CFE6-4979-9FE2-B7384095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49504-AF5F-47F0-9292-3A31FAEA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12FD9-C262-4F14-814D-689D9B69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9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EEE90-695F-447C-9FF4-7ABB63CDF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1D45B-6F37-4BF9-8567-9D3354FA4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25623-2833-43C4-BE08-D055A0D6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78FD4-1466-4338-A9E1-7A20B721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1EC0D-2CAF-407A-8761-7D9A9930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6B395-EB2C-40CE-A618-47337A64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D3D7D-29AD-47FD-93E1-22E9144D5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C909C-8054-4DCA-B2A2-36D7A6FD0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C92D0-4C05-4829-9650-18DB50CB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AF86C-B7CA-47B3-A944-2940D18B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71B23-CF69-4D9F-9266-21217E81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5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CC040-BE35-494C-B3A3-5C677697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594C9-0BF6-4DEC-A7C0-9C055E475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E02D6-CE4F-4690-858D-C6F65CD52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2A18B-4D6C-488F-9839-765C08C0D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CE9773-E5A0-4F9E-A335-574B9345B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DB512-29A6-4383-B61A-AE1EC1CA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7B5615-3AD0-484F-9D25-C17217A9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B8EE5-3844-409D-9AF0-00B61655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2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DA686-7507-4800-A96A-DEB9DAE1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EB54DC-73C4-4513-BB46-F5BFF13B1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D3D4CD-5FD0-4536-97F6-50355DAD0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C1371-DA11-424A-95A8-6A6DA1A4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EC972C-9772-4E22-8C1B-FD30AF18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BD112-96F8-46B3-B193-2DDD0213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3DABE-1528-4790-A616-FF907F67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3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B54C0-652A-4E9B-ADFB-CB57C8BE7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B96BA-5DBF-4BCF-9EE7-BB8E4904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E7EDF-BC56-44F5-B0F1-F7ACFC802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909FB-0D6F-44C9-B0FC-B900E4BC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57F2E-C24A-4BBB-BFE5-FA1A41E4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17791-0953-4401-A533-CBEDBFFF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2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74989-1FF9-4E58-9FF5-F4BC75FA4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5F7F1-1942-4160-B8AC-C57658FA96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F07B3-B44A-4936-8AE4-1FAD17242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FBB25-C77A-496A-A314-3999848A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81ED0-F703-4766-9797-3FE8D0670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AE55E-C736-4294-BD2A-C0AFC5C5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6A7DF4-7129-477E-8255-DDFE434F3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2CCF4-F268-41C7-9998-C52331B3C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B2E67-2DAF-4BC8-A152-FBC5E6126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F18C-DED0-48A8-B6BE-289DEF11417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AEF04-AB58-4C68-8C78-7E44389FD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E54BB-7BAE-40D2-A4F7-5CA3F1EBE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7A5-3A0E-4495-BD74-45C10C54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2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hyperlink" Target="https://covid19.nj.gov/pages/covid-19-vaccine-locations-for-eligible-recipients" TargetMode="Externa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svg"/><Relationship Id="rId4" Type="http://schemas.openxmlformats.org/officeDocument/2006/relationships/tags" Target="../tags/tag3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99BA224-89BE-453F-92F8-A4A188F731A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891" y="1723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99BA224-89BE-453F-92F8-A4A188F731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1" y="1723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Rectangle 92" hidden="1">
            <a:extLst>
              <a:ext uri="{FF2B5EF4-FFF2-40B4-BE49-F238E27FC236}">
                <a16:creationId xmlns:a16="http://schemas.microsoft.com/office/drawing/2014/main" id="{8A699767-BCA1-47AC-8F67-479A54B25E1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72" y="104"/>
            <a:ext cx="161968" cy="16196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defTabSz="932954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000" b="1" u="none" strike="noStrike" kern="1200" cap="none" spc="0" normalizeH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81" name="Rectangle 3">
            <a:extLst>
              <a:ext uri="{FF2B5EF4-FFF2-40B4-BE49-F238E27FC236}">
                <a16:creationId xmlns:a16="http://schemas.microsoft.com/office/drawing/2014/main" id="{1783DF86-DD5B-4AA2-9DA6-5A6D486C2B96}"/>
              </a:ext>
            </a:extLst>
          </p:cNvPr>
          <p:cNvSpPr>
            <a:spLocks/>
          </p:cNvSpPr>
          <p:nvPr/>
        </p:nvSpPr>
        <p:spPr>
          <a:xfrm>
            <a:off x="0" y="-1845"/>
            <a:ext cx="12192000" cy="6858001"/>
          </a:xfrm>
          <a:prstGeom prst="rect">
            <a:avLst/>
          </a:prstGeom>
          <a:gradFill flip="none" rotWithShape="1">
            <a:gsLst>
              <a:gs pos="100000">
                <a:schemeClr val="accent3"/>
              </a:gs>
              <a:gs pos="50000">
                <a:srgbClr val="237EC9"/>
              </a:gs>
              <a:gs pos="3000">
                <a:srgbClr val="58A2DA"/>
              </a:gs>
              <a:gs pos="0">
                <a:schemeClr val="accent1"/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2. Slide Title">
            <a:extLst>
              <a:ext uri="{FF2B5EF4-FFF2-40B4-BE49-F238E27FC236}">
                <a16:creationId xmlns:a16="http://schemas.microsoft.com/office/drawing/2014/main" id="{E4AB1968-BAB8-4E54-AA5F-38A77D8EB714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161987" y="234865"/>
            <a:ext cx="11725484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anchor="t" anchorCtr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As of January 14, 2021, the following groups are eligible for the COVID-19 vaccine:</a:t>
            </a:r>
          </a:p>
        </p:txBody>
      </p:sp>
      <p:sp>
        <p:nvSpPr>
          <p:cNvPr id="1680" name="1. On-page tracker">
            <a:extLst>
              <a:ext uri="{FF2B5EF4-FFF2-40B4-BE49-F238E27FC236}">
                <a16:creationId xmlns:a16="http://schemas.microsoft.com/office/drawing/2014/main" id="{F1464C47-6BC5-4604-B05D-445A631170B2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0569761" y="100516"/>
            <a:ext cx="1404231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0" tIns="0" rIns="0" bIns="0" anchor="t" anchorCtr="0">
            <a:spAutoFit/>
          </a:bodyPr>
          <a:lstStyle>
            <a:lvl1pPr marL="0" indent="0" algn="l" defTabSz="89535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lang="en-US" sz="16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00" indent="-190800" algn="l" defTabSz="89535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lang="en-US" sz="16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6400" indent="-248400" algn="l" defTabSz="89535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lang="en-US" sz="16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5600" indent="-154800" algn="l" defTabSz="89535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lang="en-US" sz="16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8800" indent="-129600" algn="l" defTabSz="89535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lang="en-US" sz="16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99794" indent="-173575" algn="l" defTabSz="119386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solidFill>
                  <a:schemeClr val="tx1"/>
                </a:solidFill>
                <a:latin typeface="+mn-lt"/>
              </a:defRPr>
            </a:lvl6pPr>
            <a:lvl7pPr marL="999794" indent="-173575" algn="l" defTabSz="119386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solidFill>
                  <a:schemeClr val="tx1"/>
                </a:solidFill>
                <a:latin typeface="+mn-lt"/>
              </a:defRPr>
            </a:lvl7pPr>
            <a:lvl8pPr marL="999794" indent="-173575" algn="l" defTabSz="119386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solidFill>
                  <a:schemeClr val="tx1"/>
                </a:solidFill>
                <a:latin typeface="+mn-lt"/>
              </a:defRPr>
            </a:lvl8pPr>
            <a:lvl9pPr marL="999794" indent="-173575" algn="l" defTabSz="119386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SzPct val="100000"/>
              <a:buFontTx/>
              <a:buNone/>
              <a:tabLst/>
              <a:defRPr/>
            </a:pPr>
            <a:r>
              <a:rPr kumimoji="0" lang="en-US" sz="800" b="0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Prepared on JAN 13, 2021</a:t>
            </a:r>
          </a:p>
        </p:txBody>
      </p:sp>
      <p:pic>
        <p:nvPicPr>
          <p:cNvPr id="501" name="Picture 6" descr="New Jersey Department of Health">
            <a:extLst>
              <a:ext uri="{FF2B5EF4-FFF2-40B4-BE49-F238E27FC236}">
                <a16:creationId xmlns:a16="http://schemas.microsoft.com/office/drawing/2014/main" id="{F11510B7-19E7-442F-BD3D-B8EB497443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86" b="19581"/>
          <a:stretch/>
        </p:blipFill>
        <p:spPr bwMode="auto">
          <a:xfrm>
            <a:off x="8995529" y="5617003"/>
            <a:ext cx="2287866" cy="73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4" name="Group 513">
            <a:extLst>
              <a:ext uri="{FF2B5EF4-FFF2-40B4-BE49-F238E27FC236}">
                <a16:creationId xmlns:a16="http://schemas.microsoft.com/office/drawing/2014/main" id="{F05B20EC-F780-4428-81C4-A4F374C59240}"/>
              </a:ext>
            </a:extLst>
          </p:cNvPr>
          <p:cNvGrpSpPr/>
          <p:nvPr/>
        </p:nvGrpSpPr>
        <p:grpSpPr>
          <a:xfrm>
            <a:off x="248795" y="873312"/>
            <a:ext cx="396228" cy="396228"/>
            <a:chOff x="12433300" y="254000"/>
            <a:chExt cx="396228" cy="396228"/>
          </a:xfrm>
        </p:grpSpPr>
        <p:sp>
          <p:nvSpPr>
            <p:cNvPr id="530" name="Oval 529">
              <a:extLst>
                <a:ext uri="{FF2B5EF4-FFF2-40B4-BE49-F238E27FC236}">
                  <a16:creationId xmlns:a16="http://schemas.microsoft.com/office/drawing/2014/main" id="{72F06658-748A-4C96-A33B-0C60EDB3D295}"/>
                </a:ext>
              </a:extLst>
            </p:cNvPr>
            <p:cNvSpPr/>
            <p:nvPr/>
          </p:nvSpPr>
          <p:spPr>
            <a:xfrm>
              <a:off x="12433300" y="254000"/>
              <a:ext cx="396228" cy="396228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pic>
          <p:nvPicPr>
            <p:cNvPr id="531" name="Graphic 530">
              <a:extLst>
                <a:ext uri="{FF2B5EF4-FFF2-40B4-BE49-F238E27FC236}">
                  <a16:creationId xmlns:a16="http://schemas.microsoft.com/office/drawing/2014/main" id="{F82FB313-56C3-42C0-BAF6-9E0EB280CC3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0914" y="261614"/>
              <a:ext cx="381000" cy="381000"/>
            </a:xfrm>
            <a:prstGeom prst="rect">
              <a:avLst/>
            </a:prstGeom>
          </p:spPr>
        </p:pic>
      </p:grpSp>
      <p:grpSp>
        <p:nvGrpSpPr>
          <p:cNvPr id="638" name="Group 637">
            <a:extLst>
              <a:ext uri="{FF2B5EF4-FFF2-40B4-BE49-F238E27FC236}">
                <a16:creationId xmlns:a16="http://schemas.microsoft.com/office/drawing/2014/main" id="{02F215AF-CD1A-45BD-A0FF-6958E2C3CC73}"/>
              </a:ext>
            </a:extLst>
          </p:cNvPr>
          <p:cNvGrpSpPr/>
          <p:nvPr/>
        </p:nvGrpSpPr>
        <p:grpSpPr>
          <a:xfrm>
            <a:off x="256409" y="1677784"/>
            <a:ext cx="396228" cy="396228"/>
            <a:chOff x="12433300" y="254000"/>
            <a:chExt cx="396228" cy="396228"/>
          </a:xfrm>
        </p:grpSpPr>
        <p:sp>
          <p:nvSpPr>
            <p:cNvPr id="639" name="Oval 638">
              <a:extLst>
                <a:ext uri="{FF2B5EF4-FFF2-40B4-BE49-F238E27FC236}">
                  <a16:creationId xmlns:a16="http://schemas.microsoft.com/office/drawing/2014/main" id="{0C3A1A15-05EF-404D-8A73-B85F508EA69F}"/>
                </a:ext>
              </a:extLst>
            </p:cNvPr>
            <p:cNvSpPr/>
            <p:nvPr/>
          </p:nvSpPr>
          <p:spPr>
            <a:xfrm>
              <a:off x="12433300" y="254000"/>
              <a:ext cx="396228" cy="396228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pic>
          <p:nvPicPr>
            <p:cNvPr id="640" name="Graphic 639">
              <a:extLst>
                <a:ext uri="{FF2B5EF4-FFF2-40B4-BE49-F238E27FC236}">
                  <a16:creationId xmlns:a16="http://schemas.microsoft.com/office/drawing/2014/main" id="{6778E29D-095D-4CB3-8F8D-857DF9D06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0914" y="261614"/>
              <a:ext cx="381000" cy="381000"/>
            </a:xfrm>
            <a:prstGeom prst="rect">
              <a:avLst/>
            </a:prstGeom>
          </p:spPr>
        </p:pic>
      </p:grpSp>
      <p:grpSp>
        <p:nvGrpSpPr>
          <p:cNvPr id="641" name="Group 640">
            <a:extLst>
              <a:ext uri="{FF2B5EF4-FFF2-40B4-BE49-F238E27FC236}">
                <a16:creationId xmlns:a16="http://schemas.microsoft.com/office/drawing/2014/main" id="{EF8C3BC8-0C71-401C-95CD-068A54DE561C}"/>
              </a:ext>
            </a:extLst>
          </p:cNvPr>
          <p:cNvGrpSpPr/>
          <p:nvPr/>
        </p:nvGrpSpPr>
        <p:grpSpPr>
          <a:xfrm>
            <a:off x="248795" y="2496019"/>
            <a:ext cx="396228" cy="396228"/>
            <a:chOff x="12433300" y="254000"/>
            <a:chExt cx="396228" cy="396228"/>
          </a:xfrm>
        </p:grpSpPr>
        <p:sp>
          <p:nvSpPr>
            <p:cNvPr id="642" name="Oval 641">
              <a:extLst>
                <a:ext uri="{FF2B5EF4-FFF2-40B4-BE49-F238E27FC236}">
                  <a16:creationId xmlns:a16="http://schemas.microsoft.com/office/drawing/2014/main" id="{A868EDA5-BA51-4ED0-A9ED-34DA00066913}"/>
                </a:ext>
              </a:extLst>
            </p:cNvPr>
            <p:cNvSpPr/>
            <p:nvPr/>
          </p:nvSpPr>
          <p:spPr>
            <a:xfrm>
              <a:off x="12433300" y="254000"/>
              <a:ext cx="396228" cy="396228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pic>
          <p:nvPicPr>
            <p:cNvPr id="643" name="Graphic 642">
              <a:extLst>
                <a:ext uri="{FF2B5EF4-FFF2-40B4-BE49-F238E27FC236}">
                  <a16:creationId xmlns:a16="http://schemas.microsoft.com/office/drawing/2014/main" id="{7E1EDA3A-50B1-4638-B4AE-CEAD443B1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0914" y="261614"/>
              <a:ext cx="381000" cy="381000"/>
            </a:xfrm>
            <a:prstGeom prst="rect">
              <a:avLst/>
            </a:prstGeom>
          </p:spPr>
        </p:pic>
      </p:grpSp>
      <p:sp>
        <p:nvSpPr>
          <p:cNvPr id="660" name="TextBox 659">
            <a:extLst>
              <a:ext uri="{FF2B5EF4-FFF2-40B4-BE49-F238E27FC236}">
                <a16:creationId xmlns:a16="http://schemas.microsoft.com/office/drawing/2014/main" id="{C627BEE9-5C63-4D94-A7F3-3EE61C3BC248}"/>
              </a:ext>
            </a:extLst>
          </p:cNvPr>
          <p:cNvSpPr txBox="1">
            <a:spLocks/>
          </p:cNvSpPr>
          <p:nvPr/>
        </p:nvSpPr>
        <p:spPr>
          <a:xfrm>
            <a:off x="853221" y="819893"/>
            <a:ext cx="6724308" cy="3760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FFFFFF"/>
                </a:solidFill>
              </a:rPr>
              <a:t>Paid or unpaid persons working or volunteering in a healthcare setting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1" name="TextBox 660">
            <a:extLst>
              <a:ext uri="{FF2B5EF4-FFF2-40B4-BE49-F238E27FC236}">
                <a16:creationId xmlns:a16="http://schemas.microsoft.com/office/drawing/2014/main" id="{1ACA0DF6-DEC7-4920-AAA8-1874F35DE1DB}"/>
              </a:ext>
            </a:extLst>
          </p:cNvPr>
          <p:cNvSpPr txBox="1">
            <a:spLocks/>
          </p:cNvSpPr>
          <p:nvPr/>
        </p:nvSpPr>
        <p:spPr>
          <a:xfrm>
            <a:off x="853221" y="1573533"/>
            <a:ext cx="6866714" cy="6020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FFFFFF"/>
                </a:solidFill>
              </a:rPr>
              <a:t>Residents of long-term care facilities and other congregate settings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2" name="TextBox 661">
            <a:extLst>
              <a:ext uri="{FF2B5EF4-FFF2-40B4-BE49-F238E27FC236}">
                <a16:creationId xmlns:a16="http://schemas.microsoft.com/office/drawing/2014/main" id="{0FF91DDE-DF6A-4E63-A7B9-8FF083CE6D22}"/>
              </a:ext>
            </a:extLst>
          </p:cNvPr>
          <p:cNvSpPr txBox="1">
            <a:spLocks/>
          </p:cNvSpPr>
          <p:nvPr/>
        </p:nvSpPr>
        <p:spPr>
          <a:xfrm>
            <a:off x="853221" y="2539182"/>
            <a:ext cx="6791764" cy="4599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defRPr/>
            </a:pPr>
            <a:r>
              <a:rPr lang="en-US" sz="2000" b="1" dirty="0">
                <a:solidFill>
                  <a:srgbClr val="FFFFFF"/>
                </a:solidFill>
              </a:rPr>
              <a:t>Frontline first responders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304463B-271B-43E7-9302-6DDBCD293AF5}"/>
              </a:ext>
            </a:extLst>
          </p:cNvPr>
          <p:cNvGrpSpPr/>
          <p:nvPr/>
        </p:nvGrpSpPr>
        <p:grpSpPr>
          <a:xfrm>
            <a:off x="264350" y="3234924"/>
            <a:ext cx="9737698" cy="396228"/>
            <a:chOff x="264350" y="3270338"/>
            <a:chExt cx="9737698" cy="396228"/>
          </a:xfrm>
        </p:grpSpPr>
        <p:grpSp>
          <p:nvGrpSpPr>
            <p:cNvPr id="648" name="Group 647">
              <a:extLst>
                <a:ext uri="{FF2B5EF4-FFF2-40B4-BE49-F238E27FC236}">
                  <a16:creationId xmlns:a16="http://schemas.microsoft.com/office/drawing/2014/main" id="{3CB5376F-2EB6-4ED1-B9D5-75A194E7A323}"/>
                </a:ext>
              </a:extLst>
            </p:cNvPr>
            <p:cNvGrpSpPr/>
            <p:nvPr/>
          </p:nvGrpSpPr>
          <p:grpSpPr>
            <a:xfrm>
              <a:off x="264350" y="3270338"/>
              <a:ext cx="396228" cy="396228"/>
              <a:chOff x="12433300" y="254000"/>
              <a:chExt cx="396228" cy="396228"/>
            </a:xfrm>
          </p:grpSpPr>
          <p:sp>
            <p:nvSpPr>
              <p:cNvPr id="652" name="Oval 651">
                <a:extLst>
                  <a:ext uri="{FF2B5EF4-FFF2-40B4-BE49-F238E27FC236}">
                    <a16:creationId xmlns:a16="http://schemas.microsoft.com/office/drawing/2014/main" id="{9DD86EE2-1552-4F4B-8656-D5E1261BE8B1}"/>
                  </a:ext>
                </a:extLst>
              </p:cNvPr>
              <p:cNvSpPr/>
              <p:nvPr/>
            </p:nvSpPr>
            <p:spPr>
              <a:xfrm>
                <a:off x="12433300" y="254000"/>
                <a:ext cx="396228" cy="396228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err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59" name="Graphic 658">
                <a:extLst>
                  <a:ext uri="{FF2B5EF4-FFF2-40B4-BE49-F238E27FC236}">
                    <a16:creationId xmlns:a16="http://schemas.microsoft.com/office/drawing/2014/main" id="{2605D614-212B-4F3D-85C8-75EE0702C5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2440914" y="261614"/>
                <a:ext cx="381000" cy="381000"/>
              </a:xfrm>
              <a:prstGeom prst="rect">
                <a:avLst/>
              </a:prstGeom>
            </p:spPr>
          </p:pic>
        </p:grpSp>
        <p:sp>
          <p:nvSpPr>
            <p:cNvPr id="663" name="TextBox 662">
              <a:extLst>
                <a:ext uri="{FF2B5EF4-FFF2-40B4-BE49-F238E27FC236}">
                  <a16:creationId xmlns:a16="http://schemas.microsoft.com/office/drawing/2014/main" id="{DC9C9261-6544-48D6-85A7-21F9425EE860}"/>
                </a:ext>
              </a:extLst>
            </p:cNvPr>
            <p:cNvSpPr txBox="1">
              <a:spLocks/>
            </p:cNvSpPr>
            <p:nvPr/>
          </p:nvSpPr>
          <p:spPr>
            <a:xfrm>
              <a:off x="853219" y="3318258"/>
              <a:ext cx="9148829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defRPr/>
              </a:pPr>
              <a:r>
                <a:rPr lang="en-US" sz="2000" b="1" dirty="0">
                  <a:solidFill>
                    <a:srgbClr val="FFFFFF"/>
                  </a:solidFill>
                </a:rPr>
                <a:t>Persons aged 65 and older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64" name="Group 663">
            <a:extLst>
              <a:ext uri="{FF2B5EF4-FFF2-40B4-BE49-F238E27FC236}">
                <a16:creationId xmlns:a16="http://schemas.microsoft.com/office/drawing/2014/main" id="{3E06AE5B-8788-47DC-9B58-D6F7456158D5}"/>
              </a:ext>
            </a:extLst>
          </p:cNvPr>
          <p:cNvGrpSpPr/>
          <p:nvPr/>
        </p:nvGrpSpPr>
        <p:grpSpPr>
          <a:xfrm>
            <a:off x="271964" y="3956805"/>
            <a:ext cx="7373020" cy="663678"/>
            <a:chOff x="264350" y="3252593"/>
            <a:chExt cx="7373020" cy="663678"/>
          </a:xfrm>
        </p:grpSpPr>
        <p:grpSp>
          <p:nvGrpSpPr>
            <p:cNvPr id="665" name="Group 664">
              <a:extLst>
                <a:ext uri="{FF2B5EF4-FFF2-40B4-BE49-F238E27FC236}">
                  <a16:creationId xmlns:a16="http://schemas.microsoft.com/office/drawing/2014/main" id="{2BEEC7B1-91D8-4727-8E26-3B7E327DB0AD}"/>
                </a:ext>
              </a:extLst>
            </p:cNvPr>
            <p:cNvGrpSpPr/>
            <p:nvPr/>
          </p:nvGrpSpPr>
          <p:grpSpPr>
            <a:xfrm>
              <a:off x="264350" y="3270338"/>
              <a:ext cx="396228" cy="396228"/>
              <a:chOff x="12433300" y="254000"/>
              <a:chExt cx="396228" cy="396228"/>
            </a:xfrm>
          </p:grpSpPr>
          <p:sp>
            <p:nvSpPr>
              <p:cNvPr id="667" name="Oval 666">
                <a:extLst>
                  <a:ext uri="{FF2B5EF4-FFF2-40B4-BE49-F238E27FC236}">
                    <a16:creationId xmlns:a16="http://schemas.microsoft.com/office/drawing/2014/main" id="{B4A97125-22AC-4233-8AAF-84957064AC37}"/>
                  </a:ext>
                </a:extLst>
              </p:cNvPr>
              <p:cNvSpPr/>
              <p:nvPr/>
            </p:nvSpPr>
            <p:spPr>
              <a:xfrm>
                <a:off x="12433300" y="254000"/>
                <a:ext cx="396228" cy="396228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err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68" name="Graphic 667">
                <a:extLst>
                  <a:ext uri="{FF2B5EF4-FFF2-40B4-BE49-F238E27FC236}">
                    <a16:creationId xmlns:a16="http://schemas.microsoft.com/office/drawing/2014/main" id="{C0BC200B-7687-49F2-8420-AAD9CFFDC9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2440914" y="261614"/>
                <a:ext cx="381000" cy="381000"/>
              </a:xfrm>
              <a:prstGeom prst="rect">
                <a:avLst/>
              </a:prstGeom>
            </p:spPr>
          </p:pic>
        </p:grpSp>
        <p:sp>
          <p:nvSpPr>
            <p:cNvPr id="666" name="TextBox 665">
              <a:extLst>
                <a:ext uri="{FF2B5EF4-FFF2-40B4-BE49-F238E27FC236}">
                  <a16:creationId xmlns:a16="http://schemas.microsoft.com/office/drawing/2014/main" id="{2894D086-B54D-4988-8463-713471002B89}"/>
                </a:ext>
              </a:extLst>
            </p:cNvPr>
            <p:cNvSpPr txBox="1">
              <a:spLocks/>
            </p:cNvSpPr>
            <p:nvPr/>
          </p:nvSpPr>
          <p:spPr>
            <a:xfrm>
              <a:off x="853219" y="3252593"/>
              <a:ext cx="6784151" cy="66367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lvl="0">
                <a:defRPr/>
              </a:pPr>
              <a:r>
                <a:rPr lang="en-US" sz="2000" b="1" dirty="0">
                  <a:solidFill>
                    <a:srgbClr val="FFFFFF"/>
                  </a:solidFill>
                </a:rPr>
                <a:t>Persons aged 16 to 64 years old who have at least one chronic medical condition that poses high-risk for severe COVID-19: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AF0B7575-FBD9-4C84-B1E2-694BA4128E75}"/>
              </a:ext>
            </a:extLst>
          </p:cNvPr>
          <p:cNvSpPr/>
          <p:nvPr/>
        </p:nvSpPr>
        <p:spPr>
          <a:xfrm>
            <a:off x="790702" y="4876529"/>
            <a:ext cx="41710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Cancer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Chronic Kidney Disease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Chronic Obstructive Pulmonary Disease (COPD)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Down Syndrome 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Heart conditions (e.g. heart failure, coronary artery disease, cardiomyopathies)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Immunocompromised (weakened immune system) due to organ transplant (consult with your doctor)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AF2411-EE83-4807-B647-FDFD86146A5C}"/>
              </a:ext>
            </a:extLst>
          </p:cNvPr>
          <p:cNvGrpSpPr/>
          <p:nvPr/>
        </p:nvGrpSpPr>
        <p:grpSpPr>
          <a:xfrm>
            <a:off x="8467845" y="880926"/>
            <a:ext cx="3419626" cy="4362380"/>
            <a:chOff x="8369689" y="883855"/>
            <a:chExt cx="3419626" cy="4098562"/>
          </a:xfrm>
        </p:grpSpPr>
        <p:sp>
          <p:nvSpPr>
            <p:cNvPr id="670" name="Rectangle 669">
              <a:extLst>
                <a:ext uri="{FF2B5EF4-FFF2-40B4-BE49-F238E27FC236}">
                  <a16:creationId xmlns:a16="http://schemas.microsoft.com/office/drawing/2014/main" id="{C6286BE9-9D48-4A28-AD91-EC9C5C9E6187}"/>
                </a:ext>
              </a:extLst>
            </p:cNvPr>
            <p:cNvSpPr>
              <a:spLocks/>
            </p:cNvSpPr>
            <p:nvPr/>
          </p:nvSpPr>
          <p:spPr>
            <a:xfrm>
              <a:off x="8369689" y="883855"/>
              <a:ext cx="3419626" cy="4098562"/>
            </a:xfrm>
            <a:prstGeom prst="rect">
              <a:avLst/>
            </a:prstGeom>
            <a:solidFill>
              <a:schemeClr val="tx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ADD78B7-1086-4F80-8208-78C7D1672A1C}"/>
                </a:ext>
              </a:extLst>
            </p:cNvPr>
            <p:cNvSpPr txBox="1"/>
            <p:nvPr/>
          </p:nvSpPr>
          <p:spPr>
            <a:xfrm>
              <a:off x="8513007" y="1396268"/>
              <a:ext cx="3056598" cy="2689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These groups can start making vaccination appointments. </a:t>
              </a:r>
              <a:r>
                <a:rPr lang="en-US" dirty="0">
                  <a:solidFill>
                    <a:schemeClr val="bg1"/>
                  </a:solidFill>
                </a:rPr>
                <a:t>More groups will become eligible in the coming weeks.</a:t>
              </a:r>
              <a:endParaRPr lang="en-US" b="1" dirty="0">
                <a:solidFill>
                  <a:schemeClr val="bg1"/>
                </a:solidFill>
              </a:endParaRPr>
            </a:p>
            <a:p>
              <a:r>
                <a:rPr lang="en-US" b="1" dirty="0">
                  <a:solidFill>
                    <a:schemeClr val="bg1"/>
                  </a:solidFill>
                </a:rPr>
                <a:t> 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For a list of open vaccination sites nearest to you and register for a COVID-19 vaccine visit </a:t>
              </a:r>
              <a:r>
                <a:rPr lang="en-US" b="1" dirty="0">
                  <a:solidFill>
                    <a:schemeClr val="bg1"/>
                  </a:solidFill>
                  <a:hlinkClick r:id="rId11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covid19.nj.gov/vaccine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A876EC8-42B5-424D-B56F-7DB807534069}"/>
              </a:ext>
            </a:extLst>
          </p:cNvPr>
          <p:cNvSpPr/>
          <p:nvPr/>
        </p:nvSpPr>
        <p:spPr>
          <a:xfrm>
            <a:off x="4744387" y="4854716"/>
            <a:ext cx="37509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Obesity (e.g. body mass index of 30kg/m</a:t>
            </a:r>
            <a:r>
              <a:rPr lang="en-US" sz="14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or higher)</a:t>
            </a:r>
          </a:p>
          <a:p>
            <a:pPr marL="742950" lvl="1" indent="-285750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Pregnancy (consult with your doctor)</a:t>
            </a:r>
          </a:p>
          <a:p>
            <a:pPr marL="742950" lvl="1" indent="-285750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Sickle cell disease</a:t>
            </a:r>
          </a:p>
          <a:p>
            <a:pPr marL="742950" lvl="1" indent="-285750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Smoking</a:t>
            </a:r>
          </a:p>
          <a:p>
            <a:pPr marL="742950" lvl="1" indent="-285750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Type 2 diabetes mellitus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29379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9Gv1Psxl0LX7_t1of308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192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think-cell Slide</vt:lpstr>
      <vt:lpstr>As of January 14, 2021, the following groups are eligible for the COVID-19 vaccine: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of January 14, 2021, the following groups are eligible for the COVID-19 vaccine:</dc:title>
  <dc:creator>Del Cid-Kosso, Maria</dc:creator>
  <cp:lastModifiedBy>McGuire, Kaylee</cp:lastModifiedBy>
  <cp:revision>3</cp:revision>
  <dcterms:created xsi:type="dcterms:W3CDTF">2021-01-13T18:29:35Z</dcterms:created>
  <dcterms:modified xsi:type="dcterms:W3CDTF">2021-01-13T19:59:31Z</dcterms:modified>
</cp:coreProperties>
</file>