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4" r:id="rId1"/>
  </p:sldMasterIdLst>
  <p:notesMasterIdLst>
    <p:notesMasterId r:id="rId21"/>
  </p:notesMasterIdLst>
  <p:sldIdLst>
    <p:sldId id="618" r:id="rId2"/>
    <p:sldId id="619" r:id="rId3"/>
    <p:sldId id="680" r:id="rId4"/>
    <p:sldId id="682" r:id="rId5"/>
    <p:sldId id="686" r:id="rId6"/>
    <p:sldId id="683" r:id="rId7"/>
    <p:sldId id="684" r:id="rId8"/>
    <p:sldId id="621" r:id="rId9"/>
    <p:sldId id="620" r:id="rId10"/>
    <p:sldId id="332" r:id="rId11"/>
    <p:sldId id="333" r:id="rId12"/>
    <p:sldId id="662" r:id="rId13"/>
    <p:sldId id="664" r:id="rId14"/>
    <p:sldId id="691" r:id="rId15"/>
    <p:sldId id="688" r:id="rId16"/>
    <p:sldId id="687" r:id="rId17"/>
    <p:sldId id="689" r:id="rId18"/>
    <p:sldId id="520" r:id="rId19"/>
    <p:sldId id="690" r:id="rId20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722" autoAdjust="0"/>
    <p:restoredTop sz="86450" autoAdjust="0"/>
  </p:normalViewPr>
  <p:slideViewPr>
    <p:cSldViewPr snapToGrid="0" snapToObjects="1">
      <p:cViewPr>
        <p:scale>
          <a:sx n="100" d="100"/>
          <a:sy n="100" d="100"/>
        </p:scale>
        <p:origin x="-72" y="4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496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93" d="100"/>
        <a:sy n="193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7B13168-D315-E844-BE46-97815B6BC3DE}" type="datetimeFigureOut">
              <a:rPr lang="en-US" smtClean="0"/>
              <a:t>10/22/2015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3035830-E890-C448-A663-9AA3970459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717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035830-E890-C448-A663-9AA39704593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7722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035830-E890-C448-A663-9AA39704593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0768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A3342F89-E0D9-B542-972A-7F301D9116BF}" type="datetimeFigureOut">
              <a:rPr lang="en-US" smtClean="0"/>
              <a:t>10/22/2015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624388" y="228600"/>
            <a:ext cx="2057400" cy="203911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42F89-E0D9-B542-972A-7F301D9116BF}" type="datetimeFigureOut">
              <a:rPr lang="en-US" smtClean="0"/>
              <a:t>10/22/2015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5B934-D518-BA42-9109-28BB0DE1DCD1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sz="half" idx="17"/>
          </p:nvPr>
        </p:nvSpPr>
        <p:spPr>
          <a:xfrm>
            <a:off x="502920" y="1985963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8"/>
          </p:nvPr>
        </p:nvSpPr>
        <p:spPr>
          <a:xfrm>
            <a:off x="502920" y="4164965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42F89-E0D9-B542-972A-7F301D9116BF}" type="datetimeFigureOut">
              <a:rPr lang="en-US" smtClean="0"/>
              <a:t>10/22/2015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5B934-D518-BA42-9109-28BB0DE1DC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42F89-E0D9-B542-972A-7F301D9116BF}" type="datetimeFigureOut">
              <a:rPr lang="en-US" smtClean="0"/>
              <a:t>10/22/2015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5B934-D518-BA42-9109-28BB0DE1DC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3451225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5" y="2571750"/>
            <a:ext cx="3255264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8775" y="273050"/>
            <a:ext cx="4597399" cy="585311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3" y="3733800"/>
            <a:ext cx="325526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A3342F89-E0D9-B542-972A-7F301D9116BF}" type="datetimeFigureOut">
              <a:rPr lang="en-US" smtClean="0"/>
              <a:t>10/22/2015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59305" y="6423585"/>
            <a:ext cx="331694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9404" y="3124200"/>
            <a:ext cx="3898272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6" y="228600"/>
            <a:ext cx="3460658" cy="63452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9404" y="3995737"/>
            <a:ext cx="3898272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A3342F89-E0D9-B542-972A-7F301D9116BF}" type="datetimeFigureOut">
              <a:rPr lang="en-US" smtClean="0"/>
              <a:t>10/22/2015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5B934-D518-BA42-9109-28BB0DE1DCD1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990110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505" y="4424082"/>
            <a:ext cx="6191157" cy="83371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28600"/>
            <a:ext cx="637838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6505" y="5257799"/>
            <a:ext cx="6191157" cy="885825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42F89-E0D9-B542-972A-7F301D9116BF}" type="datetimeFigureOut">
              <a:rPr lang="en-US" smtClean="0"/>
              <a:t>10/22/2015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5B934-D518-BA42-9109-28BB0DE1DCD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327212" y="4632792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4" y="228600"/>
            <a:ext cx="6387167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6181611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6179566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212262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3342F89-E0D9-B542-972A-7F301D9116BF}" type="datetimeFigureOut">
              <a:rPr lang="en-US" smtClean="0"/>
              <a:t>10/22/2015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46481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5B934-D518-BA42-9109-28BB0DE1DCD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49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6802438" y="4535424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423545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4016633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401530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0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3342F89-E0D9-B542-972A-7F301D9116BF}" type="datetimeFigureOut">
              <a:rPr lang="en-US" smtClean="0"/>
              <a:t>10/22/2015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25907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5B934-D518-BA42-9109-28BB0DE1DCD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4624388" y="4534726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4624388" y="2381663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6803136" y="2381662"/>
            <a:ext cx="2057400" cy="418795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3124200"/>
            <a:ext cx="3108960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365248"/>
            <a:ext cx="424011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3995737"/>
            <a:ext cx="3108960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A3342F89-E0D9-B542-972A-7F301D9116BF}" type="datetimeFigureOut">
              <a:rPr lang="en-US" smtClean="0"/>
              <a:t>10/22/2015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5B934-D518-BA42-9109-28BB0DE1DCD1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750361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27790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246062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42F89-E0D9-B542-972A-7F301D9116BF}" type="datetimeFigureOut">
              <a:rPr lang="en-US" smtClean="0"/>
              <a:t>10/22/2015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5B934-D518-BA42-9109-28BB0DE1DC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42F89-E0D9-B542-972A-7F301D9116BF}" type="datetimeFigureOut">
              <a:rPr lang="en-US" smtClean="0"/>
              <a:t>10/22/2015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5B934-D518-BA42-9109-28BB0DE1DCD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95772" y="954742"/>
            <a:ext cx="681318" cy="5171422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58756"/>
            <a:ext cx="6858000" cy="5184869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42F89-E0D9-B542-972A-7F301D9116BF}" type="datetimeFigureOut">
              <a:rPr lang="en-US" smtClean="0"/>
              <a:t>10/22/2015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5B934-D518-BA42-9109-28BB0DE1DCD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 rot="16200000">
            <a:off x="8593111" y="561668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 Pictures, 2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40505" y="1112198"/>
            <a:ext cx="2524126" cy="1998756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42F89-E0D9-B542-972A-7F301D9116BF}" type="datetimeFigureOut">
              <a:rPr lang="en-US" smtClean="0"/>
              <a:t>10/22/2015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5B934-D518-BA42-9109-28BB0DE1DCD1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3021107" y="443551"/>
            <a:ext cx="2743200" cy="2968389"/>
          </a:xfrm>
          <a:prstGeom prst="round2SameRect">
            <a:avLst>
              <a:gd name="adj1" fmla="val 5300"/>
              <a:gd name="adj2" fmla="val 0"/>
            </a:avLst>
          </a:prstGeom>
          <a:noFill/>
        </p:spPr>
        <p:txBody>
          <a:bodyPr anchor="t" anchorCtr="1"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5" name="Picture Placeholder 11"/>
          <p:cNvSpPr>
            <a:spLocks noGrp="1"/>
          </p:cNvSpPr>
          <p:nvPr>
            <p:ph type="pic" sz="quarter" idx="14"/>
          </p:nvPr>
        </p:nvSpPr>
        <p:spPr>
          <a:xfrm flipV="1">
            <a:off x="3021107" y="3442648"/>
            <a:ext cx="2743200" cy="2968389"/>
          </a:xfrm>
          <a:prstGeom prst="round2SameRect">
            <a:avLst>
              <a:gd name="adj1" fmla="val 5300"/>
              <a:gd name="adj2" fmla="val 0"/>
            </a:avLst>
          </a:prstGeom>
          <a:blipFill dpi="0" rotWithShape="0">
            <a:blip r:embed="rId2" cstate="print"/>
            <a:srcRect/>
            <a:stretch>
              <a:fillRect/>
            </a:stretch>
          </a:blipFill>
        </p:spPr>
        <p:txBody>
          <a:bodyPr anchor="b" anchorCtr="1">
            <a:normAutofit/>
            <a:scene3d>
              <a:camera prst="orthographicFront">
                <a:rot lat="0" lon="0" rev="10800000"/>
              </a:camera>
              <a:lightRig rig="threePt" dir="t"/>
            </a:scene3d>
          </a:bodyPr>
          <a:lstStyle>
            <a:lvl1pPr marL="0" indent="0">
              <a:buNone/>
              <a:defRPr sz="16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5"/>
          </p:nvPr>
        </p:nvSpPr>
        <p:spPr>
          <a:xfrm>
            <a:off x="5840505" y="4108759"/>
            <a:ext cx="2524126" cy="1998756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6"/>
          </p:nvPr>
        </p:nvSpPr>
        <p:spPr>
          <a:xfrm>
            <a:off x="5840505" y="3442648"/>
            <a:ext cx="2524126" cy="67468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18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40505" y="443551"/>
            <a:ext cx="2524126" cy="67468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18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134471"/>
            <a:ext cx="7556313" cy="995082"/>
          </a:xfrm>
        </p:spPr>
        <p:txBody>
          <a:bodyPr anchor="b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42F89-E0D9-B542-972A-7F301D9116BF}" type="datetimeFigureOut">
              <a:rPr lang="en-US" smtClean="0"/>
              <a:t>10/22/2015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5B934-D518-BA42-9109-28BB0DE1DCD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518" y="1129553"/>
            <a:ext cx="7558960" cy="7747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>
              <a:buNone/>
              <a:defRPr kumimoji="0" sz="2400" b="0" i="0" u="none" strike="noStrike" kern="1200" cap="none" spc="0" normalizeH="0" baseline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A3342F89-E0D9-B542-972A-7F301D9116BF}" type="datetimeFigureOut">
              <a:rPr lang="en-US" smtClean="0"/>
              <a:t>10/22/2015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74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1779494"/>
            <a:ext cx="3086100" cy="2040905"/>
          </a:xfrm>
        </p:spPr>
        <p:txBody>
          <a:bodyPr lIns="45720" tIns="45720" rIns="45720" anchor="t">
            <a:noAutofit/>
          </a:bodyPr>
          <a:lstStyle>
            <a:lvl1pPr marL="0" indent="0" algn="ctr">
              <a:spcBef>
                <a:spcPts val="600"/>
              </a:spcBef>
              <a:buNone/>
              <a:defRPr sz="46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58907" y="228600"/>
            <a:ext cx="820093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3124200"/>
            <a:ext cx="5638800" cy="1362075"/>
          </a:xfrm>
        </p:spPr>
        <p:txBody>
          <a:bodyPr anchor="b" anchorCtr="0">
            <a:normAutofit/>
          </a:bodyPr>
          <a:lstStyle>
            <a:lvl1pPr algn="l">
              <a:defRPr sz="32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4495800"/>
            <a:ext cx="5638800" cy="1500187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300"/>
              </a:spcBef>
              <a:buNone/>
              <a:defRPr sz="14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906" y="6248774"/>
            <a:ext cx="1474694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A3342F89-E0D9-B542-972A-7F301D9116BF}" type="datetimeFigureOut">
              <a:rPr lang="en-US" smtClean="0"/>
              <a:t>10/22/2015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0" y="6248774"/>
            <a:ext cx="5638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6248774"/>
            <a:ext cx="554038" cy="365125"/>
          </a:xfrm>
        </p:spPr>
        <p:txBody>
          <a:bodyPr/>
          <a:lstStyle/>
          <a:p>
            <a:fld id="{8285B934-D518-BA42-9109-28BB0DE1DCD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003612" y="3110754"/>
            <a:ext cx="260909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40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9" name="Rectangle 8"/>
          <p:cNvSpPr/>
          <p:nvPr/>
        </p:nvSpPr>
        <p:spPr>
          <a:xfrm>
            <a:off x="285750" y="228600"/>
            <a:ext cx="212725" cy="63452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9987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42F89-E0D9-B542-972A-7F301D9116BF}" type="datetimeFigureOut">
              <a:rPr lang="en-US" smtClean="0"/>
              <a:t>10/22/2015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5B934-D518-BA42-9109-28BB0DE1DC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TextBox 11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541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9878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42F89-E0D9-B542-972A-7F301D9116BF}" type="datetimeFigureOut">
              <a:rPr lang="en-US" smtClean="0"/>
              <a:t>10/22/2015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5B934-D518-BA42-9109-28BB0DE1DCD1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7541" y="2070847"/>
            <a:ext cx="3657600" cy="322729"/>
          </a:xfrm>
          <a:prstGeom prst="rect">
            <a:avLst/>
          </a:prstGeom>
          <a:solidFill>
            <a:schemeClr val="accent3"/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9878" y="2070847"/>
            <a:ext cx="3657600" cy="3227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7" y="1985963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42F89-E0D9-B542-972A-7F301D9116BF}" type="datetimeFigureOut">
              <a:rPr lang="en-US" smtClean="0"/>
              <a:t>10/22/2015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Content Placeholder 2"/>
          <p:cNvSpPr>
            <a:spLocks noGrp="1"/>
          </p:cNvSpPr>
          <p:nvPr>
            <p:ph sz="half" idx="14"/>
          </p:nvPr>
        </p:nvSpPr>
        <p:spPr>
          <a:xfrm>
            <a:off x="498517" y="4164965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4" name="Rectangle 13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05800" y="242234"/>
            <a:ext cx="554038" cy="365125"/>
          </a:xfrm>
        </p:spPr>
        <p:txBody>
          <a:bodyPr/>
          <a:lstStyle/>
          <a:p>
            <a:fld id="{8285B934-D518-BA42-9109-28BB0DE1DC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42F89-E0D9-B542-972A-7F301D9116BF}" type="datetimeFigureOut">
              <a:rPr lang="en-US" smtClean="0"/>
              <a:t>10/22/2015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5B934-D518-BA42-9109-28BB0DE1DCD1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8474" y="484094"/>
            <a:ext cx="7556313" cy="111610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4" y="1981200"/>
            <a:ext cx="7556313" cy="4144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5247" y="642358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A3342F89-E0D9-B542-972A-7F301D9116BF}" type="datetimeFigureOut">
              <a:rPr lang="en-US" smtClean="0"/>
              <a:t>10/22/2015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242234"/>
            <a:ext cx="554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8285B934-D518-BA42-9109-28BB0DE1DCD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  <p:sldLayoutId id="2147483746" r:id="rId12"/>
    <p:sldLayoutId id="2147483747" r:id="rId13"/>
    <p:sldLayoutId id="2147483748" r:id="rId14"/>
    <p:sldLayoutId id="2147483749" r:id="rId15"/>
    <p:sldLayoutId id="2147483750" r:id="rId16"/>
    <p:sldLayoutId id="2147483751" r:id="rId17"/>
    <p:sldLayoutId id="2147483752" r:id="rId18"/>
    <p:sldLayoutId id="2147483753" r:id="rId19"/>
    <p:sldLayoutId id="2147483754" r:id="rId20"/>
    <p:sldLayoutId id="2147483755" r:id="rId21"/>
  </p:sldLayoutIdLst>
  <p:txStyles>
    <p:titleStyle>
      <a:lvl1pPr algn="l" defTabSz="914400" rtl="0" eaLnBrk="1" latinLnBrk="0" hangingPunct="1">
        <a:spcBef>
          <a:spcPct val="0"/>
        </a:spcBef>
        <a:buNone/>
        <a:defRPr sz="36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2000"/>
        </a:spcBef>
        <a:buClr>
          <a:schemeClr val="accent1"/>
        </a:buClr>
        <a:buSzPct val="75000"/>
        <a:buFont typeface="Wingdings" pitchFamily="2" charset="2"/>
        <a:buChar char="n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OR TDAP iPad</a:t>
            </a:r>
            <a:r>
              <a:rPr lang="en-US" sz="3600" b="1" baseline="30000" dirty="0" smtClean="0">
                <a:latin typeface="Lucida Grande"/>
                <a:ea typeface="Lucida Grande"/>
                <a:cs typeface="Lucida Grande"/>
              </a:rPr>
              <a:t>® </a:t>
            </a:r>
            <a:br>
              <a:rPr lang="en-US" sz="3600" b="1" baseline="30000" dirty="0" smtClean="0">
                <a:latin typeface="Lucida Grande"/>
                <a:ea typeface="Lucida Grande"/>
                <a:cs typeface="Lucida Grande"/>
              </a:rPr>
            </a:br>
            <a:r>
              <a:rPr lang="en-US" sz="3600" dirty="0"/>
              <a:t>Pilot Program</a:t>
            </a:r>
          </a:p>
        </p:txBody>
      </p:sp>
      <p:pic>
        <p:nvPicPr>
          <p:cNvPr id="12" name="Picture 5" descr="Teltex-Logo-Always-Hear-For-You-NB.png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2188" b="-72188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Placeholder 2"/>
          <p:cNvPicPr>
            <a:picLocks noGrp="1" noChangeAspect="1"/>
          </p:cNvPicPr>
          <p:nvPr>
            <p:ph type="pic" sz="quarter" idx="12"/>
          </p:nvPr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t="-19001" b="-1900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08245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3124201"/>
            <a:ext cx="5638800" cy="1609724"/>
          </a:xfrm>
        </p:spPr>
        <p:txBody>
          <a:bodyPr>
            <a:noAutofit/>
          </a:bodyPr>
          <a:lstStyle/>
          <a:p>
            <a:r>
              <a:rPr lang="en-US" sz="4400" b="0" i="0" dirty="0" smtClean="0">
                <a:cs typeface="Helvetica Neue Thin"/>
              </a:rPr>
              <a:t/>
            </a:r>
            <a:br>
              <a:rPr lang="en-US" sz="4400" b="0" i="0" dirty="0" smtClean="0">
                <a:cs typeface="Helvetica Neue Thin"/>
              </a:rPr>
            </a:br>
            <a:r>
              <a:rPr lang="en-US" sz="4400" b="0" i="0" dirty="0" smtClean="0">
                <a:cs typeface="Helvetica Neue Thin"/>
              </a:rPr>
              <a:t>Why Teltex?</a:t>
            </a:r>
            <a:br>
              <a:rPr lang="en-US" sz="4400" b="0" i="0" dirty="0" smtClean="0">
                <a:cs typeface="Helvetica Neue Thin"/>
              </a:rPr>
            </a:br>
            <a:endParaRPr lang="en-US" sz="4400" b="0" i="0" dirty="0">
              <a:cs typeface="Helvetica Neue Thin"/>
            </a:endParaRPr>
          </a:p>
        </p:txBody>
      </p:sp>
    </p:spTree>
    <p:extLst>
      <p:ext uri="{BB962C8B-B14F-4D97-AF65-F5344CB8AC3E}">
        <p14:creationId xmlns:p14="http://schemas.microsoft.com/office/powerpoint/2010/main" val="3180788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1300" b="0" i="0" dirty="0" smtClean="0">
                <a:solidFill>
                  <a:schemeClr val="tx2"/>
                </a:solidFill>
                <a:latin typeface="+mn-lt"/>
                <a:cs typeface="Helvetica Neue Thin"/>
              </a:rPr>
              <a:t>1081 West Innovation Drive Kearney, MO 64060                                                   Toll Free: 888.515.8120 (V/TTY)                                                                                           Fax 816.635.4043</a:t>
            </a:r>
            <a:br>
              <a:rPr lang="en-US" sz="1300" b="0" i="0" dirty="0" smtClean="0">
                <a:solidFill>
                  <a:schemeClr val="tx2"/>
                </a:solidFill>
                <a:latin typeface="+mn-lt"/>
                <a:cs typeface="Helvetica Neue Thin"/>
              </a:rPr>
            </a:br>
            <a:r>
              <a:rPr lang="en-US" sz="1300" b="0" i="0" dirty="0" smtClean="0">
                <a:solidFill>
                  <a:schemeClr val="accent6"/>
                </a:solidFill>
                <a:latin typeface="+mn-lt"/>
                <a:cs typeface="Helvetica Neue Thin"/>
              </a:rPr>
              <a:t>www.teltex.com info@teltex.com </a:t>
            </a:r>
            <a:endParaRPr lang="en-US" sz="1300" b="0" i="0" dirty="0">
              <a:solidFill>
                <a:schemeClr val="accent6"/>
              </a:solidFill>
              <a:latin typeface="+mn-lt"/>
              <a:cs typeface="Helvetica Neue Thin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1300" b="0" i="0" dirty="0" smtClean="0">
                <a:solidFill>
                  <a:schemeClr val="tx2"/>
                </a:solidFill>
                <a:cs typeface="Helvetica Neue Thin"/>
              </a:rPr>
              <a:t>Specializing in Customized Services and Equipment Management for State Telecommunication Equipment Distribution Programs</a:t>
            </a:r>
            <a:endParaRPr lang="en-US" sz="1300" b="0" i="0" dirty="0">
              <a:solidFill>
                <a:schemeClr val="tx2"/>
              </a:solidFill>
              <a:cs typeface="Helvetica Neue Thin"/>
            </a:endParaRPr>
          </a:p>
        </p:txBody>
      </p:sp>
      <p:pic>
        <p:nvPicPr>
          <p:cNvPr id="4" name="Picture 5" descr="Teltex-Logo-Always-Hear-For-You-NB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565" y="1484878"/>
            <a:ext cx="3622328" cy="1470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5138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0C5986"/>
                </a:solidFill>
              </a:rPr>
              <a:t>AirWatch</a:t>
            </a:r>
            <a:r>
              <a:rPr lang="en-US" dirty="0" smtClean="0">
                <a:solidFill>
                  <a:srgbClr val="0C5986"/>
                </a:solidFill>
              </a:rPr>
              <a:t> Agent </a:t>
            </a:r>
            <a:endParaRPr lang="en-US" dirty="0">
              <a:solidFill>
                <a:srgbClr val="0C598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>
                <a:solidFill>
                  <a:srgbClr val="595959"/>
                </a:solidFill>
              </a:rPr>
              <a:t>Each iOS</a:t>
            </a:r>
            <a:r>
              <a:rPr lang="en-US" sz="2400" b="1" baseline="30000" dirty="0">
                <a:solidFill>
                  <a:srgbClr val="595959"/>
                </a:solidFill>
              </a:rPr>
              <a:t>® </a:t>
            </a:r>
            <a:r>
              <a:rPr lang="en-US" sz="2400" dirty="0">
                <a:solidFill>
                  <a:srgbClr val="595959"/>
                </a:solidFill>
              </a:rPr>
              <a:t>device is enrolled into a server at Teltex that allows for the following services to be conducted remotely, and reports provided to the State: </a:t>
            </a:r>
          </a:p>
          <a:p>
            <a:pPr lvl="1"/>
            <a:r>
              <a:rPr lang="en-US" sz="2000" dirty="0">
                <a:solidFill>
                  <a:srgbClr val="595959"/>
                </a:solidFill>
              </a:rPr>
              <a:t>Track and/or locate the device </a:t>
            </a:r>
          </a:p>
          <a:p>
            <a:pPr lvl="2"/>
            <a:r>
              <a:rPr lang="en-US" sz="2000" dirty="0">
                <a:solidFill>
                  <a:srgbClr val="595959"/>
                </a:solidFill>
              </a:rPr>
              <a:t>For example, is the device still within the State</a:t>
            </a:r>
          </a:p>
          <a:p>
            <a:pPr lvl="1"/>
            <a:r>
              <a:rPr lang="en-US" sz="2000" dirty="0">
                <a:solidFill>
                  <a:srgbClr val="595959"/>
                </a:solidFill>
              </a:rPr>
              <a:t>Is the device being used</a:t>
            </a:r>
          </a:p>
          <a:p>
            <a:pPr lvl="2"/>
            <a:r>
              <a:rPr lang="en-US" sz="2000" dirty="0">
                <a:solidFill>
                  <a:srgbClr val="595959"/>
                </a:solidFill>
              </a:rPr>
              <a:t>For example, no activity could equate to the device being lost or stolen</a:t>
            </a:r>
          </a:p>
          <a:p>
            <a:pPr lvl="1"/>
            <a:r>
              <a:rPr lang="en-US" sz="2000" dirty="0">
                <a:solidFill>
                  <a:srgbClr val="595959"/>
                </a:solidFill>
              </a:rPr>
              <a:t>Customization of device</a:t>
            </a:r>
          </a:p>
          <a:p>
            <a:pPr lvl="2"/>
            <a:r>
              <a:rPr lang="en-US" sz="2000" dirty="0">
                <a:solidFill>
                  <a:srgbClr val="595959"/>
                </a:solidFill>
              </a:rPr>
              <a:t>For example, open/close App </a:t>
            </a:r>
            <a:r>
              <a:rPr lang="en-US" sz="2000" dirty="0" smtClean="0">
                <a:solidFill>
                  <a:srgbClr val="595959"/>
                </a:solidFill>
              </a:rPr>
              <a:t>Store</a:t>
            </a:r>
            <a:endParaRPr lang="en-US" sz="2000" dirty="0">
              <a:solidFill>
                <a:srgbClr val="595959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4334" y="295058"/>
            <a:ext cx="800863" cy="81473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3905" y="1109789"/>
            <a:ext cx="811292" cy="814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665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0C5986"/>
                </a:solidFill>
              </a:rPr>
              <a:t>AirWatch</a:t>
            </a:r>
            <a:r>
              <a:rPr lang="en-US" dirty="0" smtClean="0">
                <a:solidFill>
                  <a:srgbClr val="0C5986"/>
                </a:solidFill>
              </a:rPr>
              <a:t> Agent</a:t>
            </a:r>
            <a:endParaRPr lang="en-US" dirty="0">
              <a:solidFill>
                <a:srgbClr val="0C598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Teltex </a:t>
            </a:r>
            <a:r>
              <a:rPr lang="en-US" b="1" i="1" u="sng" dirty="0" smtClean="0"/>
              <a:t>CANNOT </a:t>
            </a:r>
            <a:r>
              <a:rPr lang="en-US" dirty="0" smtClean="0"/>
              <a:t>do the following through </a:t>
            </a:r>
            <a:r>
              <a:rPr lang="en-US" dirty="0" err="1" smtClean="0"/>
              <a:t>AirWatch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Read emails</a:t>
            </a:r>
          </a:p>
          <a:p>
            <a:pPr lvl="1"/>
            <a:r>
              <a:rPr lang="en-US" dirty="0" smtClean="0"/>
              <a:t>Read messages</a:t>
            </a:r>
          </a:p>
          <a:p>
            <a:pPr lvl="1"/>
            <a:r>
              <a:rPr lang="en-US" dirty="0"/>
              <a:t>P</a:t>
            </a:r>
            <a:r>
              <a:rPr lang="en-US" dirty="0" smtClean="0"/>
              <a:t>hone calls</a:t>
            </a:r>
          </a:p>
          <a:p>
            <a:pPr lvl="2"/>
            <a:r>
              <a:rPr lang="en-US" dirty="0" smtClean="0"/>
              <a:t>Observe VRS calls</a:t>
            </a:r>
          </a:p>
          <a:p>
            <a:pPr lvl="2"/>
            <a:r>
              <a:rPr lang="en-US" dirty="0" smtClean="0"/>
              <a:t>Listen to IPCTS calls</a:t>
            </a:r>
          </a:p>
          <a:p>
            <a:pPr lvl="2"/>
            <a:r>
              <a:rPr lang="en-US" dirty="0" smtClean="0"/>
              <a:t>Read IPCTS records</a:t>
            </a:r>
          </a:p>
          <a:p>
            <a:pPr lvl="1"/>
            <a:r>
              <a:rPr lang="en-US" dirty="0" smtClean="0"/>
              <a:t>Track confidential information such as banking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-6597" b="-659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51791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3124200"/>
            <a:ext cx="5638800" cy="914399"/>
          </a:xfrm>
        </p:spPr>
        <p:txBody>
          <a:bodyPr>
            <a:normAutofit/>
          </a:bodyPr>
          <a:lstStyle/>
          <a:p>
            <a:r>
              <a:rPr lang="en-US" sz="4400" b="0" i="0" dirty="0" smtClean="0">
                <a:cs typeface="Helvetica Neue Thin"/>
              </a:rPr>
              <a:t>Pilot Specifics</a:t>
            </a:r>
            <a:endParaRPr lang="en-US" sz="2400" dirty="0">
              <a:cs typeface="Helvetica Neue Thin"/>
            </a:endParaRPr>
          </a:p>
        </p:txBody>
      </p:sp>
    </p:spTree>
    <p:extLst>
      <p:ext uri="{BB962C8B-B14F-4D97-AF65-F5344CB8AC3E}">
        <p14:creationId xmlns:p14="http://schemas.microsoft.com/office/powerpoint/2010/main" val="1088310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Pilot Specifics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25 individuals were selected</a:t>
            </a:r>
          </a:p>
          <a:p>
            <a:pPr lvl="1"/>
            <a:r>
              <a:rPr lang="en-US" dirty="0"/>
              <a:t>7</a:t>
            </a:r>
            <a:r>
              <a:rPr lang="en-US" dirty="0" smtClean="0"/>
              <a:t> Speech, 13 Deaf/</a:t>
            </a:r>
            <a:r>
              <a:rPr lang="en-US" dirty="0" err="1" smtClean="0"/>
              <a:t>HoH</a:t>
            </a:r>
            <a:r>
              <a:rPr lang="en-US" dirty="0" smtClean="0"/>
              <a:t>, 3 Blind/Low Vision, 2 Cognitive</a:t>
            </a:r>
            <a:endParaRPr lang="en-US" dirty="0"/>
          </a:p>
          <a:p>
            <a:r>
              <a:rPr lang="en-US" dirty="0" smtClean="0"/>
              <a:t>Pilot training/orientation held at PUC on March 26</a:t>
            </a:r>
            <a:r>
              <a:rPr lang="en-US" baseline="30000" dirty="0" smtClean="0"/>
              <a:t>th</a:t>
            </a:r>
            <a:r>
              <a:rPr lang="en-US" dirty="0" smtClean="0"/>
              <a:t> &amp; 27</a:t>
            </a:r>
            <a:r>
              <a:rPr lang="en-US" baseline="30000" dirty="0" smtClean="0"/>
              <a:t>th</a:t>
            </a:r>
            <a:endParaRPr lang="en-US" dirty="0" smtClean="0"/>
          </a:p>
          <a:p>
            <a:r>
              <a:rPr lang="en-US" dirty="0" smtClean="0"/>
              <a:t>Pilot scheduled for three months (became four)</a:t>
            </a:r>
          </a:p>
          <a:p>
            <a:r>
              <a:rPr lang="en-US" dirty="0" smtClean="0"/>
              <a:t>Four surveys throughout the pilot for participant feedback</a:t>
            </a:r>
          </a:p>
          <a:p>
            <a:r>
              <a:rPr lang="en-US" dirty="0" smtClean="0"/>
              <a:t>iPads started “locked down” with restrictions lifted over time </a:t>
            </a:r>
          </a:p>
        </p:txBody>
      </p:sp>
    </p:spTree>
    <p:extLst>
      <p:ext uri="{BB962C8B-B14F-4D97-AF65-F5344CB8AC3E}">
        <p14:creationId xmlns:p14="http://schemas.microsoft.com/office/powerpoint/2010/main" val="516785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0" i="0" dirty="0" smtClean="0">
                <a:cs typeface="Helvetica Neue Thin"/>
              </a:rPr>
              <a:t>Pilot Results</a:t>
            </a:r>
            <a:r>
              <a:rPr lang="en-US" dirty="0">
                <a:cs typeface="Helvetica Neue Thin"/>
              </a:rPr>
              <a:t/>
            </a:r>
            <a:br>
              <a:rPr lang="en-US" dirty="0">
                <a:cs typeface="Helvetica Neue Thin"/>
              </a:rPr>
            </a:br>
            <a:endParaRPr lang="en-US" b="0" i="0" dirty="0">
              <a:cs typeface="Helvetica Neue Thin"/>
            </a:endParaRPr>
          </a:p>
        </p:txBody>
      </p:sp>
    </p:spTree>
    <p:extLst>
      <p:ext uri="{BB962C8B-B14F-4D97-AF65-F5344CB8AC3E}">
        <p14:creationId xmlns:p14="http://schemas.microsoft.com/office/powerpoint/2010/main" val="2812626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SUCCESS!!!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Pilot participants were overwhelmingly positive about the iPad as a communications and telecommunications device</a:t>
            </a:r>
          </a:p>
          <a:p>
            <a:r>
              <a:rPr lang="en-US" dirty="0" smtClean="0"/>
              <a:t>Almost all of the participants elected to keep using the iPad after the pilot was concluded</a:t>
            </a:r>
          </a:p>
          <a:p>
            <a:r>
              <a:rPr lang="en-US" dirty="0" smtClean="0"/>
              <a:t>TDAP added iPads into our program and began distributing them in early August</a:t>
            </a:r>
          </a:p>
          <a:p>
            <a:pPr lvl="1"/>
            <a:r>
              <a:rPr lang="en-US" dirty="0" smtClean="0"/>
              <a:t>iPads have a separate application form</a:t>
            </a:r>
          </a:p>
          <a:p>
            <a:pPr lvl="1"/>
            <a:r>
              <a:rPr lang="en-US" dirty="0" smtClean="0"/>
              <a:t>Previous clients have to return existing equipment before we can issue them an iPad</a:t>
            </a:r>
          </a:p>
          <a:p>
            <a:pPr lvl="1"/>
            <a:r>
              <a:rPr lang="en-US" dirty="0" smtClean="0"/>
              <a:t>As of 10/21/15, TDAP has distributed 72 iPads and 18 iPad Minis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055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3124200"/>
            <a:ext cx="5638800" cy="1600200"/>
          </a:xfrm>
        </p:spPr>
        <p:txBody>
          <a:bodyPr>
            <a:noAutofit/>
          </a:bodyPr>
          <a:lstStyle/>
          <a:p>
            <a:r>
              <a:rPr lang="en-US" sz="4400" b="0" i="0" dirty="0" smtClean="0">
                <a:cs typeface="Helvetica Neue Thin"/>
              </a:rPr>
              <a:t>Questions?</a:t>
            </a:r>
            <a:br>
              <a:rPr lang="en-US" sz="4400" b="0" i="0" dirty="0" smtClean="0">
                <a:cs typeface="Helvetica Neue Thin"/>
              </a:rPr>
            </a:br>
            <a:endParaRPr lang="en-US" sz="4400" b="0" i="0" dirty="0">
              <a:cs typeface="Helvetica Neue Thin"/>
            </a:endParaRPr>
          </a:p>
        </p:txBody>
      </p:sp>
    </p:spTree>
    <p:extLst>
      <p:ext uri="{BB962C8B-B14F-4D97-AF65-F5344CB8AC3E}">
        <p14:creationId xmlns:p14="http://schemas.microsoft.com/office/powerpoint/2010/main" val="1174874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Contact Us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Telecommunications Devices Access </a:t>
            </a:r>
            <a:r>
              <a:rPr lang="en-US" dirty="0" smtClean="0"/>
              <a:t>Program (TDAP)</a:t>
            </a:r>
          </a:p>
          <a:p>
            <a:pPr lvl="1"/>
            <a:r>
              <a:rPr lang="en-US" dirty="0" smtClean="0"/>
              <a:t>800-848-4442 </a:t>
            </a:r>
            <a:r>
              <a:rPr lang="en-US" dirty="0"/>
              <a:t>V</a:t>
            </a:r>
          </a:p>
          <a:p>
            <a:pPr lvl="1"/>
            <a:r>
              <a:rPr lang="en-US" dirty="0"/>
              <a:t>800-648-3458 TTY</a:t>
            </a:r>
          </a:p>
          <a:p>
            <a:pPr lvl="1"/>
            <a:r>
              <a:rPr lang="en-US" dirty="0"/>
              <a:t>971-239-5845 VP</a:t>
            </a:r>
          </a:p>
          <a:p>
            <a:pPr lvl="1"/>
            <a:r>
              <a:rPr lang="en-US" u="sng" dirty="0">
                <a:solidFill>
                  <a:srgbClr val="0070C0"/>
                </a:solidFill>
              </a:rPr>
              <a:t>puc.rspf@state.or.us</a:t>
            </a:r>
            <a:r>
              <a:rPr lang="en-US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9785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iPad Pilot                    </a:t>
            </a:r>
            <a:br>
              <a:rPr lang="en-US" dirty="0" smtClean="0"/>
            </a:br>
            <a:r>
              <a:rPr lang="en-US" dirty="0" smtClean="0"/>
              <a:t>	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Background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2400" dirty="0" smtClean="0"/>
              <a:t>Why the iPad?</a:t>
            </a:r>
            <a:endParaRPr lang="en-US" sz="2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/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Security</a:t>
            </a:r>
          </a:p>
          <a:p>
            <a:pPr lvl="1"/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Accessibility</a:t>
            </a:r>
          </a:p>
          <a:p>
            <a:pPr marL="228600" lvl="1" indent="0">
              <a:buNone/>
            </a:pPr>
            <a:endParaRPr lang="en-US" sz="2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Why Teltex?</a:t>
            </a:r>
          </a:p>
          <a:p>
            <a:pPr lvl="1"/>
            <a:r>
              <a:rPr lang="en-US" sz="2400" dirty="0" err="1" smtClean="0"/>
              <a:t>Airwatch</a:t>
            </a:r>
            <a:endParaRPr lang="en-US" sz="2400" dirty="0" smtClean="0"/>
          </a:p>
          <a:p>
            <a:r>
              <a:rPr lang="en-US" sz="2400" dirty="0" smtClean="0"/>
              <a:t>Pilot Specifics</a:t>
            </a:r>
          </a:p>
          <a:p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Pilot Results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0147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3124200"/>
            <a:ext cx="5638800" cy="1533525"/>
          </a:xfrm>
        </p:spPr>
        <p:txBody>
          <a:bodyPr>
            <a:noAutofit/>
          </a:bodyPr>
          <a:lstStyle/>
          <a:p>
            <a:r>
              <a:rPr lang="en-US" sz="4400" b="0" i="0" dirty="0" smtClean="0">
                <a:cs typeface="Helvetica Neue Thin"/>
              </a:rPr>
              <a:t>Background</a:t>
            </a:r>
            <a:br>
              <a:rPr lang="en-US" sz="4400" b="0" i="0" dirty="0" smtClean="0">
                <a:cs typeface="Helvetica Neue Thin"/>
              </a:rPr>
            </a:br>
            <a:endParaRPr lang="en-US" sz="4400" b="0" i="0" dirty="0">
              <a:cs typeface="Helvetica Neue Thin"/>
            </a:endParaRPr>
          </a:p>
        </p:txBody>
      </p:sp>
    </p:spTree>
    <p:extLst>
      <p:ext uri="{BB962C8B-B14F-4D97-AF65-F5344CB8AC3E}">
        <p14:creationId xmlns:p14="http://schemas.microsoft.com/office/powerpoint/2010/main" val="3432820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Mexico </a:t>
            </a:r>
            <a:r>
              <a:rPr lang="en-US" dirty="0"/>
              <a:t>l</a:t>
            </a:r>
            <a:r>
              <a:rPr lang="en-US" dirty="0" smtClean="0"/>
              <a:t>ed the Way	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 2012 NM identified a growing gap in current telecommunications equipment for the Deaf, Hard of Hearing, Deaf-Blind, and Speech Disabled communities</a:t>
            </a:r>
            <a:endParaRPr lang="en-US" sz="2400" dirty="0"/>
          </a:p>
          <a:p>
            <a:pPr lvl="1"/>
            <a:r>
              <a:rPr 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Traditional equipment is outdated (TTYs)</a:t>
            </a:r>
          </a:p>
          <a:p>
            <a:pPr lvl="1"/>
            <a:r>
              <a:rPr lang="en-US" sz="2200" dirty="0" smtClean="0"/>
              <a:t>Wireless devices are more popular than landline</a:t>
            </a:r>
            <a:endParaRPr lang="en-US" sz="2200" dirty="0"/>
          </a:p>
          <a:p>
            <a:r>
              <a:rPr lang="en-US" sz="2400" dirty="0" smtClean="0"/>
              <a:t>NM began working with Apple and Teltex to see how iPads could be added to their programs</a:t>
            </a:r>
          </a:p>
          <a:p>
            <a:r>
              <a:rPr lang="en-US" sz="2400" dirty="0" smtClean="0"/>
              <a:t>Telecommunications is evolving!</a:t>
            </a:r>
          </a:p>
          <a:p>
            <a:pPr lvl="1"/>
            <a:endParaRPr lang="en-US" sz="2200" dirty="0" smtClean="0"/>
          </a:p>
          <a:p>
            <a:pPr marL="228600" lvl="1" indent="0">
              <a:buNone/>
            </a:pPr>
            <a:endParaRPr lang="en-US" sz="2200" dirty="0"/>
          </a:p>
          <a:p>
            <a:pPr marL="228600" lvl="1" indent="0">
              <a:buNone/>
            </a:pPr>
            <a:endParaRPr lang="en-US" sz="2200" dirty="0" smtClean="0"/>
          </a:p>
          <a:p>
            <a:pPr lvl="1"/>
            <a:endParaRPr lang="en-US" sz="22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576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Oregon had the same issues as the New Mexico Program	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1"/>
            <a:r>
              <a:rPr lang="en-US" sz="2200" dirty="0" smtClean="0"/>
              <a:t>The Telecommunications Devices Access Program (TDAP) was created in 1987 to ensure that all Oregonians have access to adequate telephone service</a:t>
            </a:r>
          </a:p>
          <a:p>
            <a:pPr lvl="1"/>
            <a:r>
              <a:rPr 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First items distributed were TTYs for Deaf, Hard of Hearing, Deaf-Blind, and Speech Impaired individuals</a:t>
            </a:r>
          </a:p>
          <a:p>
            <a:pPr lvl="1"/>
            <a:r>
              <a:rPr lang="en-US" sz="2200" dirty="0" smtClean="0"/>
              <a:t>Unfortunately, technology for “over-the-wire” equipment has not evolved, while ways to communicate have</a:t>
            </a:r>
          </a:p>
          <a:p>
            <a:pPr lvl="1"/>
            <a:r>
              <a:rPr lang="en-US" sz="2200" dirty="0" smtClean="0"/>
              <a:t>TDAP needed to evolve to better serve our Deaf and Deaf-Blind customers</a:t>
            </a:r>
          </a:p>
        </p:txBody>
      </p:sp>
    </p:spTree>
    <p:extLst>
      <p:ext uri="{BB962C8B-B14F-4D97-AF65-F5344CB8AC3E}">
        <p14:creationId xmlns:p14="http://schemas.microsoft.com/office/powerpoint/2010/main" val="2211077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3124201"/>
            <a:ext cx="5638800" cy="1028700"/>
          </a:xfrm>
        </p:spPr>
        <p:txBody>
          <a:bodyPr>
            <a:noAutofit/>
          </a:bodyPr>
          <a:lstStyle/>
          <a:p>
            <a:r>
              <a:rPr lang="en-US" sz="4400" b="0" i="0" dirty="0" smtClean="0">
                <a:cs typeface="Helvetica Neue Thin"/>
              </a:rPr>
              <a:t>Why the </a:t>
            </a:r>
            <a:r>
              <a:rPr lang="en-US" sz="4400" dirty="0" smtClean="0">
                <a:cs typeface="Helvetica Neue Thin"/>
              </a:rPr>
              <a:t>iP</a:t>
            </a:r>
            <a:r>
              <a:rPr lang="en-US" sz="4400" b="0" i="0" dirty="0" smtClean="0">
                <a:cs typeface="Helvetica Neue Thin"/>
              </a:rPr>
              <a:t>ad?</a:t>
            </a:r>
            <a:endParaRPr lang="en-US" sz="4400" b="0" i="0" dirty="0">
              <a:cs typeface="Helvetica Neue Thin"/>
            </a:endParaRPr>
          </a:p>
        </p:txBody>
      </p:sp>
    </p:spTree>
    <p:extLst>
      <p:ext uri="{BB962C8B-B14F-4D97-AF65-F5344CB8AC3E}">
        <p14:creationId xmlns:p14="http://schemas.microsoft.com/office/powerpoint/2010/main" val="3571077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the iPad vs Android</a:t>
            </a:r>
            <a:br>
              <a:rPr lang="en-US" dirty="0" smtClean="0"/>
            </a:br>
            <a:r>
              <a:rPr lang="en-US" dirty="0" smtClean="0"/>
              <a:t>	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Apple Products</a:t>
            </a:r>
          </a:p>
          <a:p>
            <a:pPr lvl="1"/>
            <a:r>
              <a:rPr lang="en-US" sz="2400" dirty="0" smtClean="0"/>
              <a:t>Standard OS</a:t>
            </a:r>
          </a:p>
          <a:p>
            <a:pPr lvl="1"/>
            <a:r>
              <a:rPr lang="en-US" sz="2400" dirty="0" smtClean="0"/>
              <a:t>Standard Layout</a:t>
            </a:r>
          </a:p>
          <a:p>
            <a:pPr lvl="1"/>
            <a:r>
              <a:rPr lang="en-US" sz="2400" dirty="0" smtClean="0"/>
              <a:t>Closed System</a:t>
            </a:r>
          </a:p>
          <a:p>
            <a:pPr lvl="1"/>
            <a:r>
              <a:rPr lang="en-US" sz="2400" dirty="0" smtClean="0"/>
              <a:t>Easy to Operate</a:t>
            </a:r>
          </a:p>
          <a:p>
            <a:pPr lvl="1"/>
            <a:r>
              <a:rPr lang="en-US" sz="2400" dirty="0" smtClean="0"/>
              <a:t>Built-in Standard Accessibility Features</a:t>
            </a:r>
          </a:p>
          <a:p>
            <a:pPr lvl="1"/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App Approval Process</a:t>
            </a:r>
          </a:p>
          <a:p>
            <a:pPr lvl="1"/>
            <a:r>
              <a:rPr lang="en-US" sz="2400" dirty="0" smtClean="0"/>
              <a:t>Insurance</a:t>
            </a:r>
            <a:endParaRPr lang="en-US" sz="2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/>
            <a:endParaRPr lang="en-US" sz="2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Android Products</a:t>
            </a:r>
          </a:p>
          <a:p>
            <a:pPr lvl="1"/>
            <a:r>
              <a:rPr lang="en-US" sz="2400" dirty="0" smtClean="0"/>
              <a:t>Multiple Systems</a:t>
            </a:r>
          </a:p>
          <a:p>
            <a:pPr lvl="1"/>
            <a:r>
              <a:rPr lang="en-US" sz="2400" dirty="0" smtClean="0"/>
              <a:t>Multiple Layouts</a:t>
            </a:r>
          </a:p>
          <a:p>
            <a:pPr lvl="1"/>
            <a:r>
              <a:rPr lang="en-US" sz="2400" dirty="0" smtClean="0"/>
              <a:t>Open System</a:t>
            </a:r>
          </a:p>
          <a:p>
            <a:pPr lvl="1"/>
            <a:r>
              <a:rPr lang="en-US" sz="2400" dirty="0" smtClean="0"/>
              <a:t>Accessibility Features can Vary by Device</a:t>
            </a:r>
          </a:p>
          <a:p>
            <a:pPr marL="228600" lvl="1" indent="0">
              <a:buNone/>
            </a:pPr>
            <a:endParaRPr lang="en-US" sz="2400" dirty="0" smtClean="0"/>
          </a:p>
          <a:p>
            <a:pPr lvl="1"/>
            <a:endParaRPr lang="en-US" sz="2400" dirty="0" smtClean="0"/>
          </a:p>
          <a:p>
            <a:pPr lvl="1"/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2432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iOS</a:t>
            </a:r>
            <a:r>
              <a:rPr lang="en-US" b="1" baseline="30000" dirty="0">
                <a:ea typeface="Lucida Grande"/>
                <a:cs typeface="Lucida Grande"/>
              </a:rPr>
              <a:t>®</a:t>
            </a:r>
            <a:r>
              <a:rPr lang="en-US" dirty="0" smtClean="0"/>
              <a:t> Devices</a:t>
            </a:r>
            <a:endParaRPr lang="en-US" dirty="0"/>
          </a:p>
        </p:txBody>
      </p:sp>
      <p:pic>
        <p:nvPicPr>
          <p:cNvPr id="2049" name="Picture 1" descr="iPad Lineup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007"/>
          <a:stretch/>
        </p:blipFill>
        <p:spPr bwMode="auto">
          <a:xfrm>
            <a:off x="1086064" y="1771493"/>
            <a:ext cx="2766368" cy="32001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" descr="iPad Lineup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53" r="38832"/>
          <a:stretch/>
        </p:blipFill>
        <p:spPr bwMode="auto">
          <a:xfrm>
            <a:off x="5703730" y="1771494"/>
            <a:ext cx="2379313" cy="320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2192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C5986"/>
                </a:solidFill>
              </a:rPr>
              <a:t>Laser Etched Asset Tag</a:t>
            </a:r>
            <a:endParaRPr lang="en-US" dirty="0">
              <a:solidFill>
                <a:srgbClr val="0C5986"/>
              </a:solidFill>
            </a:endParaRPr>
          </a:p>
        </p:txBody>
      </p:sp>
      <p:pic>
        <p:nvPicPr>
          <p:cNvPr id="4" name="Content Placeholder 3" descr="OR_Asset_Tag.tif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7414" r="-6741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49077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dvantage">
  <a:themeElements>
    <a:clrScheme name="Revolution">
      <a:dk1>
        <a:sysClr val="windowText" lastClr="000000"/>
      </a:dk1>
      <a:lt1>
        <a:sysClr val="window" lastClr="FFFFFF"/>
      </a:lt1>
      <a:dk2>
        <a:srgbClr val="1B3861"/>
      </a:dk2>
      <a:lt2>
        <a:srgbClr val="38ABED"/>
      </a:lt2>
      <a:accent1>
        <a:srgbClr val="0C5986"/>
      </a:accent1>
      <a:accent2>
        <a:srgbClr val="DDF53D"/>
      </a:accent2>
      <a:accent3>
        <a:srgbClr val="508709"/>
      </a:accent3>
      <a:accent4>
        <a:srgbClr val="BF5E00"/>
      </a:accent4>
      <a:accent5>
        <a:srgbClr val="9C0001"/>
      </a:accent5>
      <a:accent6>
        <a:srgbClr val="660075"/>
      </a:accent6>
      <a:hlink>
        <a:srgbClr val="ABF24D"/>
      </a:hlink>
      <a:folHlink>
        <a:srgbClr val="A0E7FB"/>
      </a:folHlink>
    </a:clrScheme>
    <a:fontScheme name="Perception">
      <a:maj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Advantag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gradFill rotWithShape="1">
          <a:gsLst>
            <a:gs pos="0">
              <a:schemeClr val="phClr"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twoPt" dir="tl">
              <a:rot lat="0" lon="0" rev="4500000"/>
            </a:lightRig>
          </a:scene3d>
          <a:sp3d>
            <a:bevelT w="635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Advantage.thmx</Template>
  <TotalTime>3010</TotalTime>
  <Words>510</Words>
  <Application>Microsoft Office PowerPoint</Application>
  <PresentationFormat>On-screen Show (4:3)</PresentationFormat>
  <Paragraphs>87</Paragraphs>
  <Slides>19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Advantage</vt:lpstr>
      <vt:lpstr>OR TDAP iPad®  Pilot Program</vt:lpstr>
      <vt:lpstr>iPad Pilot                      </vt:lpstr>
      <vt:lpstr>Background </vt:lpstr>
      <vt:lpstr>New Mexico led the Way </vt:lpstr>
      <vt:lpstr>Oregon had the same issues as the New Mexico Program </vt:lpstr>
      <vt:lpstr>Why the iPad?</vt:lpstr>
      <vt:lpstr>Why the iPad vs Android  </vt:lpstr>
      <vt:lpstr>iOS® Devices</vt:lpstr>
      <vt:lpstr>Laser Etched Asset Tag</vt:lpstr>
      <vt:lpstr> Why Teltex? </vt:lpstr>
      <vt:lpstr>1081 West Innovation Drive Kearney, MO 64060                                                   Toll Free: 888.515.8120 (V/TTY)                                                                                           Fax 816.635.4043 www.teltex.com info@teltex.com </vt:lpstr>
      <vt:lpstr>AirWatch Agent </vt:lpstr>
      <vt:lpstr>AirWatch Agent</vt:lpstr>
      <vt:lpstr>Pilot Specifics</vt:lpstr>
      <vt:lpstr>Pilot Specifics</vt:lpstr>
      <vt:lpstr>Pilot Results </vt:lpstr>
      <vt:lpstr>SUCCESS!!!</vt:lpstr>
      <vt:lpstr>Questions? </vt:lpstr>
      <vt:lpstr>Contact Us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Shannon Smith</dc:creator>
  <cp:lastModifiedBy>SMITH Matt D.</cp:lastModifiedBy>
  <cp:revision>223</cp:revision>
  <cp:lastPrinted>2015-10-12T21:13:08Z</cp:lastPrinted>
  <dcterms:created xsi:type="dcterms:W3CDTF">2014-08-11T17:25:35Z</dcterms:created>
  <dcterms:modified xsi:type="dcterms:W3CDTF">2015-10-22T18:05:42Z</dcterms:modified>
</cp:coreProperties>
</file>