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notesMasterIdLst>
    <p:notesMasterId r:id="rId50"/>
  </p:notesMasterIdLst>
  <p:handoutMasterIdLst>
    <p:handoutMasterId r:id="rId51"/>
  </p:handoutMasterIdLst>
  <p:sldIdLst>
    <p:sldId id="618" r:id="rId2"/>
    <p:sldId id="619" r:id="rId3"/>
    <p:sldId id="691" r:id="rId4"/>
    <p:sldId id="683" r:id="rId5"/>
    <p:sldId id="621" r:id="rId6"/>
    <p:sldId id="684" r:id="rId7"/>
    <p:sldId id="291" r:id="rId8"/>
    <p:sldId id="292" r:id="rId9"/>
    <p:sldId id="620" r:id="rId10"/>
    <p:sldId id="692" r:id="rId11"/>
    <p:sldId id="333" r:id="rId12"/>
    <p:sldId id="661" r:id="rId13"/>
    <p:sldId id="662" r:id="rId14"/>
    <p:sldId id="663" r:id="rId15"/>
    <p:sldId id="664" r:id="rId16"/>
    <p:sldId id="467" r:id="rId17"/>
    <p:sldId id="679" r:id="rId18"/>
    <p:sldId id="293" r:id="rId19"/>
    <p:sldId id="667" r:id="rId20"/>
    <p:sldId id="668" r:id="rId21"/>
    <p:sldId id="669" r:id="rId22"/>
    <p:sldId id="670" r:id="rId23"/>
    <p:sldId id="671" r:id="rId24"/>
    <p:sldId id="672" r:id="rId25"/>
    <p:sldId id="639" r:id="rId26"/>
    <p:sldId id="542" r:id="rId27"/>
    <p:sldId id="660" r:id="rId28"/>
    <p:sldId id="658" r:id="rId29"/>
    <p:sldId id="659" r:id="rId30"/>
    <p:sldId id="605" r:id="rId31"/>
    <p:sldId id="636" r:id="rId32"/>
    <p:sldId id="656" r:id="rId33"/>
    <p:sldId id="657" r:id="rId34"/>
    <p:sldId id="697" r:id="rId35"/>
    <p:sldId id="707" r:id="rId36"/>
    <p:sldId id="711" r:id="rId37"/>
    <p:sldId id="702" r:id="rId38"/>
    <p:sldId id="712" r:id="rId39"/>
    <p:sldId id="714" r:id="rId40"/>
    <p:sldId id="701" r:id="rId41"/>
    <p:sldId id="715" r:id="rId42"/>
    <p:sldId id="716" r:id="rId43"/>
    <p:sldId id="700" r:id="rId44"/>
    <p:sldId id="717" r:id="rId45"/>
    <p:sldId id="719" r:id="rId46"/>
    <p:sldId id="706" r:id="rId47"/>
    <p:sldId id="520" r:id="rId48"/>
    <p:sldId id="690" r:id="rId4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22" autoAdjust="0"/>
    <p:restoredTop sz="86450" autoAdjust="0"/>
  </p:normalViewPr>
  <p:slideViewPr>
    <p:cSldViewPr snapToGrid="0" snapToObjects="1">
      <p:cViewPr>
        <p:scale>
          <a:sx n="100" d="100"/>
          <a:sy n="100" d="100"/>
        </p:scale>
        <p:origin x="-72" y="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97CD0-DC57-474F-9EFA-F7025791F1CC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74774F-F925-9840-A0C6-D14EB6B6E5EA}">
      <dgm:prSet phldrT="[Text]"/>
      <dgm:spPr/>
      <dgm:t>
        <a:bodyPr/>
        <a:lstStyle/>
        <a:p>
          <a:r>
            <a:rPr lang="en-US"/>
            <a:t>TeltexCare+</a:t>
          </a:r>
        </a:p>
      </dgm:t>
    </dgm:pt>
    <dgm:pt modelId="{93728D13-6BD2-BC46-9313-12D1431A2A99}" type="parTrans" cxnId="{0F7C3609-8C77-454F-8120-5DB13DD43781}">
      <dgm:prSet/>
      <dgm:spPr/>
      <dgm:t>
        <a:bodyPr/>
        <a:lstStyle/>
        <a:p>
          <a:endParaRPr lang="en-US"/>
        </a:p>
      </dgm:t>
    </dgm:pt>
    <dgm:pt modelId="{64F2AB1D-DAEE-664A-A597-7E1CF31A730E}" type="sibTrans" cxnId="{0F7C3609-8C77-454F-8120-5DB13DD43781}">
      <dgm:prSet/>
      <dgm:spPr/>
      <dgm:t>
        <a:bodyPr/>
        <a:lstStyle/>
        <a:p>
          <a:endParaRPr lang="en-US"/>
        </a:p>
      </dgm:t>
    </dgm:pt>
    <dgm:pt modelId="{C51B4D5A-1DED-9D4E-9C4F-2D223834A88D}">
      <dgm:prSet phldrT="[Text]"/>
      <dgm:spPr/>
      <dgm:t>
        <a:bodyPr/>
        <a:lstStyle/>
        <a:p>
          <a:r>
            <a:rPr lang="en-US"/>
            <a:t>Apple Limited Warranty for 1 Year</a:t>
          </a:r>
        </a:p>
      </dgm:t>
    </dgm:pt>
    <dgm:pt modelId="{5764FCA9-5A23-F348-B9D0-A0775B6B5F07}" type="parTrans" cxnId="{43D2D39D-B121-474C-846A-01D42F4F7AC9}">
      <dgm:prSet/>
      <dgm:spPr/>
      <dgm:t>
        <a:bodyPr/>
        <a:lstStyle/>
        <a:p>
          <a:endParaRPr lang="en-US"/>
        </a:p>
      </dgm:t>
    </dgm:pt>
    <dgm:pt modelId="{913518D7-CC6C-C94C-B14F-1BE8513F1206}" type="sibTrans" cxnId="{43D2D39D-B121-474C-846A-01D42F4F7AC9}">
      <dgm:prSet/>
      <dgm:spPr/>
      <dgm:t>
        <a:bodyPr/>
        <a:lstStyle/>
        <a:p>
          <a:endParaRPr lang="en-US"/>
        </a:p>
      </dgm:t>
    </dgm:pt>
    <dgm:pt modelId="{6122007C-695D-A24F-968C-D1D38989D53B}">
      <dgm:prSet phldrT="[Text]"/>
      <dgm:spPr/>
      <dgm:t>
        <a:bodyPr/>
        <a:lstStyle/>
        <a:p>
          <a:r>
            <a:rPr lang="en-US"/>
            <a:t>Teltex AppleCare+ for 2 Years</a:t>
          </a:r>
        </a:p>
      </dgm:t>
    </dgm:pt>
    <dgm:pt modelId="{E0733B89-A356-A94F-9EB3-BACFFD2F57D2}" type="parTrans" cxnId="{6FC08687-F1DF-6641-97FE-A9E06A06F0E2}">
      <dgm:prSet/>
      <dgm:spPr/>
      <dgm:t>
        <a:bodyPr/>
        <a:lstStyle/>
        <a:p>
          <a:endParaRPr lang="en-US"/>
        </a:p>
      </dgm:t>
    </dgm:pt>
    <dgm:pt modelId="{0AD4EE76-98A3-3C47-9E90-FDC79106A5AA}" type="sibTrans" cxnId="{6FC08687-F1DF-6641-97FE-A9E06A06F0E2}">
      <dgm:prSet/>
      <dgm:spPr/>
      <dgm:t>
        <a:bodyPr/>
        <a:lstStyle/>
        <a:p>
          <a:endParaRPr lang="en-US"/>
        </a:p>
      </dgm:t>
    </dgm:pt>
    <dgm:pt modelId="{01442177-2C2E-A447-A133-597BF6BD8FE9}">
      <dgm:prSet phldrT="[Text]"/>
      <dgm:spPr/>
      <dgm:t>
        <a:bodyPr/>
        <a:lstStyle/>
        <a:p>
          <a:r>
            <a:rPr lang="en-US"/>
            <a:t>TeltexCare for 3 Years</a:t>
          </a:r>
        </a:p>
      </dgm:t>
    </dgm:pt>
    <dgm:pt modelId="{FC7CFBF2-C191-4343-A565-C76B65AD1CDC}" type="parTrans" cxnId="{9DB5D04F-2557-EC45-8CEA-3E84277B5336}">
      <dgm:prSet/>
      <dgm:spPr/>
      <dgm:t>
        <a:bodyPr/>
        <a:lstStyle/>
        <a:p>
          <a:endParaRPr lang="en-US"/>
        </a:p>
      </dgm:t>
    </dgm:pt>
    <dgm:pt modelId="{8F7A6209-1F47-7F4A-93FE-CF49B6EED127}" type="sibTrans" cxnId="{9DB5D04F-2557-EC45-8CEA-3E84277B5336}">
      <dgm:prSet/>
      <dgm:spPr/>
      <dgm:t>
        <a:bodyPr/>
        <a:lstStyle/>
        <a:p>
          <a:endParaRPr lang="en-US"/>
        </a:p>
      </dgm:t>
    </dgm:pt>
    <dgm:pt modelId="{50ACC58D-E829-AA4D-A5C7-1662E6876C79}" type="pres">
      <dgm:prSet presAssocID="{F5D97CD0-DC57-474F-9EFA-F7025791F1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C5896D-D48C-C04B-9463-CB6E45429E64}" type="pres">
      <dgm:prSet presAssocID="{5574774F-F925-9840-A0C6-D14EB6B6E5EA}" presName="centerShape" presStyleLbl="node0" presStyleIdx="0" presStyleCnt="1"/>
      <dgm:spPr/>
      <dgm:t>
        <a:bodyPr/>
        <a:lstStyle/>
        <a:p>
          <a:endParaRPr lang="en-US"/>
        </a:p>
      </dgm:t>
    </dgm:pt>
    <dgm:pt modelId="{431BDE1F-E6BB-9F47-B706-DB4D6011728E}" type="pres">
      <dgm:prSet presAssocID="{5764FCA9-5A23-F348-B9D0-A0775B6B5F07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FCB5ACDD-F423-8B47-AB19-F256BA7F3C29}" type="pres">
      <dgm:prSet presAssocID="{C51B4D5A-1DED-9D4E-9C4F-2D223834A88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F58C7-31DD-D744-B31B-7D22F487512F}" type="pres">
      <dgm:prSet presAssocID="{E0733B89-A356-A94F-9EB3-BACFFD2F57D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67478423-5F00-7E43-87B5-04DE5F755745}" type="pres">
      <dgm:prSet presAssocID="{6122007C-695D-A24F-968C-D1D38989D53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C32D5-DEC9-4243-9EE0-D850932BD69A}" type="pres">
      <dgm:prSet presAssocID="{FC7CFBF2-C191-4343-A565-C76B65AD1CDC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C8368183-E1A8-5D48-A1D0-1F2B5CE54E86}" type="pres">
      <dgm:prSet presAssocID="{01442177-2C2E-A447-A133-597BF6BD8F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8CD4FE-4221-6346-B2A4-C01685786A72}" type="presOf" srcId="{5574774F-F925-9840-A0C6-D14EB6B6E5EA}" destId="{20C5896D-D48C-C04B-9463-CB6E45429E64}" srcOrd="0" destOrd="0" presId="urn:microsoft.com/office/officeart/2005/8/layout/radial4"/>
    <dgm:cxn modelId="{65AFDD87-A758-C54E-A8E8-792DBCF8D622}" type="presOf" srcId="{6122007C-695D-A24F-968C-D1D38989D53B}" destId="{67478423-5F00-7E43-87B5-04DE5F755745}" srcOrd="0" destOrd="0" presId="urn:microsoft.com/office/officeart/2005/8/layout/radial4"/>
    <dgm:cxn modelId="{141C43A5-9588-004F-80E6-135BDFC5F2C0}" type="presOf" srcId="{FC7CFBF2-C191-4343-A565-C76B65AD1CDC}" destId="{3FCC32D5-DEC9-4243-9EE0-D850932BD69A}" srcOrd="0" destOrd="0" presId="urn:microsoft.com/office/officeart/2005/8/layout/radial4"/>
    <dgm:cxn modelId="{9DB5D04F-2557-EC45-8CEA-3E84277B5336}" srcId="{5574774F-F925-9840-A0C6-D14EB6B6E5EA}" destId="{01442177-2C2E-A447-A133-597BF6BD8FE9}" srcOrd="2" destOrd="0" parTransId="{FC7CFBF2-C191-4343-A565-C76B65AD1CDC}" sibTransId="{8F7A6209-1F47-7F4A-93FE-CF49B6EED127}"/>
    <dgm:cxn modelId="{D02920AD-7AD7-C140-B8BB-5A08B9856254}" type="presOf" srcId="{5764FCA9-5A23-F348-B9D0-A0775B6B5F07}" destId="{431BDE1F-E6BB-9F47-B706-DB4D6011728E}" srcOrd="0" destOrd="0" presId="urn:microsoft.com/office/officeart/2005/8/layout/radial4"/>
    <dgm:cxn modelId="{0F7C3609-8C77-454F-8120-5DB13DD43781}" srcId="{F5D97CD0-DC57-474F-9EFA-F7025791F1CC}" destId="{5574774F-F925-9840-A0C6-D14EB6B6E5EA}" srcOrd="0" destOrd="0" parTransId="{93728D13-6BD2-BC46-9313-12D1431A2A99}" sibTransId="{64F2AB1D-DAEE-664A-A597-7E1CF31A730E}"/>
    <dgm:cxn modelId="{114BD790-315F-284F-812E-11FBEB111B91}" type="presOf" srcId="{C51B4D5A-1DED-9D4E-9C4F-2D223834A88D}" destId="{FCB5ACDD-F423-8B47-AB19-F256BA7F3C29}" srcOrd="0" destOrd="0" presId="urn:microsoft.com/office/officeart/2005/8/layout/radial4"/>
    <dgm:cxn modelId="{43D2D39D-B121-474C-846A-01D42F4F7AC9}" srcId="{5574774F-F925-9840-A0C6-D14EB6B6E5EA}" destId="{C51B4D5A-1DED-9D4E-9C4F-2D223834A88D}" srcOrd="0" destOrd="0" parTransId="{5764FCA9-5A23-F348-B9D0-A0775B6B5F07}" sibTransId="{913518D7-CC6C-C94C-B14F-1BE8513F1206}"/>
    <dgm:cxn modelId="{B62A375D-5931-4F48-85D8-119DF7F197B7}" type="presOf" srcId="{E0733B89-A356-A94F-9EB3-BACFFD2F57D2}" destId="{8CCF58C7-31DD-D744-B31B-7D22F487512F}" srcOrd="0" destOrd="0" presId="urn:microsoft.com/office/officeart/2005/8/layout/radial4"/>
    <dgm:cxn modelId="{054BA3A2-AD13-9F45-9BAC-F7DC6E18894A}" type="presOf" srcId="{F5D97CD0-DC57-474F-9EFA-F7025791F1CC}" destId="{50ACC58D-E829-AA4D-A5C7-1662E6876C79}" srcOrd="0" destOrd="0" presId="urn:microsoft.com/office/officeart/2005/8/layout/radial4"/>
    <dgm:cxn modelId="{6FC08687-F1DF-6641-97FE-A9E06A06F0E2}" srcId="{5574774F-F925-9840-A0C6-D14EB6B6E5EA}" destId="{6122007C-695D-A24F-968C-D1D38989D53B}" srcOrd="1" destOrd="0" parTransId="{E0733B89-A356-A94F-9EB3-BACFFD2F57D2}" sibTransId="{0AD4EE76-98A3-3C47-9E90-FDC79106A5AA}"/>
    <dgm:cxn modelId="{667983E5-D149-0548-A5F6-B78730A568EB}" type="presOf" srcId="{01442177-2C2E-A447-A133-597BF6BD8FE9}" destId="{C8368183-E1A8-5D48-A1D0-1F2B5CE54E86}" srcOrd="0" destOrd="0" presId="urn:microsoft.com/office/officeart/2005/8/layout/radial4"/>
    <dgm:cxn modelId="{04EAAE51-7059-2E48-9100-446E418F20A0}" type="presParOf" srcId="{50ACC58D-E829-AA4D-A5C7-1662E6876C79}" destId="{20C5896D-D48C-C04B-9463-CB6E45429E64}" srcOrd="0" destOrd="0" presId="urn:microsoft.com/office/officeart/2005/8/layout/radial4"/>
    <dgm:cxn modelId="{D9EBD9F0-EED3-8442-BCA8-06029AC5140A}" type="presParOf" srcId="{50ACC58D-E829-AA4D-A5C7-1662E6876C79}" destId="{431BDE1F-E6BB-9F47-B706-DB4D6011728E}" srcOrd="1" destOrd="0" presId="urn:microsoft.com/office/officeart/2005/8/layout/radial4"/>
    <dgm:cxn modelId="{9FBA4DFD-C6A0-A04E-9713-96E66F1432F3}" type="presParOf" srcId="{50ACC58D-E829-AA4D-A5C7-1662E6876C79}" destId="{FCB5ACDD-F423-8B47-AB19-F256BA7F3C29}" srcOrd="2" destOrd="0" presId="urn:microsoft.com/office/officeart/2005/8/layout/radial4"/>
    <dgm:cxn modelId="{E1CEE071-8813-0346-8898-85C97635ED8C}" type="presParOf" srcId="{50ACC58D-E829-AA4D-A5C7-1662E6876C79}" destId="{8CCF58C7-31DD-D744-B31B-7D22F487512F}" srcOrd="3" destOrd="0" presId="urn:microsoft.com/office/officeart/2005/8/layout/radial4"/>
    <dgm:cxn modelId="{023D0326-D06C-A548-8B1A-219BA81254E7}" type="presParOf" srcId="{50ACC58D-E829-AA4D-A5C7-1662E6876C79}" destId="{67478423-5F00-7E43-87B5-04DE5F755745}" srcOrd="4" destOrd="0" presId="urn:microsoft.com/office/officeart/2005/8/layout/radial4"/>
    <dgm:cxn modelId="{CBAB5308-1CB5-F342-9B68-BE67B72E5F64}" type="presParOf" srcId="{50ACC58D-E829-AA4D-A5C7-1662E6876C79}" destId="{3FCC32D5-DEC9-4243-9EE0-D850932BD69A}" srcOrd="5" destOrd="0" presId="urn:microsoft.com/office/officeart/2005/8/layout/radial4"/>
    <dgm:cxn modelId="{0EFE92E5-8001-E84C-A73C-56DACA7C1ACA}" type="presParOf" srcId="{50ACC58D-E829-AA4D-A5C7-1662E6876C79}" destId="{C8368183-E1A8-5D48-A1D0-1F2B5CE54E8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5896D-D48C-C04B-9463-CB6E45429E64}">
      <dsp:nvSpPr>
        <dsp:cNvPr id="0" name=""/>
        <dsp:cNvSpPr/>
      </dsp:nvSpPr>
      <dsp:spPr>
        <a:xfrm>
          <a:off x="1251585" y="2204160"/>
          <a:ext cx="1154430" cy="11544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TeltexCare+</a:t>
          </a:r>
        </a:p>
      </dsp:txBody>
      <dsp:txXfrm>
        <a:off x="1420647" y="2373222"/>
        <a:ext cx="816306" cy="816306"/>
      </dsp:txXfrm>
    </dsp:sp>
    <dsp:sp modelId="{431BDE1F-E6BB-9F47-B706-DB4D6011728E}">
      <dsp:nvSpPr>
        <dsp:cNvPr id="0" name=""/>
        <dsp:cNvSpPr/>
      </dsp:nvSpPr>
      <dsp:spPr>
        <a:xfrm rot="12900000">
          <a:off x="465963" y="1988111"/>
          <a:ext cx="929755" cy="32901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B5ACDD-F423-8B47-AB19-F256BA7F3C29}">
      <dsp:nvSpPr>
        <dsp:cNvPr id="0" name=""/>
        <dsp:cNvSpPr/>
      </dsp:nvSpPr>
      <dsp:spPr>
        <a:xfrm>
          <a:off x="1681" y="1447291"/>
          <a:ext cx="1096708" cy="877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Apple Limited Warranty for 1 Year</a:t>
          </a:r>
        </a:p>
      </dsp:txBody>
      <dsp:txXfrm>
        <a:off x="27378" y="1472988"/>
        <a:ext cx="1045314" cy="825972"/>
      </dsp:txXfrm>
    </dsp:sp>
    <dsp:sp modelId="{8CCF58C7-31DD-D744-B31B-7D22F487512F}">
      <dsp:nvSpPr>
        <dsp:cNvPr id="0" name=""/>
        <dsp:cNvSpPr/>
      </dsp:nvSpPr>
      <dsp:spPr>
        <a:xfrm rot="16200000">
          <a:off x="1363922" y="1520664"/>
          <a:ext cx="929755" cy="32901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478423-5F00-7E43-87B5-04DE5F755745}">
      <dsp:nvSpPr>
        <dsp:cNvPr id="0" name=""/>
        <dsp:cNvSpPr/>
      </dsp:nvSpPr>
      <dsp:spPr>
        <a:xfrm>
          <a:off x="1280445" y="781609"/>
          <a:ext cx="1096708" cy="877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Teltex AppleCare+ for 2 Years</a:t>
          </a:r>
        </a:p>
      </dsp:txBody>
      <dsp:txXfrm>
        <a:off x="1306142" y="807306"/>
        <a:ext cx="1045314" cy="825972"/>
      </dsp:txXfrm>
    </dsp:sp>
    <dsp:sp modelId="{3FCC32D5-DEC9-4243-9EE0-D850932BD69A}">
      <dsp:nvSpPr>
        <dsp:cNvPr id="0" name=""/>
        <dsp:cNvSpPr/>
      </dsp:nvSpPr>
      <dsp:spPr>
        <a:xfrm rot="19500000">
          <a:off x="2261881" y="1988111"/>
          <a:ext cx="929755" cy="32901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368183-E1A8-5D48-A1D0-1F2B5CE54E86}">
      <dsp:nvSpPr>
        <dsp:cNvPr id="0" name=""/>
        <dsp:cNvSpPr/>
      </dsp:nvSpPr>
      <dsp:spPr>
        <a:xfrm>
          <a:off x="2559210" y="1447291"/>
          <a:ext cx="1096708" cy="877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TeltexCare for 3 Years</a:t>
          </a:r>
        </a:p>
      </dsp:txBody>
      <dsp:txXfrm>
        <a:off x="2584907" y="1472988"/>
        <a:ext cx="1045314" cy="825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A9AA3-1F91-4263-9DD7-1CCD0B27D105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FF88E-E826-4F03-8834-049564309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24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B13168-D315-E844-BE46-97815B6BC3D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035830-E890-C448-A663-9AA39704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35830-E890-C448-A663-9AA3970459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7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35830-E890-C448-A663-9AA3970459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7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43225" y="4624668"/>
            <a:ext cx="5895975" cy="933450"/>
          </a:xfrm>
        </p:spPr>
        <p:txBody>
          <a:bodyPr>
            <a:noAutofit/>
          </a:bodyPr>
          <a:lstStyle/>
          <a:p>
            <a:r>
              <a:rPr lang="en-US" sz="3600" dirty="0" smtClean="0"/>
              <a:t>Telecommunication Devices Access Program (TDAP)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082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5986"/>
                </a:solidFill>
              </a:rPr>
              <a:t>What is the difference between Wi-Fi vs 4G Devices?</a:t>
            </a:r>
            <a:endParaRPr lang="en-US" dirty="0">
              <a:solidFill>
                <a:srgbClr val="0C598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Can connect to any open Wi-Fi network via the Settings</a:t>
            </a:r>
          </a:p>
          <a:p>
            <a:r>
              <a:rPr lang="en-US" dirty="0" smtClean="0"/>
              <a:t>No additional contracts or payments outside of existing internet service (or using a free Wi-Fi source)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Requires a monthly data plan from a wireless carrier (AT&amp;T, Sprint, T-Mobile, Verizon or some pre-paid carriers)</a:t>
            </a:r>
          </a:p>
          <a:p>
            <a:pPr lvl="1"/>
            <a:r>
              <a:rPr lang="en-US" dirty="0" smtClean="0"/>
              <a:t>Consumers will need to pre-determine the carrier</a:t>
            </a:r>
          </a:p>
          <a:p>
            <a:pPr lvl="2"/>
            <a:r>
              <a:rPr lang="en-US" dirty="0"/>
              <a:t>PLEASE NOTE: SPECIFIC MODELS ONLY WORK ON SPECIFIC CARRIERS</a:t>
            </a:r>
          </a:p>
          <a:p>
            <a:pPr lvl="1"/>
            <a:r>
              <a:rPr lang="en-US" dirty="0" smtClean="0"/>
              <a:t>Consumers can add a device to an existing plan </a:t>
            </a:r>
          </a:p>
          <a:p>
            <a:pPr lvl="1"/>
            <a:r>
              <a:rPr lang="en-US" dirty="0" smtClean="0"/>
              <a:t>Consumers can establish a plan with the device provided by the State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Wi-Fi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4G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00" b="0" i="0" dirty="0" smtClean="0">
                <a:solidFill>
                  <a:schemeClr val="tx2"/>
                </a:solidFill>
                <a:latin typeface="+mn-lt"/>
                <a:cs typeface="Helvetica Neue Thin"/>
              </a:rPr>
              <a:t>1081 West Innovation Drive Kearney, MO 64060                                                   Toll Free: 888.515.8120 (V/TTY)                                                                                           Fax 816.635.4043</a:t>
            </a:r>
            <a:br>
              <a:rPr lang="en-US" sz="1300" b="0" i="0" dirty="0" smtClean="0">
                <a:solidFill>
                  <a:schemeClr val="tx2"/>
                </a:solidFill>
                <a:latin typeface="+mn-lt"/>
                <a:cs typeface="Helvetica Neue Thin"/>
              </a:rPr>
            </a:br>
            <a:r>
              <a:rPr lang="en-US" sz="1300" b="0" i="0" dirty="0" smtClean="0">
                <a:solidFill>
                  <a:schemeClr val="accent6"/>
                </a:solidFill>
                <a:latin typeface="+mn-lt"/>
                <a:cs typeface="Helvetica Neue Thin"/>
              </a:rPr>
              <a:t>www.teltex.com info@teltex.com </a:t>
            </a:r>
            <a:endParaRPr lang="en-US" sz="1300" b="0" i="0" dirty="0">
              <a:solidFill>
                <a:schemeClr val="accent6"/>
              </a:solidFill>
              <a:latin typeface="+mn-lt"/>
              <a:cs typeface="Helvetica Neue Thi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300" b="0" i="0" dirty="0" smtClean="0">
                <a:solidFill>
                  <a:schemeClr val="tx2"/>
                </a:solidFill>
                <a:cs typeface="Helvetica Neue Thin"/>
              </a:rPr>
              <a:t>Specializing in Customized Services and Equipment Management for State Telecommunication Equipment Distribution Programs</a:t>
            </a:r>
            <a:endParaRPr lang="en-US" sz="1300" b="0" i="0" dirty="0">
              <a:solidFill>
                <a:schemeClr val="tx2"/>
              </a:solidFill>
              <a:cs typeface="Helvetica Neue Thin"/>
            </a:endParaRPr>
          </a:p>
        </p:txBody>
      </p:sp>
      <p:pic>
        <p:nvPicPr>
          <p:cNvPr id="4" name="Picture 5" descr="Teltex-Logo-Always-Hear-For-You-N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65" y="1484878"/>
            <a:ext cx="3622328" cy="147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1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C5986"/>
                </a:solidFill>
              </a:rPr>
              <a:t>AirWatch</a:t>
            </a:r>
            <a:r>
              <a:rPr lang="en-US" dirty="0" smtClean="0">
                <a:solidFill>
                  <a:srgbClr val="0C5986"/>
                </a:solidFill>
              </a:rPr>
              <a:t> Agent</a:t>
            </a:r>
            <a:endParaRPr lang="en-US" dirty="0">
              <a:solidFill>
                <a:srgbClr val="0C5986"/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5" t="13937" r="37339"/>
          <a:stretch/>
        </p:blipFill>
        <p:spPr bwMode="auto">
          <a:xfrm>
            <a:off x="1721555" y="2146935"/>
            <a:ext cx="5348111" cy="43159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334" y="295058"/>
            <a:ext cx="800863" cy="814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905" y="1109789"/>
            <a:ext cx="811292" cy="8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C5986"/>
                </a:solidFill>
              </a:rPr>
              <a:t>AirWatch</a:t>
            </a:r>
            <a:r>
              <a:rPr lang="en-US" dirty="0" smtClean="0">
                <a:solidFill>
                  <a:srgbClr val="0C5986"/>
                </a:solidFill>
              </a:rPr>
              <a:t> Agent </a:t>
            </a:r>
            <a:endParaRPr lang="en-US" dirty="0">
              <a:solidFill>
                <a:srgbClr val="0C598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595959"/>
                </a:solidFill>
              </a:rPr>
              <a:t>Each iOS</a:t>
            </a:r>
            <a:r>
              <a:rPr lang="en-US" sz="2400" b="1" baseline="30000" dirty="0">
                <a:solidFill>
                  <a:srgbClr val="595959"/>
                </a:solidFill>
              </a:rPr>
              <a:t>® </a:t>
            </a:r>
            <a:r>
              <a:rPr lang="en-US" sz="2400" dirty="0">
                <a:solidFill>
                  <a:srgbClr val="595959"/>
                </a:solidFill>
              </a:rPr>
              <a:t>device is enrolled into a server at Teltex that allows for the following services to be conducted remotely, and reports provided to the State: </a:t>
            </a:r>
          </a:p>
          <a:p>
            <a:pPr lvl="1"/>
            <a:r>
              <a:rPr lang="en-US" sz="2000" dirty="0">
                <a:solidFill>
                  <a:srgbClr val="595959"/>
                </a:solidFill>
              </a:rPr>
              <a:t>Track and/or locate the device </a:t>
            </a:r>
          </a:p>
          <a:p>
            <a:pPr lvl="2"/>
            <a:r>
              <a:rPr lang="en-US" sz="2000" dirty="0">
                <a:solidFill>
                  <a:srgbClr val="595959"/>
                </a:solidFill>
              </a:rPr>
              <a:t>For example, is the device still within the State</a:t>
            </a:r>
          </a:p>
          <a:p>
            <a:pPr lvl="1"/>
            <a:r>
              <a:rPr lang="en-US" sz="2000" dirty="0">
                <a:solidFill>
                  <a:srgbClr val="595959"/>
                </a:solidFill>
              </a:rPr>
              <a:t>Is the device being used</a:t>
            </a:r>
          </a:p>
          <a:p>
            <a:pPr lvl="2"/>
            <a:r>
              <a:rPr lang="en-US" sz="2000" dirty="0">
                <a:solidFill>
                  <a:srgbClr val="595959"/>
                </a:solidFill>
              </a:rPr>
              <a:t>For example, no activity could equate to the device being lost or stolen</a:t>
            </a:r>
          </a:p>
          <a:p>
            <a:pPr lvl="1"/>
            <a:r>
              <a:rPr lang="en-US" sz="2000" dirty="0">
                <a:solidFill>
                  <a:srgbClr val="595959"/>
                </a:solidFill>
              </a:rPr>
              <a:t>Customization of device</a:t>
            </a:r>
          </a:p>
          <a:p>
            <a:pPr lvl="2"/>
            <a:r>
              <a:rPr lang="en-US" sz="2000" dirty="0">
                <a:solidFill>
                  <a:srgbClr val="595959"/>
                </a:solidFill>
              </a:rPr>
              <a:t>For example, open/close App </a:t>
            </a:r>
            <a:r>
              <a:rPr lang="en-US" sz="2000" dirty="0" smtClean="0">
                <a:solidFill>
                  <a:srgbClr val="595959"/>
                </a:solidFill>
              </a:rPr>
              <a:t>Store</a:t>
            </a:r>
            <a:endParaRPr lang="en-US" sz="2000" dirty="0">
              <a:solidFill>
                <a:srgbClr val="59595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334" y="295058"/>
            <a:ext cx="800863" cy="814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905" y="1109789"/>
            <a:ext cx="811292" cy="8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C5986"/>
                </a:solidFill>
              </a:rPr>
              <a:t>AirWatch</a:t>
            </a:r>
            <a:r>
              <a:rPr lang="en-US" dirty="0" smtClean="0">
                <a:solidFill>
                  <a:srgbClr val="0C5986"/>
                </a:solidFill>
              </a:rPr>
              <a:t> Agent</a:t>
            </a:r>
            <a:endParaRPr lang="en-US" dirty="0">
              <a:solidFill>
                <a:srgbClr val="0C598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>
                <a:solidFill>
                  <a:srgbClr val="595959"/>
                </a:solidFill>
              </a:rPr>
              <a:t>Application Management &amp; Custom App Store for State</a:t>
            </a:r>
          </a:p>
          <a:p>
            <a:pPr lvl="0"/>
            <a:r>
              <a:rPr lang="en-US" dirty="0">
                <a:solidFill>
                  <a:srgbClr val="595959"/>
                </a:solidFill>
              </a:rPr>
              <a:t>Send messages to the device and consumer</a:t>
            </a:r>
          </a:p>
          <a:p>
            <a:pPr lvl="0"/>
            <a:r>
              <a:rPr lang="en-US" dirty="0">
                <a:solidFill>
                  <a:srgbClr val="595959"/>
                </a:solidFill>
              </a:rPr>
              <a:t>Send updates of software and apps to the device</a:t>
            </a:r>
          </a:p>
          <a:p>
            <a:pPr lvl="0"/>
            <a:r>
              <a:rPr lang="en-US" dirty="0">
                <a:solidFill>
                  <a:srgbClr val="595959"/>
                </a:solidFill>
              </a:rPr>
              <a:t>Push new apps directly to the device</a:t>
            </a:r>
          </a:p>
          <a:p>
            <a:pPr lvl="0"/>
            <a:r>
              <a:rPr lang="en-US" dirty="0">
                <a:solidFill>
                  <a:srgbClr val="595959"/>
                </a:solidFill>
              </a:rPr>
              <a:t>Remove apps from the </a:t>
            </a:r>
            <a:r>
              <a:rPr lang="en-US" dirty="0" smtClean="0">
                <a:solidFill>
                  <a:srgbClr val="595959"/>
                </a:solidFill>
              </a:rPr>
              <a:t>device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595959"/>
                </a:solidFill>
              </a:rPr>
              <a:t>Remote diagnostics and fixing of service issues</a:t>
            </a:r>
          </a:p>
          <a:p>
            <a:pPr lvl="0"/>
            <a:r>
              <a:rPr lang="en-US" dirty="0">
                <a:solidFill>
                  <a:srgbClr val="595959"/>
                </a:solidFill>
              </a:rPr>
              <a:t>Reset screen lock password</a:t>
            </a:r>
          </a:p>
          <a:p>
            <a:pPr lvl="0"/>
            <a:r>
              <a:rPr lang="en-US" dirty="0">
                <a:solidFill>
                  <a:srgbClr val="595959"/>
                </a:solidFill>
              </a:rPr>
              <a:t>View remaining storage capacity and physical memory</a:t>
            </a:r>
          </a:p>
          <a:p>
            <a:pPr lvl="0"/>
            <a:r>
              <a:rPr lang="en-US" dirty="0">
                <a:solidFill>
                  <a:srgbClr val="595959"/>
                </a:solidFill>
              </a:rPr>
              <a:t>Configure email accounts</a:t>
            </a:r>
          </a:p>
          <a:p>
            <a:pPr lvl="0"/>
            <a:r>
              <a:rPr lang="en-US" dirty="0">
                <a:solidFill>
                  <a:srgbClr val="595959"/>
                </a:solidFill>
              </a:rPr>
              <a:t>Ability to help consumer locate iOS</a:t>
            </a:r>
            <a:r>
              <a:rPr lang="en-US" b="1" baseline="30000" dirty="0">
                <a:solidFill>
                  <a:srgbClr val="595959"/>
                </a:solidFill>
              </a:rPr>
              <a:t>® </a:t>
            </a:r>
            <a:r>
              <a:rPr lang="en-US" dirty="0">
                <a:solidFill>
                  <a:srgbClr val="595959"/>
                </a:solidFill>
              </a:rPr>
              <a:t>device with an alarm</a:t>
            </a:r>
            <a:r>
              <a:rPr lang="en-US" dirty="0" smtClean="0">
                <a:solidFill>
                  <a:srgbClr val="595959"/>
                </a:solidFill>
              </a:rPr>
              <a:t>.</a:t>
            </a: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334" y="295058"/>
            <a:ext cx="800863" cy="814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905" y="1109789"/>
            <a:ext cx="811292" cy="8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C5986"/>
                </a:solidFill>
              </a:rPr>
              <a:t>AirWatch</a:t>
            </a:r>
            <a:r>
              <a:rPr lang="en-US" dirty="0" smtClean="0">
                <a:solidFill>
                  <a:srgbClr val="0C5986"/>
                </a:solidFill>
              </a:rPr>
              <a:t> Agent</a:t>
            </a:r>
            <a:endParaRPr lang="en-US" dirty="0">
              <a:solidFill>
                <a:srgbClr val="0C598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Teltex </a:t>
            </a:r>
            <a:r>
              <a:rPr lang="en-US" b="1" i="1" u="sng" dirty="0" smtClean="0"/>
              <a:t>CANNOT </a:t>
            </a:r>
            <a:r>
              <a:rPr lang="en-US" dirty="0" smtClean="0"/>
              <a:t>do the following through </a:t>
            </a:r>
            <a:r>
              <a:rPr lang="en-US" dirty="0" err="1" smtClean="0"/>
              <a:t>AirWatch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Read emails</a:t>
            </a:r>
          </a:p>
          <a:p>
            <a:pPr lvl="1"/>
            <a:r>
              <a:rPr lang="en-US" dirty="0" smtClean="0"/>
              <a:t>Read messages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hone calls</a:t>
            </a:r>
          </a:p>
          <a:p>
            <a:pPr lvl="2"/>
            <a:r>
              <a:rPr lang="en-US" dirty="0" smtClean="0"/>
              <a:t>Observe VRS calls</a:t>
            </a:r>
          </a:p>
          <a:p>
            <a:pPr lvl="2"/>
            <a:r>
              <a:rPr lang="en-US" dirty="0" smtClean="0"/>
              <a:t>Listen to IPCTS calls</a:t>
            </a:r>
          </a:p>
          <a:p>
            <a:pPr lvl="2"/>
            <a:r>
              <a:rPr lang="en-US" dirty="0" smtClean="0"/>
              <a:t>Read IPCTS records</a:t>
            </a:r>
          </a:p>
          <a:p>
            <a:pPr lvl="1"/>
            <a:r>
              <a:rPr lang="en-US" dirty="0" smtClean="0"/>
              <a:t>Track confidential information such as banking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597" b="-65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17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0C5986"/>
                </a:solidFill>
                <a:cs typeface="Helvetica Neue Thin"/>
              </a:rPr>
              <a:t>Accessibility Features</a:t>
            </a:r>
            <a:endParaRPr lang="en-US" b="0" i="0" dirty="0">
              <a:solidFill>
                <a:srgbClr val="0C5986"/>
              </a:solidFill>
              <a:cs typeface="Helvetica Neue Thin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8896" r="-8896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b="0" i="0" dirty="0" smtClean="0">
                <a:solidFill>
                  <a:srgbClr val="595959"/>
                </a:solidFill>
                <a:cs typeface="Helvetica Neue Thin"/>
              </a:rPr>
              <a:t>Settings</a:t>
            </a:r>
          </a:p>
          <a:p>
            <a:pPr lvl="1"/>
            <a:r>
              <a:rPr lang="en-US" sz="2800" b="0" i="0" dirty="0" smtClean="0">
                <a:solidFill>
                  <a:srgbClr val="595959"/>
                </a:solidFill>
                <a:cs typeface="Helvetica Neue Thin"/>
              </a:rPr>
              <a:t>General</a:t>
            </a:r>
          </a:p>
          <a:p>
            <a:pPr lvl="2"/>
            <a:r>
              <a:rPr lang="en-US" sz="2800" b="0" i="0" dirty="0" smtClean="0">
                <a:solidFill>
                  <a:srgbClr val="595959"/>
                </a:solidFill>
                <a:cs typeface="Helvetica Neue Thin"/>
              </a:rPr>
              <a:t>Accessibility </a:t>
            </a:r>
            <a:endParaRPr lang="en-US" b="0" i="0" dirty="0" smtClean="0">
              <a:solidFill>
                <a:srgbClr val="595959"/>
              </a:solidFill>
              <a:cs typeface="Helvetica Neue Thin"/>
            </a:endParaRPr>
          </a:p>
          <a:p>
            <a:pPr lvl="1"/>
            <a:endParaRPr lang="en-US" b="0" i="0" dirty="0">
              <a:cs typeface="Helvetica Neue Thin"/>
            </a:endParaRPr>
          </a:p>
        </p:txBody>
      </p:sp>
      <p:sp>
        <p:nvSpPr>
          <p:cNvPr id="4" name="Oval 3"/>
          <p:cNvSpPr/>
          <p:nvPr/>
        </p:nvSpPr>
        <p:spPr>
          <a:xfrm>
            <a:off x="6400800" y="1969030"/>
            <a:ext cx="914400" cy="355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669" y="350841"/>
            <a:ext cx="1485118" cy="14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Blind &amp; Low Vision Accessibility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VoiceOver</a:t>
            </a:r>
            <a:endParaRPr lang="en-US" dirty="0" smtClean="0"/>
          </a:p>
          <a:p>
            <a:pPr lvl="1"/>
            <a:r>
              <a:rPr lang="en-US" dirty="0" smtClean="0"/>
              <a:t>Speaks on Screen Text</a:t>
            </a:r>
          </a:p>
          <a:p>
            <a:pPr lvl="1"/>
            <a:r>
              <a:rPr lang="en-US" dirty="0" smtClean="0"/>
              <a:t>Adjustable Speed</a:t>
            </a:r>
          </a:p>
          <a:p>
            <a:pPr lvl="1"/>
            <a:r>
              <a:rPr lang="en-US" dirty="0" smtClean="0"/>
              <a:t>Pitch Change</a:t>
            </a:r>
          </a:p>
          <a:p>
            <a:r>
              <a:rPr lang="en-US" dirty="0" smtClean="0"/>
              <a:t>Zoom</a:t>
            </a:r>
          </a:p>
          <a:p>
            <a:pPr lvl="1"/>
            <a:r>
              <a:rPr lang="en-US" dirty="0" smtClean="0"/>
              <a:t>Magnifies Screen</a:t>
            </a:r>
          </a:p>
          <a:p>
            <a:pPr lvl="1"/>
            <a:r>
              <a:rPr lang="en-US" dirty="0" smtClean="0"/>
              <a:t>Adjustable Zoom Levels</a:t>
            </a:r>
          </a:p>
          <a:p>
            <a:r>
              <a:rPr lang="en-US" dirty="0" smtClean="0"/>
              <a:t>Invert Colors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Speech Options</a:t>
            </a:r>
          </a:p>
          <a:p>
            <a:pPr lvl="1"/>
            <a:r>
              <a:rPr lang="en-US" dirty="0" smtClean="0"/>
              <a:t>Select Text on Screen for Speech Button to Appear</a:t>
            </a:r>
          </a:p>
          <a:p>
            <a:pPr lvl="1"/>
            <a:r>
              <a:rPr lang="en-US" dirty="0" smtClean="0"/>
              <a:t>Full Screen Available</a:t>
            </a:r>
          </a:p>
          <a:p>
            <a:pPr lvl="1"/>
            <a:r>
              <a:rPr lang="en-US" dirty="0" smtClean="0"/>
              <a:t>Auto-Text Corrections</a:t>
            </a:r>
          </a:p>
          <a:p>
            <a:r>
              <a:rPr lang="en-US" dirty="0" smtClean="0"/>
              <a:t>Larger/Bold Text</a:t>
            </a:r>
          </a:p>
          <a:p>
            <a:r>
              <a:rPr lang="en-US" dirty="0" smtClean="0"/>
              <a:t>Increase Contrast</a:t>
            </a:r>
          </a:p>
          <a:p>
            <a:pPr lvl="1"/>
            <a:r>
              <a:rPr lang="en-US" dirty="0" smtClean="0"/>
              <a:t>Reduce Transparency</a:t>
            </a:r>
          </a:p>
          <a:p>
            <a:pPr lvl="1"/>
            <a:r>
              <a:rPr lang="en-US" dirty="0" smtClean="0"/>
              <a:t>Darken Colors</a:t>
            </a:r>
          </a:p>
          <a:p>
            <a:pPr lvl="1"/>
            <a:r>
              <a:rPr lang="en-US" dirty="0" smtClean="0"/>
              <a:t>Reduce White Intensity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0C5986"/>
                </a:solidFill>
                <a:cs typeface="Helvetica Neue Thin"/>
              </a:rPr>
              <a:t>Apple</a:t>
            </a:r>
            <a:r>
              <a:rPr lang="en-US" b="0" i="0" baseline="30000" dirty="0">
                <a:solidFill>
                  <a:srgbClr val="0C5986"/>
                </a:solidFill>
                <a:ea typeface="Lucida Grande"/>
                <a:cs typeface="Helvetica Neue Thin"/>
              </a:rPr>
              <a:t>®</a:t>
            </a:r>
            <a:r>
              <a:rPr lang="en-US" b="0" i="0" dirty="0" smtClean="0">
                <a:solidFill>
                  <a:srgbClr val="0C5986"/>
                </a:solidFill>
                <a:cs typeface="Helvetica Neue Thin"/>
              </a:rPr>
              <a:t> Apps</a:t>
            </a:r>
            <a:br>
              <a:rPr lang="en-US" b="0" i="0" dirty="0" smtClean="0">
                <a:solidFill>
                  <a:srgbClr val="0C5986"/>
                </a:solidFill>
                <a:cs typeface="Helvetica Neue Thin"/>
              </a:rPr>
            </a:br>
            <a:r>
              <a:rPr lang="en-US" sz="2800" b="0" i="0" dirty="0" smtClean="0">
                <a:solidFill>
                  <a:srgbClr val="0C5986"/>
                </a:solidFill>
                <a:cs typeface="Helvetica Neue Thin"/>
              </a:rPr>
              <a:t>~Communications &amp; Telecommunications </a:t>
            </a:r>
            <a:endParaRPr lang="en-US" b="0" i="0" dirty="0">
              <a:solidFill>
                <a:srgbClr val="0C5986"/>
              </a:solidFill>
              <a:cs typeface="Helvetica Neue Th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i="0" dirty="0" smtClean="0">
                <a:solidFill>
                  <a:srgbClr val="595959"/>
                </a:solidFill>
                <a:cs typeface="Helvetica Neue Thin"/>
              </a:rPr>
              <a:t>Mail</a:t>
            </a:r>
          </a:p>
          <a:p>
            <a:r>
              <a:rPr lang="en-US" sz="2800" b="0" i="0" dirty="0" smtClean="0">
                <a:solidFill>
                  <a:srgbClr val="595959"/>
                </a:solidFill>
                <a:cs typeface="Helvetica Neue Thin"/>
              </a:rPr>
              <a:t>Messages</a:t>
            </a:r>
          </a:p>
          <a:p>
            <a:r>
              <a:rPr lang="en-US" sz="2800" b="0" i="0" dirty="0" err="1" smtClean="0">
                <a:solidFill>
                  <a:srgbClr val="595959"/>
                </a:solidFill>
                <a:cs typeface="Helvetica Neue Thin"/>
              </a:rPr>
              <a:t>FaceTime</a:t>
            </a:r>
            <a:r>
              <a:rPr lang="en-US" sz="2800" b="0" i="0" baseline="30000" dirty="0">
                <a:solidFill>
                  <a:srgbClr val="595959"/>
                </a:solidFill>
                <a:ea typeface="Lucida Grande"/>
                <a:cs typeface="Helvetica Neue Thin"/>
              </a:rPr>
              <a:t>®</a:t>
            </a:r>
            <a:endParaRPr lang="en-US" sz="2800" b="0" i="0" baseline="30000" dirty="0">
              <a:solidFill>
                <a:srgbClr val="595959"/>
              </a:solidFill>
              <a:cs typeface="Helvetica Neue Thin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2"/>
          <a:srcRect l="6306" t="7298" r="5045" b="5114"/>
          <a:stretch/>
        </p:blipFill>
        <p:spPr>
          <a:xfrm>
            <a:off x="888999" y="4301067"/>
            <a:ext cx="2082801" cy="2091266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/>
          <a:srcRect l="4029" t="3594" b="3751"/>
          <a:stretch/>
        </p:blipFill>
        <p:spPr>
          <a:xfrm>
            <a:off x="3632200" y="4301067"/>
            <a:ext cx="2218264" cy="2091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4970"/>
          <a:stretch/>
        </p:blipFill>
        <p:spPr>
          <a:xfrm>
            <a:off x="6294966" y="4219956"/>
            <a:ext cx="2247900" cy="217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smtClean="0">
                <a:cs typeface="Helvetica Neue Thin"/>
              </a:rPr>
              <a:t>Accessibility Apps</a:t>
            </a:r>
            <a:br>
              <a:rPr lang="en-US" b="0" i="0" dirty="0" smtClean="0">
                <a:cs typeface="Helvetica Neue Thin"/>
              </a:rPr>
            </a:br>
            <a:r>
              <a:rPr lang="en-US" b="0" i="0" dirty="0" smtClean="0">
                <a:cs typeface="Helvetica Neue Thin"/>
              </a:rPr>
              <a:t>~Deaf-Blind</a:t>
            </a:r>
            <a:endParaRPr lang="en-US" b="0" i="0" dirty="0">
              <a:cs typeface="Helvetica Neue Th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Braille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  <a:cs typeface="Helvetica Neue Thin"/>
              </a:rPr>
              <a:t>HIMS Chat </a:t>
            </a:r>
            <a:endParaRPr lang="en-US" b="0" i="0" dirty="0" smtClean="0">
              <a:solidFill>
                <a:srgbClr val="595959"/>
              </a:solidFill>
              <a:cs typeface="Helvetica Neue Thin"/>
            </a:endParaRPr>
          </a:p>
          <a:p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Relay </a:t>
            </a:r>
          </a:p>
          <a:p>
            <a:pPr lvl="1"/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Sprint Mobile IP Relay</a:t>
            </a:r>
          </a:p>
          <a:p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Video Relay Service </a:t>
            </a:r>
          </a:p>
          <a:p>
            <a:pPr lvl="1"/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Convo</a:t>
            </a:r>
          </a:p>
          <a:p>
            <a:pPr lvl="1"/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Purple P3 </a:t>
            </a:r>
          </a:p>
          <a:p>
            <a:pPr lvl="1"/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Sorenson </a:t>
            </a:r>
            <a:r>
              <a:rPr lang="en-US" b="0" i="0" dirty="0" err="1" smtClean="0">
                <a:solidFill>
                  <a:srgbClr val="595959"/>
                </a:solidFill>
                <a:cs typeface="Helvetica Neue Thin"/>
              </a:rPr>
              <a:t>nTouch</a:t>
            </a:r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 </a:t>
            </a:r>
          </a:p>
          <a:p>
            <a:pPr lvl="1"/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Z5</a:t>
            </a:r>
          </a:p>
          <a:p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Video Calls</a:t>
            </a:r>
          </a:p>
          <a:p>
            <a:pPr lvl="1"/>
            <a:r>
              <a:rPr lang="en-US" b="0" i="0" dirty="0" err="1" smtClean="0">
                <a:solidFill>
                  <a:srgbClr val="595959"/>
                </a:solidFill>
                <a:cs typeface="Helvetica Neue Thin"/>
              </a:rPr>
              <a:t>ooVoo</a:t>
            </a:r>
            <a:endParaRPr lang="en-US" b="0" i="0" dirty="0" smtClean="0">
              <a:solidFill>
                <a:srgbClr val="595959"/>
              </a:solidFill>
              <a:cs typeface="Helvetica Neue Thin"/>
            </a:endParaRPr>
          </a:p>
          <a:p>
            <a:pPr lvl="1"/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Skype</a:t>
            </a:r>
            <a:endParaRPr lang="en-US" b="0" i="0" dirty="0">
              <a:solidFill>
                <a:srgbClr val="595959"/>
              </a:solidFill>
              <a:cs typeface="Helvetica Neue Thi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IP Captioned Telephone Service</a:t>
            </a:r>
          </a:p>
          <a:p>
            <a:pPr lvl="1"/>
            <a:r>
              <a:rPr lang="en-US" b="0" i="0" dirty="0" err="1" smtClean="0">
                <a:solidFill>
                  <a:srgbClr val="595959"/>
                </a:solidFill>
                <a:cs typeface="Helvetica Neue Thin"/>
              </a:rPr>
              <a:t>ClearCaptions</a:t>
            </a:r>
            <a:endParaRPr lang="en-US" b="0" i="0" dirty="0" smtClean="0">
              <a:solidFill>
                <a:srgbClr val="595959"/>
              </a:solidFill>
              <a:cs typeface="Helvetica Neue Thin"/>
            </a:endParaRPr>
          </a:p>
          <a:p>
            <a:pPr lvl="1"/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Hamilton CapTel</a:t>
            </a:r>
          </a:p>
          <a:p>
            <a:pPr lvl="1"/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Wireless CapTel by Sprint</a:t>
            </a:r>
          </a:p>
          <a:p>
            <a:r>
              <a:rPr lang="en-US" dirty="0">
                <a:solidFill>
                  <a:srgbClr val="595959"/>
                </a:solidFill>
                <a:cs typeface="Helvetica Neue Thin"/>
              </a:rPr>
              <a:t>Communications</a:t>
            </a:r>
          </a:p>
          <a:p>
            <a:r>
              <a:rPr lang="en-US" dirty="0">
                <a:solidFill>
                  <a:srgbClr val="595959"/>
                </a:solidFill>
                <a:cs typeface="Helvetica Neue Thin"/>
              </a:rPr>
              <a:t>Weather</a:t>
            </a:r>
          </a:p>
          <a:p>
            <a:r>
              <a:rPr lang="en-US" dirty="0">
                <a:solidFill>
                  <a:srgbClr val="595959"/>
                </a:solidFill>
                <a:cs typeface="Helvetica Neue Thin"/>
              </a:rPr>
              <a:t>Emergency Preparedness</a:t>
            </a:r>
          </a:p>
          <a:p>
            <a:r>
              <a:rPr lang="en-US" dirty="0">
                <a:solidFill>
                  <a:srgbClr val="595959"/>
                </a:solidFill>
                <a:cs typeface="Helvetica Neue Thin"/>
              </a:rPr>
              <a:t>Miscellaneous</a:t>
            </a:r>
          </a:p>
        </p:txBody>
      </p:sp>
    </p:spTree>
    <p:extLst>
      <p:ext uri="{BB962C8B-B14F-4D97-AF65-F5344CB8AC3E}">
        <p14:creationId xmlns:p14="http://schemas.microsoft.com/office/powerpoint/2010/main" val="19822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TDAP?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8016832" cy="4140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Telecommunication Devices Access Program (TDAP) loans adaptive telecommunications equipment to individuals who have a hearing, vision, speech, mobility, or cognitive impairment</a:t>
            </a:r>
          </a:p>
          <a:p>
            <a:r>
              <a:rPr lang="en-US" sz="2400" dirty="0" smtClean="0"/>
              <a:t>The equipment is provided at no cost, and there are no income restrictions </a:t>
            </a:r>
          </a:p>
          <a:p>
            <a:r>
              <a:rPr lang="en-US" sz="2400" dirty="0" smtClean="0"/>
              <a:t>Equipment is a loan from the State, and it does need to be returned when no longer in use or the individual moves out of Oregon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currently 6,500 active TDAP clients</a:t>
            </a:r>
          </a:p>
        </p:txBody>
      </p:sp>
    </p:spTree>
    <p:extLst>
      <p:ext uri="{BB962C8B-B14F-4D97-AF65-F5344CB8AC3E}">
        <p14:creationId xmlns:p14="http://schemas.microsoft.com/office/powerpoint/2010/main" val="24301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Deaf-Blind </a:t>
            </a:r>
            <a:br>
              <a:rPr lang="en-US" dirty="0" smtClean="0"/>
            </a:br>
            <a:r>
              <a:rPr lang="en-US" dirty="0" smtClean="0"/>
              <a:t>Communication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996" b="-2699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595959"/>
                </a:solidFill>
              </a:rPr>
              <a:t>Facilitates face-to-face communication between a Deaf-Blind and sighted person using a Bluetooth Braille keyboard and an iOS device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23" y="263418"/>
            <a:ext cx="1615265" cy="16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smtClean="0">
                <a:cs typeface="Helvetica Neue Thin"/>
              </a:rPr>
              <a:t>Accessibility Apps</a:t>
            </a:r>
            <a:br>
              <a:rPr lang="en-US" b="0" i="0" dirty="0" smtClean="0">
                <a:cs typeface="Helvetica Neue Thin"/>
              </a:rPr>
            </a:br>
            <a:r>
              <a:rPr lang="en-US" b="0" i="0" dirty="0" smtClean="0">
                <a:cs typeface="Helvetica Neue Thin"/>
              </a:rPr>
              <a:t>~Blind &amp; Low-Vision</a:t>
            </a:r>
            <a:endParaRPr lang="en-US" b="0" i="0" dirty="0">
              <a:cs typeface="Helvetica Neue Th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Zoom &amp; Magnification</a:t>
            </a:r>
          </a:p>
          <a:p>
            <a:pPr lvl="1"/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Zoom Contacts</a:t>
            </a:r>
          </a:p>
          <a:p>
            <a:pPr lvl="1"/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Zoom Reader</a:t>
            </a:r>
          </a:p>
          <a:p>
            <a:pPr lvl="1"/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Magnifying Glass</a:t>
            </a:r>
          </a:p>
          <a:p>
            <a:pPr lvl="1"/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Big </a:t>
            </a:r>
            <a:r>
              <a:rPr lang="en-US" b="0" i="0" dirty="0" err="1" smtClean="0">
                <a:solidFill>
                  <a:srgbClr val="595959"/>
                </a:solidFill>
                <a:cs typeface="Helvetica Neue Thin"/>
              </a:rPr>
              <a:t>Broswer</a:t>
            </a:r>
            <a:endParaRPr lang="en-US" b="0" i="0" dirty="0" smtClean="0">
              <a:solidFill>
                <a:srgbClr val="595959"/>
              </a:solidFill>
              <a:cs typeface="Helvetica Neue Thin"/>
            </a:endParaRPr>
          </a:p>
          <a:p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Talking Apps</a:t>
            </a:r>
          </a:p>
          <a:p>
            <a:pPr lvl="1"/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Talking SMS</a:t>
            </a:r>
          </a:p>
          <a:p>
            <a:pPr lvl="1"/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Talking Calendar</a:t>
            </a:r>
          </a:p>
          <a:p>
            <a:pPr lvl="1"/>
            <a:r>
              <a:rPr lang="en-US" b="0" i="0" dirty="0" err="1" smtClean="0">
                <a:solidFill>
                  <a:srgbClr val="595959"/>
                </a:solidFill>
                <a:cs typeface="Helvetica Neue Thin"/>
              </a:rPr>
              <a:t>VoiceBrief</a:t>
            </a:r>
            <a:endParaRPr lang="en-US" b="0" i="0" dirty="0" smtClean="0">
              <a:solidFill>
                <a:srgbClr val="595959"/>
              </a:solidFill>
              <a:cs typeface="Helvetica Neue Thi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Bar Code &amp; Image Readers</a:t>
            </a:r>
          </a:p>
          <a:p>
            <a:pPr lvl="1"/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Digit-Eyes</a:t>
            </a:r>
          </a:p>
          <a:p>
            <a:pPr lvl="1"/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QR Reader</a:t>
            </a:r>
          </a:p>
          <a:p>
            <a:pPr lvl="1"/>
            <a:r>
              <a:rPr lang="en-US" b="0" i="0" dirty="0" err="1" smtClean="0">
                <a:solidFill>
                  <a:srgbClr val="595959"/>
                </a:solidFill>
                <a:cs typeface="Helvetica Neue Thin"/>
              </a:rPr>
              <a:t>TapTapSee</a:t>
            </a:r>
            <a:endParaRPr lang="en-US" b="0" i="0" dirty="0" smtClean="0">
              <a:solidFill>
                <a:srgbClr val="595959"/>
              </a:solidFill>
              <a:cs typeface="Helvetica Neue Thin"/>
            </a:endParaRPr>
          </a:p>
          <a:p>
            <a:pPr lvl="1"/>
            <a:r>
              <a:rPr lang="en-US" b="0" i="0" dirty="0" err="1" smtClean="0">
                <a:solidFill>
                  <a:srgbClr val="595959"/>
                </a:solidFill>
                <a:cs typeface="Helvetica Neue Thin"/>
              </a:rPr>
              <a:t>EyeNote</a:t>
            </a:r>
            <a:endParaRPr lang="en-US" b="0" i="0" dirty="0" smtClean="0">
              <a:solidFill>
                <a:srgbClr val="595959"/>
              </a:solidFill>
              <a:cs typeface="Helvetica Neue Thin"/>
            </a:endParaRPr>
          </a:p>
          <a:p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Communication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  <a:cs typeface="Helvetica Neue Thin"/>
              </a:rPr>
              <a:t>HIMS Chat</a:t>
            </a:r>
            <a:endParaRPr lang="en-US" b="0" i="0" dirty="0" smtClean="0">
              <a:solidFill>
                <a:srgbClr val="595959"/>
              </a:solidFill>
              <a:cs typeface="Helvetica Neue Thin"/>
            </a:endParaRPr>
          </a:p>
          <a:p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Miscellaneous</a:t>
            </a:r>
          </a:p>
          <a:p>
            <a:pPr lvl="1"/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BARD Mobile </a:t>
            </a:r>
          </a:p>
          <a:p>
            <a:pPr lvl="1"/>
            <a:endParaRPr lang="en-US" b="0" i="0" dirty="0" smtClean="0"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5842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smtClean="0">
                <a:cs typeface="Helvetica Neue Thin"/>
              </a:rPr>
              <a:t>Zoom &amp; Magnification                    Apps</a:t>
            </a:r>
            <a:endParaRPr lang="en-US" b="0" i="0" dirty="0">
              <a:cs typeface="Helvetica Neue Thin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7"/>
          </p:nvPr>
        </p:nvPicPr>
        <p:blipFill>
          <a:blip r:embed="rId2"/>
          <a:srcRect l="-20058" r="-20058"/>
          <a:stretch>
            <a:fillRect/>
          </a:stretch>
        </p:blipFill>
        <p:spPr>
          <a:xfrm>
            <a:off x="-435444" y="4780852"/>
            <a:ext cx="3657413" cy="1965960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18"/>
          </p:nvPr>
        </p:nvPicPr>
        <p:blipFill>
          <a:blip r:embed="rId3"/>
          <a:srcRect l="-74025" r="-74025"/>
          <a:stretch>
            <a:fillRect/>
          </a:stretch>
        </p:blipFill>
        <p:spPr>
          <a:xfrm>
            <a:off x="1885683" y="4768848"/>
            <a:ext cx="3657413" cy="196596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-92818" r="-92818"/>
          <a:stretch>
            <a:fillRect/>
          </a:stretch>
        </p:blipFill>
        <p:spPr>
          <a:xfrm>
            <a:off x="3714390" y="4768848"/>
            <a:ext cx="3657600" cy="1965325"/>
          </a:xfr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16"/>
          </p:nvPr>
        </p:nvPicPr>
        <p:blipFill>
          <a:blip r:embed="rId5"/>
          <a:srcRect l="-20165" r="-20165"/>
          <a:stretch>
            <a:fillRect/>
          </a:stretch>
        </p:blipFill>
        <p:spPr>
          <a:xfrm>
            <a:off x="5926137" y="4780852"/>
            <a:ext cx="3657600" cy="19659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4662" t="4044" r="2356"/>
          <a:stretch/>
        </p:blipFill>
        <p:spPr>
          <a:xfrm>
            <a:off x="6318073" y="158750"/>
            <a:ext cx="906623" cy="9126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2606"/>
          <a:stretch/>
        </p:blipFill>
        <p:spPr>
          <a:xfrm>
            <a:off x="7254014" y="158750"/>
            <a:ext cx="903223" cy="9116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2737" t="3782" b="2206"/>
          <a:stretch/>
        </p:blipFill>
        <p:spPr>
          <a:xfrm>
            <a:off x="6301140" y="1071563"/>
            <a:ext cx="926149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2066" t="5196" b="2726"/>
          <a:stretch/>
        </p:blipFill>
        <p:spPr>
          <a:xfrm>
            <a:off x="7223121" y="1070358"/>
            <a:ext cx="944539" cy="91440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98474" y="1981201"/>
            <a:ext cx="7556313" cy="2670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595959"/>
                </a:solidFill>
              </a:rPr>
              <a:t>Zoom &amp; Magnification allows a person with vision loss to access information in multiple font size and color combination choices. </a:t>
            </a:r>
          </a:p>
          <a:p>
            <a:r>
              <a:rPr lang="en-US" sz="2000" dirty="0" smtClean="0">
                <a:solidFill>
                  <a:srgbClr val="595959"/>
                </a:solidFill>
              </a:rPr>
              <a:t>The iPad</a:t>
            </a:r>
            <a:r>
              <a:rPr lang="en-US" sz="2000" baseline="30000" dirty="0" smtClean="0">
                <a:solidFill>
                  <a:srgbClr val="595959"/>
                </a:solidFill>
              </a:rPr>
              <a:t>®</a:t>
            </a:r>
            <a:r>
              <a:rPr lang="en-US" sz="2000" dirty="0" smtClean="0">
                <a:solidFill>
                  <a:srgbClr val="595959"/>
                </a:solidFill>
              </a:rPr>
              <a:t> can accomplish this by accessing zoom and magnification through installed apps, and displaying the large print information on the iPad</a:t>
            </a:r>
            <a:r>
              <a:rPr lang="en-US" sz="2000" baseline="30000" dirty="0" smtClean="0">
                <a:solidFill>
                  <a:srgbClr val="595959"/>
                </a:solidFill>
              </a:rPr>
              <a:t>®</a:t>
            </a:r>
            <a:r>
              <a:rPr lang="en-US" sz="2000" dirty="0" smtClean="0">
                <a:solidFill>
                  <a:srgbClr val="595959"/>
                </a:solidFill>
              </a:rPr>
              <a:t> screen.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smtClean="0">
                <a:cs typeface="Helvetica Neue Thin"/>
              </a:rPr>
              <a:t>Talking Apps</a:t>
            </a:r>
            <a:endParaRPr lang="en-US" b="0" i="0" dirty="0">
              <a:cs typeface="Helvetica Neue Thin"/>
            </a:endParaRPr>
          </a:p>
        </p:txBody>
      </p:sp>
      <p:pic>
        <p:nvPicPr>
          <p:cNvPr id="15" name="Content Placeholder 12"/>
          <p:cNvPicPr>
            <a:picLocks noGrp="1" noChangeAspect="1"/>
          </p:cNvPicPr>
          <p:nvPr>
            <p:ph sz="half" idx="17"/>
          </p:nvPr>
        </p:nvPicPr>
        <p:blipFill>
          <a:blip r:embed="rId2"/>
          <a:srcRect l="-14276" r="-14276"/>
          <a:stretch>
            <a:fillRect/>
          </a:stretch>
        </p:blipFill>
        <p:spPr>
          <a:xfrm>
            <a:off x="2833780" y="4639368"/>
            <a:ext cx="3657413" cy="1965960"/>
          </a:xfrm>
        </p:spPr>
      </p:pic>
      <p:pic>
        <p:nvPicPr>
          <p:cNvPr id="19" name="Content Placeholder 18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115064" r="-115064"/>
          <a:stretch>
            <a:fillRect/>
          </a:stretch>
        </p:blipFill>
        <p:spPr>
          <a:xfrm>
            <a:off x="6019856" y="4639368"/>
            <a:ext cx="3657600" cy="1965960"/>
          </a:xfrm>
        </p:spPr>
      </p:pic>
      <p:pic>
        <p:nvPicPr>
          <p:cNvPr id="17" name="Content Placeholder 9"/>
          <p:cNvPicPr>
            <a:picLocks noGrp="1" noChangeAspect="1"/>
          </p:cNvPicPr>
          <p:nvPr>
            <p:ph sz="half" idx="16"/>
          </p:nvPr>
        </p:nvPicPr>
        <p:blipFill>
          <a:blip r:embed="rId4"/>
          <a:srcRect l="-72222" r="-72222"/>
          <a:stretch>
            <a:fillRect/>
          </a:stretch>
        </p:blipFill>
        <p:spPr>
          <a:xfrm>
            <a:off x="-426928" y="4639368"/>
            <a:ext cx="3657600" cy="19659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077" t="2458" b="-1"/>
          <a:stretch/>
        </p:blipFill>
        <p:spPr>
          <a:xfrm>
            <a:off x="6356705" y="365560"/>
            <a:ext cx="895371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r="2292"/>
          <a:stretch/>
        </p:blipFill>
        <p:spPr>
          <a:xfrm>
            <a:off x="7253325" y="941294"/>
            <a:ext cx="897355" cy="914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8198" t="4405" r="2480" b="3381"/>
          <a:stretch/>
        </p:blipFill>
        <p:spPr>
          <a:xfrm>
            <a:off x="7254154" y="26894"/>
            <a:ext cx="896620" cy="914400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498474" y="1981201"/>
            <a:ext cx="7556313" cy="2670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595959"/>
                </a:solidFill>
              </a:rPr>
              <a:t>Talking Apps allow a person with vision loss to access information via auditory content-both receptively and expressively. </a:t>
            </a:r>
          </a:p>
          <a:p>
            <a:r>
              <a:rPr lang="en-US" sz="2000" dirty="0" smtClean="0">
                <a:solidFill>
                  <a:srgbClr val="595959"/>
                </a:solidFill>
              </a:rPr>
              <a:t>The iPad</a:t>
            </a:r>
            <a:r>
              <a:rPr lang="en-US" sz="2000" baseline="30000" dirty="0" smtClean="0">
                <a:solidFill>
                  <a:srgbClr val="595959"/>
                </a:solidFill>
              </a:rPr>
              <a:t>®</a:t>
            </a:r>
            <a:r>
              <a:rPr lang="en-US" sz="2000" dirty="0" smtClean="0">
                <a:solidFill>
                  <a:srgbClr val="595959"/>
                </a:solidFill>
              </a:rPr>
              <a:t> can accomplish this by accessing content via  installed apps and using the iPad</a:t>
            </a:r>
            <a:r>
              <a:rPr lang="en-US" sz="2000" baseline="30000" dirty="0" smtClean="0">
                <a:solidFill>
                  <a:srgbClr val="595959"/>
                </a:solidFill>
              </a:rPr>
              <a:t>®</a:t>
            </a:r>
            <a:r>
              <a:rPr lang="en-US" sz="2000" dirty="0" smtClean="0">
                <a:solidFill>
                  <a:srgbClr val="595959"/>
                </a:solidFill>
              </a:rPr>
              <a:t> speakers or a headset to relay the information; or allowing the individual to input information into the </a:t>
            </a:r>
            <a:r>
              <a:rPr lang="en-US" sz="2000" dirty="0">
                <a:solidFill>
                  <a:srgbClr val="595959"/>
                </a:solidFill>
              </a:rPr>
              <a:t>iPad</a:t>
            </a:r>
            <a:r>
              <a:rPr lang="en-US" sz="2000" baseline="30000" dirty="0" smtClean="0">
                <a:solidFill>
                  <a:srgbClr val="595959"/>
                </a:solidFill>
              </a:rPr>
              <a:t>®</a:t>
            </a:r>
            <a:r>
              <a:rPr lang="en-US" sz="2000" dirty="0" smtClean="0">
                <a:solidFill>
                  <a:srgbClr val="595959"/>
                </a:solidFill>
              </a:rPr>
              <a:t> via verbal commands.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smtClean="0">
                <a:cs typeface="Helvetica Neue Thin"/>
              </a:rPr>
              <a:t>Bar Code &amp;                                   Image Readers</a:t>
            </a:r>
            <a:endParaRPr lang="en-US" b="0" i="0" dirty="0">
              <a:cs typeface="Helvetica Neue Thin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7"/>
          </p:nvPr>
        </p:nvPicPr>
        <p:blipFill rotWithShape="1">
          <a:blip r:embed="rId2"/>
          <a:srcRect l="-246" r="-4889"/>
          <a:stretch/>
        </p:blipFill>
        <p:spPr>
          <a:xfrm>
            <a:off x="323716" y="4108276"/>
            <a:ext cx="1551203" cy="2605681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8"/>
          </p:nvPr>
        </p:nvPicPr>
        <p:blipFill rotWithShape="1">
          <a:blip r:embed="rId3"/>
          <a:srcRect l="-4738" r="-4821"/>
          <a:stretch/>
        </p:blipFill>
        <p:spPr>
          <a:xfrm>
            <a:off x="2465237" y="4137171"/>
            <a:ext cx="2156279" cy="260568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-2261" r="-1150"/>
          <a:stretch/>
        </p:blipFill>
        <p:spPr>
          <a:xfrm>
            <a:off x="5054982" y="4108277"/>
            <a:ext cx="1551201" cy="260568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6"/>
          </p:nvPr>
        </p:nvPicPr>
        <p:blipFill rotWithShape="1">
          <a:blip r:embed="rId5"/>
          <a:srcRect l="-4502" r="-4330"/>
          <a:stretch/>
        </p:blipFill>
        <p:spPr>
          <a:xfrm>
            <a:off x="7253287" y="4108277"/>
            <a:ext cx="1628211" cy="260568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3004"/>
          <a:stretch/>
        </p:blipFill>
        <p:spPr>
          <a:xfrm>
            <a:off x="6311596" y="0"/>
            <a:ext cx="926538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t="3004"/>
          <a:stretch/>
        </p:blipFill>
        <p:spPr>
          <a:xfrm>
            <a:off x="7253287" y="26894"/>
            <a:ext cx="91440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8529" y="977900"/>
            <a:ext cx="926538" cy="9063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3287" y="977900"/>
            <a:ext cx="906618" cy="91440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98474" y="1981201"/>
            <a:ext cx="7556313" cy="2670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595959"/>
                </a:solidFill>
              </a:rPr>
              <a:t>Bar Code &amp; Image Readers allow a person with vision loss to access information via auditory content.</a:t>
            </a:r>
          </a:p>
          <a:p>
            <a:r>
              <a:rPr lang="en-US" sz="2000" dirty="0" smtClean="0">
                <a:solidFill>
                  <a:srgbClr val="595959"/>
                </a:solidFill>
              </a:rPr>
              <a:t>The iPad</a:t>
            </a:r>
            <a:r>
              <a:rPr lang="en-US" sz="2000" baseline="30000" dirty="0" smtClean="0">
                <a:solidFill>
                  <a:srgbClr val="595959"/>
                </a:solidFill>
              </a:rPr>
              <a:t>®</a:t>
            </a:r>
            <a:r>
              <a:rPr lang="en-US" sz="2000" dirty="0" smtClean="0">
                <a:solidFill>
                  <a:srgbClr val="595959"/>
                </a:solidFill>
              </a:rPr>
              <a:t> can accomplish this by using the rear facing camera, installed apps and using the iPad</a:t>
            </a:r>
            <a:r>
              <a:rPr lang="en-US" sz="2000" baseline="30000" dirty="0" smtClean="0">
                <a:solidFill>
                  <a:srgbClr val="595959"/>
                </a:solidFill>
              </a:rPr>
              <a:t>®</a:t>
            </a:r>
            <a:r>
              <a:rPr lang="en-US" sz="2000" dirty="0" smtClean="0">
                <a:solidFill>
                  <a:srgbClr val="595959"/>
                </a:solidFill>
              </a:rPr>
              <a:t> speakers or a headset to relay the information.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C5986"/>
                </a:solidFill>
                <a:cs typeface="Helvetica Neue Thin"/>
              </a:rPr>
              <a:t>Communications, Emergency </a:t>
            </a:r>
            <a:r>
              <a:rPr lang="en-US" sz="2800" dirty="0" smtClean="0">
                <a:solidFill>
                  <a:srgbClr val="0C5986"/>
                </a:solidFill>
                <a:cs typeface="Helvetica Neue Thin"/>
              </a:rPr>
              <a:t/>
            </a:r>
            <a:br>
              <a:rPr lang="en-US" sz="2800" dirty="0" smtClean="0">
                <a:solidFill>
                  <a:srgbClr val="0C5986"/>
                </a:solidFill>
                <a:cs typeface="Helvetica Neue Thin"/>
              </a:rPr>
            </a:br>
            <a:r>
              <a:rPr lang="en-US" sz="2800" dirty="0" smtClean="0">
                <a:solidFill>
                  <a:srgbClr val="0C5986"/>
                </a:solidFill>
                <a:cs typeface="Helvetica Neue Thin"/>
              </a:rPr>
              <a:t>Preparedness </a:t>
            </a:r>
            <a:r>
              <a:rPr lang="en-US" sz="2800" dirty="0">
                <a:solidFill>
                  <a:srgbClr val="0C5986"/>
                </a:solidFill>
                <a:cs typeface="Helvetica Neue Thin"/>
              </a:rPr>
              <a:t>&amp; </a:t>
            </a:r>
            <a:r>
              <a:rPr lang="en-US" sz="2800" dirty="0" smtClean="0">
                <a:solidFill>
                  <a:srgbClr val="0C5986"/>
                </a:solidFill>
                <a:cs typeface="Helvetica Neue Thin"/>
              </a:rPr>
              <a:t>Weather</a:t>
            </a:r>
            <a:endParaRPr lang="en-US" sz="2800" dirty="0">
              <a:solidFill>
                <a:srgbClr val="0C598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200" dirty="0">
                <a:cs typeface="Helvetica Neue Thin"/>
              </a:rPr>
              <a:t>Engage by </a:t>
            </a:r>
            <a:r>
              <a:rPr lang="en-US" sz="1200" dirty="0" err="1" smtClean="0">
                <a:cs typeface="Helvetica Neue Thin"/>
              </a:rPr>
              <a:t>eView</a:t>
            </a:r>
            <a:endParaRPr lang="en-US" sz="1200" dirty="0" smtClean="0">
              <a:cs typeface="Helvetica Neue Thin"/>
            </a:endParaRPr>
          </a:p>
          <a:p>
            <a:pPr lvl="1"/>
            <a:r>
              <a:rPr lang="en-US" sz="1200" dirty="0" smtClean="0">
                <a:cs typeface="Helvetica Neue Thin"/>
              </a:rPr>
              <a:t>Engage is the easiest and most exciting way to access information about deaf-related news and events, as well as emergency alerts in American Sign Language.</a:t>
            </a:r>
            <a:endParaRPr lang="en-US" sz="1200" dirty="0">
              <a:cs typeface="Helvetica Neue Thin"/>
            </a:endParaRPr>
          </a:p>
          <a:p>
            <a:r>
              <a:rPr lang="en-US" sz="1200" dirty="0" err="1">
                <a:cs typeface="Helvetica Neue Thin"/>
              </a:rPr>
              <a:t>Nixle</a:t>
            </a:r>
            <a:r>
              <a:rPr lang="en-US" sz="1200" dirty="0">
                <a:cs typeface="Helvetica Neue Thin"/>
              </a:rPr>
              <a:t>-Emergency Text </a:t>
            </a:r>
            <a:r>
              <a:rPr lang="en-US" sz="1200" dirty="0" smtClean="0">
                <a:cs typeface="Helvetica Neue Thin"/>
              </a:rPr>
              <a:t>Alerts</a:t>
            </a:r>
          </a:p>
          <a:p>
            <a:pPr lvl="1"/>
            <a:r>
              <a:rPr lang="en-US" sz="1200" dirty="0" smtClean="0">
                <a:cs typeface="Helvetica Neue Thin"/>
              </a:rPr>
              <a:t>Over 7000 schools and police departments across the country use </a:t>
            </a:r>
            <a:r>
              <a:rPr lang="en-US" sz="1200" dirty="0" err="1" smtClean="0">
                <a:cs typeface="Helvetica Neue Thin"/>
              </a:rPr>
              <a:t>Nixle</a:t>
            </a:r>
            <a:r>
              <a:rPr lang="en-US" sz="1200" dirty="0" smtClean="0">
                <a:cs typeface="Helvetica Neue Thin"/>
              </a:rPr>
              <a:t> to keep consumers up to date on everything from crime reports to emergency alerts.</a:t>
            </a:r>
            <a:endParaRPr lang="en-US" sz="1200" dirty="0">
              <a:cs typeface="Helvetica Neue Thin"/>
            </a:endParaRPr>
          </a:p>
          <a:p>
            <a:r>
              <a:rPr lang="en-US" sz="1200" dirty="0" smtClean="0">
                <a:cs typeface="Helvetica Neue Thin"/>
              </a:rPr>
              <a:t>YouTube</a:t>
            </a:r>
          </a:p>
          <a:p>
            <a:pPr lvl="1"/>
            <a:r>
              <a:rPr lang="en-US" sz="1200" dirty="0" smtClean="0">
                <a:cs typeface="Helvetica Neue Thin"/>
              </a:rPr>
              <a:t>Videos and training in American Sign Language, spoken English and fully closed captioned.</a:t>
            </a:r>
            <a:endParaRPr lang="en-US" sz="1200" dirty="0">
              <a:cs typeface="Helvetica Neue Thin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1300" dirty="0" smtClean="0">
                <a:cs typeface="Helvetica Neue Thin"/>
              </a:rPr>
              <a:t>FEMA</a:t>
            </a:r>
          </a:p>
          <a:p>
            <a:pPr lvl="1"/>
            <a:r>
              <a:rPr lang="en-US" sz="1300" dirty="0" smtClean="0">
                <a:cs typeface="Helvetica Neue Thin"/>
              </a:rPr>
              <a:t>FEMA app contains preparedness information for different types of disasters, an interactive checklist for emergency kits and info on how to stay safe and recover after a disaster.</a:t>
            </a:r>
            <a:endParaRPr lang="en-US" sz="1300" dirty="0">
              <a:cs typeface="Helvetica Neue Thin"/>
            </a:endParaRPr>
          </a:p>
          <a:p>
            <a:r>
              <a:rPr lang="en-US" sz="1300" dirty="0">
                <a:cs typeface="Helvetica Neue Thin"/>
              </a:rPr>
              <a:t>Red </a:t>
            </a:r>
            <a:r>
              <a:rPr lang="en-US" sz="1300" dirty="0" smtClean="0">
                <a:cs typeface="Helvetica Neue Thin"/>
              </a:rPr>
              <a:t>Cross</a:t>
            </a:r>
          </a:p>
          <a:p>
            <a:pPr lvl="1"/>
            <a:r>
              <a:rPr lang="en-US" sz="1300" dirty="0" smtClean="0">
                <a:cs typeface="Helvetica Neue Thin"/>
              </a:rPr>
              <a:t>The Red Cross apps are the complete solution consumers need to understand and prepare for emergencies.</a:t>
            </a:r>
            <a:endParaRPr lang="en-US" sz="1300" dirty="0">
              <a:cs typeface="Helvetica Neue Thin"/>
            </a:endParaRPr>
          </a:p>
          <a:p>
            <a:r>
              <a:rPr lang="en-US" sz="1300" dirty="0">
                <a:cs typeface="Helvetica Neue Thin"/>
              </a:rPr>
              <a:t>Weather </a:t>
            </a:r>
            <a:r>
              <a:rPr lang="en-US" sz="1300" dirty="0" smtClean="0">
                <a:cs typeface="Helvetica Neue Thin"/>
              </a:rPr>
              <a:t>Channel</a:t>
            </a:r>
          </a:p>
          <a:p>
            <a:pPr lvl="1"/>
            <a:r>
              <a:rPr lang="en-US" sz="1300" dirty="0" smtClean="0">
                <a:cs typeface="Helvetica Neue Thin"/>
              </a:rPr>
              <a:t>Fully accessible weather information</a:t>
            </a:r>
            <a:endParaRPr lang="en-US" sz="1300" dirty="0">
              <a:cs typeface="Helvetica Neue Thin"/>
            </a:endParaRPr>
          </a:p>
          <a:p>
            <a:r>
              <a:rPr lang="en-US" sz="1300" dirty="0">
                <a:cs typeface="Helvetica Neue Thin"/>
              </a:rPr>
              <a:t>Advanced 911 - Text </a:t>
            </a:r>
            <a:r>
              <a:rPr lang="en-US" sz="1300" dirty="0" smtClean="0">
                <a:cs typeface="Helvetica Neue Thin"/>
              </a:rPr>
              <a:t>911</a:t>
            </a:r>
          </a:p>
          <a:p>
            <a:pPr lvl="1"/>
            <a:r>
              <a:rPr lang="en-US" sz="1300" dirty="0" smtClean="0">
                <a:cs typeface="Helvetica Neue Thin"/>
              </a:rPr>
              <a:t>Send text messages, photos, your address and GPS location to participating 911 centers/PSAPs.</a:t>
            </a:r>
            <a:endParaRPr lang="en-US" sz="1300" dirty="0">
              <a:cs typeface="Helvetica Neue Thin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437" y="272919"/>
            <a:ext cx="822350" cy="822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589" y="1070543"/>
            <a:ext cx="820046" cy="816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470" y="1071162"/>
            <a:ext cx="819239" cy="8226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932" y="278492"/>
            <a:ext cx="816777" cy="816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030" y="1089696"/>
            <a:ext cx="804124" cy="8182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458" y="278492"/>
            <a:ext cx="847474" cy="8229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6738" y="1895186"/>
            <a:ext cx="815897" cy="8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0C5986"/>
                </a:solidFill>
                <a:cs typeface="Helvetica Neue Thin"/>
              </a:rPr>
              <a:t>Miscellaneous</a:t>
            </a:r>
            <a:endParaRPr lang="en-US" b="0" i="0" dirty="0">
              <a:solidFill>
                <a:srgbClr val="0C5986"/>
              </a:solidFill>
              <a:cs typeface="Helvetica Neue Th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595959"/>
                </a:solidFill>
                <a:cs typeface="Helvetica Neue Thin"/>
              </a:rPr>
              <a:t>App City </a:t>
            </a:r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Life</a:t>
            </a:r>
          </a:p>
          <a:p>
            <a:pPr lvl="1"/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An accessible format of lifestyle guides for living, working &amp; playing within a community. </a:t>
            </a:r>
            <a:endParaRPr lang="en-US" b="0" i="0" dirty="0">
              <a:solidFill>
                <a:srgbClr val="595959"/>
              </a:solidFill>
              <a:cs typeface="Helvetica Neue Thin"/>
            </a:endParaRPr>
          </a:p>
          <a:p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Chrome</a:t>
            </a:r>
          </a:p>
          <a:p>
            <a:pPr lvl="1"/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Web browser by Google</a:t>
            </a:r>
            <a:endParaRPr lang="en-US" b="0" i="0" dirty="0">
              <a:solidFill>
                <a:srgbClr val="595959"/>
              </a:solidFill>
              <a:cs typeface="Helvetica Neue Thin"/>
            </a:endParaRPr>
          </a:p>
          <a:p>
            <a:r>
              <a:rPr lang="en-US" b="0" i="0" dirty="0">
                <a:solidFill>
                  <a:srgbClr val="595959"/>
                </a:solidFill>
                <a:cs typeface="Helvetica Neue Thin"/>
              </a:rPr>
              <a:t>Free </a:t>
            </a:r>
            <a:r>
              <a:rPr lang="en-US" b="0" i="0" dirty="0" err="1">
                <a:solidFill>
                  <a:srgbClr val="595959"/>
                </a:solidFill>
                <a:cs typeface="Helvetica Neue Thin"/>
              </a:rPr>
              <a:t>WiFi</a:t>
            </a:r>
            <a:r>
              <a:rPr lang="en-US" b="0" i="0" dirty="0">
                <a:solidFill>
                  <a:srgbClr val="595959"/>
                </a:solidFill>
                <a:cs typeface="Helvetica Neue Thin"/>
              </a:rPr>
              <a:t> </a:t>
            </a:r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Finder</a:t>
            </a:r>
          </a:p>
          <a:p>
            <a:pPr lvl="1"/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Instantly find FREE Internet                                                                                                        hotspots wherever you are in the                                                                                                      world online or offline</a:t>
            </a:r>
            <a:endParaRPr lang="en-US" b="0" i="0" dirty="0">
              <a:solidFill>
                <a:srgbClr val="595959"/>
              </a:solidFill>
              <a:cs typeface="Helvetica Neue Thin"/>
            </a:endParaRPr>
          </a:p>
          <a:p>
            <a:r>
              <a:rPr lang="en-US" b="0" i="0" dirty="0">
                <a:solidFill>
                  <a:srgbClr val="595959"/>
                </a:solidFill>
                <a:cs typeface="Helvetica Neue Thin"/>
              </a:rPr>
              <a:t>Notebook </a:t>
            </a:r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Free</a:t>
            </a:r>
          </a:p>
          <a:p>
            <a:pPr lvl="1"/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Free note taking app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213" y="1001284"/>
            <a:ext cx="902626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387" y="4829127"/>
            <a:ext cx="1371600" cy="1817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619" y="26894"/>
            <a:ext cx="906552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387" y="2853750"/>
            <a:ext cx="1371600" cy="17954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5483" y="2817783"/>
            <a:ext cx="1371600" cy="1831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2081" y="1001284"/>
            <a:ext cx="91440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5483" y="4858256"/>
            <a:ext cx="1371600" cy="17880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5951" y="26894"/>
            <a:ext cx="88300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0C5986"/>
                </a:solidFill>
                <a:cs typeface="Helvetica Neue Thin"/>
              </a:rPr>
              <a:t>What happens if the iPad</a:t>
            </a:r>
            <a:r>
              <a:rPr lang="en-US" b="0" i="0" baseline="30000" dirty="0">
                <a:solidFill>
                  <a:srgbClr val="0C5986"/>
                </a:solidFill>
                <a:ea typeface="Lucida Grande"/>
                <a:cs typeface="Helvetica Neue Thin"/>
              </a:rPr>
              <a:t>®</a:t>
            </a:r>
            <a:r>
              <a:rPr lang="en-US" b="0" i="0" dirty="0" smtClean="0">
                <a:solidFill>
                  <a:srgbClr val="0C5986"/>
                </a:solidFill>
                <a:cs typeface="Helvetica Neue Thin"/>
              </a:rPr>
              <a:t> breaks?</a:t>
            </a:r>
            <a:endParaRPr lang="en-US" b="0" i="0" dirty="0">
              <a:solidFill>
                <a:srgbClr val="0C5986"/>
              </a:solidFill>
              <a:cs typeface="Helvetica Neue Th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cs typeface="Helvetica Neue Thin"/>
              </a:rPr>
              <a:t>The iOS</a:t>
            </a:r>
            <a:r>
              <a:rPr lang="en-US" baseline="30000" dirty="0">
                <a:solidFill>
                  <a:schemeClr val="tx1"/>
                </a:solidFill>
                <a:ea typeface="Lucida Grande"/>
                <a:cs typeface="Helvetica Neue Thin"/>
              </a:rPr>
              <a:t>®</a:t>
            </a:r>
            <a:r>
              <a:rPr lang="en-US" dirty="0" smtClean="0">
                <a:cs typeface="Helvetica Neue Thin"/>
              </a:rPr>
              <a:t> device has TeltexCare+</a:t>
            </a:r>
          </a:p>
          <a:p>
            <a:pPr lvl="1"/>
            <a:r>
              <a:rPr lang="en-US" dirty="0" smtClean="0">
                <a:cs typeface="Helvetica Neue Thin"/>
              </a:rPr>
              <a:t>3</a:t>
            </a:r>
            <a:r>
              <a:rPr lang="en-US" b="0" i="0" dirty="0" smtClean="0">
                <a:cs typeface="Helvetica Neue Thin"/>
              </a:rPr>
              <a:t> </a:t>
            </a:r>
            <a:r>
              <a:rPr lang="en-US" b="0" i="0" dirty="0">
                <a:cs typeface="Helvetica Neue Thin"/>
              </a:rPr>
              <a:t>Years of </a:t>
            </a:r>
            <a:r>
              <a:rPr lang="en-US" b="0" i="0" dirty="0" smtClean="0">
                <a:cs typeface="Helvetica Neue Thin"/>
              </a:rPr>
              <a:t>bumper-to-bumper coverage </a:t>
            </a:r>
            <a:r>
              <a:rPr lang="en-US" b="0" i="0" dirty="0">
                <a:cs typeface="Helvetica Neue Thin"/>
              </a:rPr>
              <a:t>that </a:t>
            </a:r>
            <a:r>
              <a:rPr lang="en-US" b="0" i="0" dirty="0" smtClean="0">
                <a:cs typeface="Helvetica Neue Thin"/>
              </a:rPr>
              <a:t>includes repair </a:t>
            </a:r>
            <a:r>
              <a:rPr lang="en-US" b="0" i="0" dirty="0">
                <a:cs typeface="Helvetica Neue Thin"/>
              </a:rPr>
              <a:t>or replacement of units damaged by dropping, cracked screen displays and liquid damage</a:t>
            </a:r>
            <a:r>
              <a:rPr lang="en-US" b="0" i="0" dirty="0" smtClean="0">
                <a:cs typeface="Helvetica Neue Thin"/>
              </a:rPr>
              <a:t>.</a:t>
            </a:r>
          </a:p>
          <a:p>
            <a:r>
              <a:rPr lang="en-US" b="1" dirty="0" smtClean="0">
                <a:solidFill>
                  <a:srgbClr val="CC3333"/>
                </a:solidFill>
                <a:cs typeface="Helvetica Neue Thin"/>
              </a:rPr>
              <a:t>DO NOT HAVE CONSUMERS TAKE THE DEVICE TO THE APPLE STORE, OR AN AUTHORIZED APPLE RETAILER OR ANY 3</a:t>
            </a:r>
            <a:r>
              <a:rPr lang="en-US" b="1" baseline="30000" dirty="0" smtClean="0">
                <a:solidFill>
                  <a:srgbClr val="CC3333"/>
                </a:solidFill>
                <a:cs typeface="Helvetica Neue Thin"/>
              </a:rPr>
              <a:t>RD</a:t>
            </a:r>
            <a:r>
              <a:rPr lang="en-US" b="1" dirty="0" smtClean="0">
                <a:solidFill>
                  <a:srgbClr val="CC3333"/>
                </a:solidFill>
                <a:cs typeface="Helvetica Neue Thin"/>
              </a:rPr>
              <a:t> PARTY APPLE REPAIR CENTER</a:t>
            </a:r>
            <a:endParaRPr lang="en-US" b="1" i="0" dirty="0">
              <a:solidFill>
                <a:srgbClr val="CC3333"/>
              </a:solidFill>
              <a:cs typeface="Helvetica Neue Thin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597" b="-65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97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5986"/>
                </a:solidFill>
              </a:rPr>
              <a:t>Tech Support</a:t>
            </a:r>
            <a:endParaRPr lang="en-US" dirty="0">
              <a:solidFill>
                <a:srgbClr val="0C598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/>
              <a:t>Teltex provides all operational and technical service directly to the client. This includes any type of repair service, re-installation of apps and </a:t>
            </a:r>
            <a:r>
              <a:rPr lang="en-US" sz="1800" dirty="0" err="1"/>
              <a:t>iOS</a:t>
            </a:r>
            <a:r>
              <a:rPr lang="en-US" sz="1800" b="1" baseline="30000" dirty="0"/>
              <a:t>® </a:t>
            </a:r>
            <a:r>
              <a:rPr lang="en-US" sz="1800" dirty="0"/>
              <a:t>updates. </a:t>
            </a:r>
          </a:p>
          <a:p>
            <a:r>
              <a:rPr lang="en-US" sz="1800" dirty="0"/>
              <a:t>Operational and technical service is provided in three primary ways:</a:t>
            </a:r>
          </a:p>
          <a:p>
            <a:pPr lvl="1"/>
            <a:r>
              <a:rPr lang="en-US" dirty="0"/>
              <a:t>Telephone</a:t>
            </a:r>
          </a:p>
          <a:p>
            <a:pPr lvl="2"/>
            <a:r>
              <a:rPr lang="en-US" dirty="0"/>
              <a:t>Monday – Friday, 8am to 5pm Central via voice or TTY</a:t>
            </a:r>
          </a:p>
          <a:p>
            <a:pPr lvl="1"/>
            <a:r>
              <a:rPr lang="en-US" dirty="0"/>
              <a:t>Email</a:t>
            </a:r>
          </a:p>
          <a:p>
            <a:pPr lvl="2"/>
            <a:r>
              <a:rPr lang="en-US" u="sng" dirty="0">
                <a:solidFill>
                  <a:srgbClr val="0C5986"/>
                </a:solidFill>
              </a:rPr>
              <a:t>iOS@</a:t>
            </a:r>
            <a:r>
              <a:rPr lang="en-US" u="sng" dirty="0" smtClean="0">
                <a:solidFill>
                  <a:srgbClr val="0C5986"/>
                </a:solidFill>
              </a:rPr>
              <a:t>teltex.com</a:t>
            </a:r>
            <a:r>
              <a:rPr lang="en-US" dirty="0" smtClean="0">
                <a:solidFill>
                  <a:srgbClr val="0C5986"/>
                </a:solidFill>
              </a:rPr>
              <a:t> </a:t>
            </a:r>
            <a:endParaRPr lang="en-US" dirty="0">
              <a:solidFill>
                <a:srgbClr val="0C5986"/>
              </a:solidFill>
            </a:endParaRPr>
          </a:p>
          <a:p>
            <a:pPr lvl="1"/>
            <a:r>
              <a:rPr lang="en-US" dirty="0"/>
              <a:t>Website &amp; Social Media</a:t>
            </a:r>
          </a:p>
          <a:p>
            <a:pPr lvl="2"/>
            <a:r>
              <a:rPr lang="en-US" u="sng" dirty="0" smtClean="0">
                <a:solidFill>
                  <a:srgbClr val="0C5986"/>
                </a:solidFill>
              </a:rPr>
              <a:t>www.iaccessibility.com </a:t>
            </a:r>
            <a:r>
              <a:rPr lang="en-US" dirty="0" smtClean="0">
                <a:solidFill>
                  <a:srgbClr val="0C5986"/>
                </a:solidFill>
              </a:rPr>
              <a:t> </a:t>
            </a:r>
          </a:p>
          <a:p>
            <a:pPr lvl="2"/>
            <a:r>
              <a:rPr lang="en-US" u="sng" dirty="0" smtClean="0">
                <a:solidFill>
                  <a:srgbClr val="0C5986"/>
                </a:solidFill>
              </a:rPr>
              <a:t>www.facebook.com/iOSAccessibility</a:t>
            </a:r>
          </a:p>
          <a:p>
            <a:pPr lvl="2"/>
            <a:r>
              <a:rPr lang="en-US" u="sng" dirty="0" smtClean="0">
                <a:solidFill>
                  <a:srgbClr val="0C5986"/>
                </a:solidFill>
              </a:rPr>
              <a:t>www.twitter.com/i_accessibility </a:t>
            </a:r>
            <a:endParaRPr lang="en-US" u="sng" dirty="0">
              <a:solidFill>
                <a:srgbClr val="0C5986"/>
              </a:solidFill>
            </a:endParaRPr>
          </a:p>
          <a:p>
            <a:pPr lvl="3"/>
            <a:r>
              <a:rPr lang="en-US" dirty="0"/>
              <a:t>24/7/365 information in American Sign Language, spoken English with Closed Captions, and written English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5986"/>
                </a:solidFill>
              </a:rPr>
              <a:t>Service</a:t>
            </a:r>
            <a:endParaRPr lang="en-US" dirty="0">
              <a:solidFill>
                <a:srgbClr val="0C598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dirty="0"/>
              <a:t>3 Years of coverage that includes:</a:t>
            </a:r>
            <a:endParaRPr lang="en-US" sz="1500" dirty="0"/>
          </a:p>
          <a:p>
            <a:pPr lvl="1"/>
            <a:r>
              <a:rPr lang="en-US" sz="1900" dirty="0"/>
              <a:t>AppleCare+ for 2 years (including the limited 1 year warranty)</a:t>
            </a:r>
            <a:endParaRPr lang="en-US" sz="1300" dirty="0"/>
          </a:p>
          <a:p>
            <a:pPr lvl="1"/>
            <a:r>
              <a:rPr lang="en-US" sz="1900" dirty="0"/>
              <a:t>Repair or replacement of units damaged by dropping, cracked screen displays and liquid damage.</a:t>
            </a:r>
            <a:endParaRPr lang="en-US" sz="1300" dirty="0"/>
          </a:p>
          <a:p>
            <a:pPr lvl="2"/>
            <a:r>
              <a:rPr lang="en-US" sz="1900" i="1" dirty="0" err="1"/>
              <a:t>TeltexCare</a:t>
            </a:r>
            <a:r>
              <a:rPr lang="en-US" sz="1900" i="1" dirty="0"/>
              <a:t> requires the </a:t>
            </a:r>
            <a:r>
              <a:rPr lang="en-US" sz="1900" i="1" dirty="0" err="1"/>
              <a:t>iOS</a:t>
            </a:r>
            <a:r>
              <a:rPr lang="en-US" sz="1900" b="1" i="1" baseline="30000" dirty="0"/>
              <a:t>® </a:t>
            </a:r>
            <a:r>
              <a:rPr lang="en-US" sz="1900" i="1" dirty="0"/>
              <a:t>device to be distributed in an </a:t>
            </a:r>
            <a:r>
              <a:rPr lang="en-US" sz="1900" i="1" dirty="0" err="1"/>
              <a:t>Otterbox</a:t>
            </a:r>
            <a:r>
              <a:rPr lang="en-US" sz="1900" i="1" dirty="0"/>
              <a:t> Case (or </a:t>
            </a:r>
            <a:r>
              <a:rPr lang="en-US" sz="1900" i="1" dirty="0" smtClean="0"/>
              <a:t>similar) </a:t>
            </a:r>
            <a:r>
              <a:rPr lang="en-US" sz="1900" i="1" dirty="0"/>
              <a:t>for the device’s protection. </a:t>
            </a:r>
            <a:endParaRPr lang="en-US" sz="1200" dirty="0"/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400550" y="1985963"/>
          <a:ext cx="36576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76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Equipment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8016832" cy="4140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Several types of adaptive equipment available for persons with vision loss: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iPad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 iPad Mini</a:t>
            </a:r>
          </a:p>
          <a:p>
            <a:pPr lvl="1"/>
            <a:r>
              <a:rPr lang="en-US" sz="2400" dirty="0" smtClean="0"/>
              <a:t>JV35 Talking Phones (B&amp;W)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CL-60 &amp; CL-65 Cordless Phones</a:t>
            </a:r>
          </a:p>
          <a:p>
            <a:pPr lvl="1"/>
            <a:r>
              <a:rPr lang="en-US" sz="2400" dirty="0" smtClean="0"/>
              <a:t>CapTel 2400i Captioned Phone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Alto &amp; Alto Plus Amplified Phones</a:t>
            </a:r>
          </a:p>
          <a:p>
            <a:pPr marL="228600" lvl="1" indent="0">
              <a:buNone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0C5986"/>
                </a:solidFill>
                <a:cs typeface="Helvetica Neue Thin"/>
              </a:rPr>
              <a:t>Apple</a:t>
            </a:r>
            <a:r>
              <a:rPr lang="en-US" b="0" i="0" baseline="30000" dirty="0" smtClean="0">
                <a:solidFill>
                  <a:srgbClr val="0C5986"/>
                </a:solidFill>
                <a:ea typeface="Lucida Grande"/>
                <a:cs typeface="Helvetica Neue Thin"/>
              </a:rPr>
              <a:t>®</a:t>
            </a:r>
            <a:r>
              <a:rPr lang="en-US" b="0" i="0" dirty="0" smtClean="0">
                <a:solidFill>
                  <a:srgbClr val="0C5986"/>
                </a:solidFill>
                <a:cs typeface="Helvetica Neue Thin"/>
              </a:rPr>
              <a:t> ID</a:t>
            </a:r>
            <a:endParaRPr lang="en-US" b="0" i="0" dirty="0">
              <a:solidFill>
                <a:srgbClr val="0C5986"/>
              </a:solidFill>
              <a:cs typeface="Helvetica Neue Th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The iPad</a:t>
            </a:r>
            <a:r>
              <a:rPr lang="en-US" b="0" i="0" baseline="30000" dirty="0" smtClean="0">
                <a:solidFill>
                  <a:srgbClr val="595959"/>
                </a:solidFill>
                <a:ea typeface="Lucida Grande"/>
                <a:cs typeface="Helvetica Neue Thin"/>
              </a:rPr>
              <a:t>®</a:t>
            </a:r>
            <a:r>
              <a:rPr lang="en-US" b="0" i="0" dirty="0" smtClean="0">
                <a:solidFill>
                  <a:srgbClr val="595959"/>
                </a:solidFill>
                <a:ea typeface="Lucida Grande"/>
                <a:cs typeface="Helvetica Neue Thin"/>
              </a:rPr>
              <a:t> </a:t>
            </a:r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arrives from Teltex with a pre-set Apple</a:t>
            </a:r>
            <a:r>
              <a:rPr lang="en-US" b="0" i="0" baseline="30000" dirty="0">
                <a:solidFill>
                  <a:srgbClr val="595959"/>
                </a:solidFill>
                <a:ea typeface="Lucida Grande"/>
                <a:cs typeface="Helvetica Neue Thin"/>
              </a:rPr>
              <a:t>®</a:t>
            </a:r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 ID. This Apple ID is part of the package of services from the State. </a:t>
            </a:r>
          </a:p>
          <a:p>
            <a:pPr lvl="1"/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This Apple</a:t>
            </a:r>
            <a:r>
              <a:rPr lang="en-US" b="0" i="0" baseline="30000" dirty="0">
                <a:solidFill>
                  <a:srgbClr val="595959"/>
                </a:solidFill>
                <a:ea typeface="Lucida Grande"/>
                <a:cs typeface="Helvetica Neue Thin"/>
              </a:rPr>
              <a:t>®</a:t>
            </a:r>
            <a:r>
              <a:rPr lang="en-US" b="0" i="0" dirty="0">
                <a:solidFill>
                  <a:srgbClr val="595959"/>
                </a:solidFill>
                <a:ea typeface="Lucida Grande"/>
                <a:cs typeface="Helvetica Neue Thin"/>
              </a:rPr>
              <a:t> </a:t>
            </a:r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ID is NOT to be deleted.</a:t>
            </a:r>
          </a:p>
          <a:p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The Apple</a:t>
            </a:r>
            <a:r>
              <a:rPr lang="en-US" b="0" i="0" baseline="30000" dirty="0">
                <a:solidFill>
                  <a:srgbClr val="595959"/>
                </a:solidFill>
                <a:ea typeface="Lucida Grande"/>
                <a:cs typeface="Helvetica Neue Thin"/>
              </a:rPr>
              <a:t>®</a:t>
            </a:r>
            <a:r>
              <a:rPr lang="en-US" b="0" i="0" dirty="0">
                <a:solidFill>
                  <a:srgbClr val="595959"/>
                </a:solidFill>
                <a:ea typeface="Lucida Grande"/>
                <a:cs typeface="Helvetica Neue Thin"/>
              </a:rPr>
              <a:t> </a:t>
            </a:r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ID is the user name to access Apple</a:t>
            </a:r>
            <a:r>
              <a:rPr lang="en-US" b="0" i="0" baseline="30000" dirty="0">
                <a:solidFill>
                  <a:srgbClr val="595959"/>
                </a:solidFill>
                <a:ea typeface="Lucida Grande"/>
                <a:cs typeface="Helvetica Neue Thin"/>
              </a:rPr>
              <a:t>®</a:t>
            </a:r>
            <a:r>
              <a:rPr lang="en-US" b="0" i="0" dirty="0">
                <a:solidFill>
                  <a:srgbClr val="595959"/>
                </a:solidFill>
                <a:ea typeface="Lucida Grande"/>
                <a:cs typeface="Helvetica Neue Thin"/>
              </a:rPr>
              <a:t> </a:t>
            </a:r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services, such as the iTunes Store, the App Store, and </a:t>
            </a:r>
            <a:r>
              <a:rPr lang="en-US" b="0" i="0" dirty="0" err="1" smtClean="0">
                <a:solidFill>
                  <a:srgbClr val="595959"/>
                </a:solidFill>
                <a:cs typeface="Helvetica Neue Thin"/>
              </a:rPr>
              <a:t>iCloud</a:t>
            </a:r>
            <a:r>
              <a:rPr lang="en-US" b="0" i="0" baseline="30000" dirty="0">
                <a:solidFill>
                  <a:srgbClr val="595959"/>
                </a:solidFill>
                <a:ea typeface="Lucida Grande"/>
                <a:cs typeface="Helvetica Neue Thin"/>
              </a:rPr>
              <a:t>®</a:t>
            </a:r>
            <a:r>
              <a:rPr lang="en-US" b="0" i="0" dirty="0">
                <a:solidFill>
                  <a:srgbClr val="595959"/>
                </a:solidFill>
                <a:ea typeface="Lucida Grande"/>
                <a:cs typeface="Helvetica Neue Thin"/>
              </a:rPr>
              <a:t> </a:t>
            </a:r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. </a:t>
            </a:r>
          </a:p>
          <a:p>
            <a:pPr lvl="1"/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Please note: There may be charges for services and products that you use, rent or purchase when using your personal Apple</a:t>
            </a:r>
            <a:r>
              <a:rPr lang="en-US" b="0" i="0" baseline="30000" dirty="0" smtClean="0">
                <a:solidFill>
                  <a:srgbClr val="595959"/>
                </a:solidFill>
                <a:ea typeface="Lucida Grande"/>
                <a:cs typeface="Helvetica Neue Thin"/>
              </a:rPr>
              <a:t>®</a:t>
            </a:r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 ID. </a:t>
            </a:r>
          </a:p>
          <a:p>
            <a:r>
              <a:rPr lang="en-US" b="0" i="0" dirty="0">
                <a:solidFill>
                  <a:srgbClr val="595959"/>
                </a:solidFill>
                <a:cs typeface="Helvetica Neue Thin"/>
              </a:rPr>
              <a:t>If you have an </a:t>
            </a:r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Apple</a:t>
            </a:r>
            <a:r>
              <a:rPr lang="en-US" b="0" i="0" baseline="30000" dirty="0" smtClean="0">
                <a:solidFill>
                  <a:srgbClr val="595959"/>
                </a:solidFill>
                <a:ea typeface="Lucida Grande"/>
                <a:cs typeface="Helvetica Neue Thin"/>
              </a:rPr>
              <a:t>®</a:t>
            </a:r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 </a:t>
            </a:r>
            <a:r>
              <a:rPr lang="en-US" b="0" i="0" dirty="0">
                <a:solidFill>
                  <a:srgbClr val="595959"/>
                </a:solidFill>
                <a:cs typeface="Helvetica Neue Thin"/>
              </a:rPr>
              <a:t>ID, you can add it to the device. If you do not have an </a:t>
            </a:r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Apple</a:t>
            </a:r>
            <a:r>
              <a:rPr lang="en-US" b="0" i="0" baseline="30000" dirty="0" smtClean="0">
                <a:solidFill>
                  <a:srgbClr val="595959"/>
                </a:solidFill>
                <a:ea typeface="Lucida Grande"/>
                <a:cs typeface="Helvetica Neue Thin"/>
              </a:rPr>
              <a:t>®</a:t>
            </a:r>
            <a:r>
              <a:rPr lang="en-US" b="0" i="0" dirty="0" smtClean="0">
                <a:solidFill>
                  <a:srgbClr val="595959"/>
                </a:solidFill>
                <a:cs typeface="Helvetica Neue Thin"/>
              </a:rPr>
              <a:t> </a:t>
            </a:r>
            <a:r>
              <a:rPr lang="en-US" b="0" i="0" dirty="0">
                <a:solidFill>
                  <a:srgbClr val="595959"/>
                </a:solidFill>
                <a:cs typeface="Helvetica Neue Thin"/>
              </a:rPr>
              <a:t>ID, you can also create one.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875" y="280987"/>
            <a:ext cx="1561912" cy="157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C5986"/>
                </a:solidFill>
              </a:rPr>
              <a:t>www.iAccessibility.com</a:t>
            </a:r>
            <a:endParaRPr lang="en-US" dirty="0">
              <a:solidFill>
                <a:srgbClr val="0C5986"/>
              </a:solidFill>
            </a:endParaRPr>
          </a:p>
        </p:txBody>
      </p:sp>
      <p:pic>
        <p:nvPicPr>
          <p:cNvPr id="1025" name="Picture 1"/>
          <p:cNvPicPr>
            <a:picLocks noGrp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6" b="11766"/>
          <a:stretch>
            <a:fillRect/>
          </a:stretch>
        </p:blipFill>
        <p:spPr bwMode="auto">
          <a:xfrm>
            <a:off x="277813" y="228600"/>
            <a:ext cx="63785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7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5986"/>
                </a:solidFill>
              </a:rPr>
              <a:t>Training Videos</a:t>
            </a:r>
            <a:br>
              <a:rPr lang="en-US" dirty="0" smtClean="0">
                <a:solidFill>
                  <a:srgbClr val="0C5986"/>
                </a:solidFill>
              </a:rPr>
            </a:br>
            <a:r>
              <a:rPr lang="en-US" sz="3200" dirty="0" smtClean="0">
                <a:solidFill>
                  <a:srgbClr val="0C5986"/>
                </a:solidFill>
              </a:rPr>
              <a:t>~ASL, English &amp; Closed Captioned</a:t>
            </a:r>
            <a:endParaRPr lang="en-US" dirty="0">
              <a:solidFill>
                <a:srgbClr val="0C598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7202" r="-372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82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Apps Database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9160" b="-9160"/>
          <a:stretch>
            <a:fillRect/>
          </a:stretch>
        </p:blipFill>
        <p:spPr/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9160" b="-91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4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533525"/>
          </a:xfrm>
        </p:spPr>
        <p:txBody>
          <a:bodyPr>
            <a:normAutofit fontScale="90000"/>
          </a:bodyPr>
          <a:lstStyle/>
          <a:p>
            <a:r>
              <a:rPr lang="en-US" b="0" i="0" dirty="0" smtClean="0">
                <a:cs typeface="Helvetica Neue Thin"/>
              </a:rPr>
              <a:t>JV35 Talking Phones (B&amp;W)</a:t>
            </a:r>
            <a:br>
              <a:rPr lang="en-US" b="0" i="0" dirty="0" smtClean="0">
                <a:cs typeface="Helvetica Neue Thin"/>
              </a:rPr>
            </a:br>
            <a:r>
              <a:rPr lang="en-US" dirty="0">
                <a:cs typeface="Helvetica Neue Thin"/>
              </a:rPr>
              <a:t/>
            </a:r>
            <a:br>
              <a:rPr lang="en-US" dirty="0">
                <a:cs typeface="Helvetica Neue Thin"/>
              </a:rPr>
            </a:br>
            <a:endParaRPr lang="en-US" b="0" i="0" dirty="0"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39114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2252662"/>
            <a:ext cx="3898272" cy="87153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C5986"/>
                </a:solidFill>
              </a:rPr>
              <a:t>JV35-B Amplified Talking Phone</a:t>
            </a:r>
            <a:endParaRPr lang="en-US" dirty="0">
              <a:solidFill>
                <a:srgbClr val="0C598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169404" y="3124200"/>
            <a:ext cx="3898272" cy="301942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Black buttons with white numbers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Large buttons with Braille Characters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Voice announces each number when dialed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10 memory dialing buttons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Amplifies up to 37dB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Super loud ringer up to 85dB</a:t>
            </a:r>
            <a:endParaRPr lang="en-US" sz="18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P:\RSPF\TDAP\TDAP Equipment Pictures\New 10-20-15\jv3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0250"/>
            <a:ext cx="2857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2252662"/>
            <a:ext cx="3898272" cy="87153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C5986"/>
                </a:solidFill>
              </a:rPr>
              <a:t>JV35-B Amplified Talking Phone</a:t>
            </a:r>
            <a:endParaRPr lang="en-US" dirty="0">
              <a:solidFill>
                <a:srgbClr val="0C598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169404" y="3124200"/>
            <a:ext cx="3898272" cy="301942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White buttons with black numbers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Large buttons with Braille Characters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Voice announces each number when dialed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10 memory dialing buttons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Amplifies up to 37dB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Super loud ringer up to 85dB</a:t>
            </a:r>
            <a:endParaRPr lang="en-US" sz="18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P:\RSPF\TDAP\TDAP Equipment Pictures\New 10-20-15\jv35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6" y="1247775"/>
            <a:ext cx="347662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0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533525"/>
          </a:xfrm>
        </p:spPr>
        <p:txBody>
          <a:bodyPr>
            <a:normAutofit fontScale="90000"/>
          </a:bodyPr>
          <a:lstStyle/>
          <a:p>
            <a:r>
              <a:rPr lang="en-US" b="0" i="0" dirty="0" smtClean="0">
                <a:cs typeface="Helvetica Neue Thin"/>
              </a:rPr>
              <a:t>CL-60 &amp; CL-65 Cordless Amplified Phones</a:t>
            </a:r>
            <a:r>
              <a:rPr lang="en-US" dirty="0">
                <a:cs typeface="Helvetica Neue Thin"/>
              </a:rPr>
              <a:t/>
            </a:r>
            <a:br>
              <a:rPr lang="en-US" dirty="0">
                <a:cs typeface="Helvetica Neue Thin"/>
              </a:rPr>
            </a:br>
            <a:endParaRPr lang="en-US" b="0" i="0" dirty="0"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6622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2252662"/>
            <a:ext cx="3898272" cy="87153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C5986"/>
                </a:solidFill>
              </a:rPr>
              <a:t>CL-60 Cordless Amplified Phone</a:t>
            </a:r>
            <a:endParaRPr lang="en-US" dirty="0">
              <a:solidFill>
                <a:srgbClr val="0C598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169404" y="3124200"/>
            <a:ext cx="3898272" cy="301942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Large backlit buttons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Caller ID on large display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Voice announces each number when dialed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3 one-touch speed dial memory buttons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Amplifies up to 55dB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L</a:t>
            </a:r>
            <a:r>
              <a:rPr lang="en-US" sz="1800" dirty="0" smtClean="0"/>
              <a:t>oud ringer and ring flashers</a:t>
            </a:r>
            <a:endParaRPr lang="en-US" sz="18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P:\RSPF\TDAP\TDAP Equipment Pictures\New 10-20-15\cl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795464"/>
            <a:ext cx="2990850" cy="284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2252662"/>
            <a:ext cx="3898272" cy="87153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C5986"/>
                </a:solidFill>
              </a:rPr>
              <a:t>CL-65 Cordless Amplified Phone</a:t>
            </a:r>
            <a:endParaRPr lang="en-US" dirty="0">
              <a:solidFill>
                <a:srgbClr val="0C598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169404" y="3124200"/>
            <a:ext cx="3898272" cy="301942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Large backlit buttons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Voice announce Caller ID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Voice announces each number when dialed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8</a:t>
            </a:r>
            <a:r>
              <a:rPr lang="en-US" sz="1800" dirty="0" smtClean="0"/>
              <a:t> one-touch speed dial memory buttons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Amplifies up to 55dB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L</a:t>
            </a:r>
            <a:r>
              <a:rPr lang="en-US" sz="1800" dirty="0" smtClean="0"/>
              <a:t>oud ringer and ring flashers</a:t>
            </a:r>
            <a:endParaRPr lang="en-US" sz="18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P:\RSPF\TDAP\TDAP Equipment Pictures\New 10-20-15\cl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6" y="1662114"/>
            <a:ext cx="3477945" cy="32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0" i="0" dirty="0" smtClean="0">
                <a:cs typeface="Helvetica Neue Thin"/>
              </a:rPr>
              <a:t>iPad &amp; iPad Mini</a:t>
            </a:r>
            <a:br>
              <a:rPr lang="en-US" sz="4400" b="0" i="0" dirty="0" smtClean="0">
                <a:cs typeface="Helvetica Neue Thin"/>
              </a:rPr>
            </a:br>
            <a:endParaRPr lang="en-US" sz="4400" b="0" i="0" dirty="0"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35710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533525"/>
          </a:xfrm>
        </p:spPr>
        <p:txBody>
          <a:bodyPr>
            <a:normAutofit fontScale="90000"/>
          </a:bodyPr>
          <a:lstStyle/>
          <a:p>
            <a:r>
              <a:rPr lang="en-US" b="0" i="0" dirty="0" smtClean="0">
                <a:cs typeface="Helvetica Neue Thin"/>
              </a:rPr>
              <a:t>CapTel 2400i Captioned Phone</a:t>
            </a:r>
            <a:r>
              <a:rPr lang="en-US" dirty="0">
                <a:cs typeface="Helvetica Neue Thin"/>
              </a:rPr>
              <a:t/>
            </a:r>
            <a:br>
              <a:rPr lang="en-US" dirty="0">
                <a:cs typeface="Helvetica Neue Thin"/>
              </a:rPr>
            </a:br>
            <a:endParaRPr lang="en-US" b="0" i="0" dirty="0"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6622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2252662"/>
            <a:ext cx="3898272" cy="87153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C5986"/>
                </a:solidFill>
              </a:rPr>
              <a:t>CapTel 2400i Captioned Phone</a:t>
            </a:r>
            <a:endParaRPr lang="en-US" dirty="0">
              <a:solidFill>
                <a:srgbClr val="0C598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169404" y="3124200"/>
            <a:ext cx="3898272" cy="301942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Provides word-for-word captions during calls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Large touch-screen display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Adjustable caption font sizes and colors for easier reading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Built in answering machine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Amplifies up to 40dB while captions are 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Hi-speed internet required</a:t>
            </a:r>
            <a:endParaRPr lang="en-US" sz="18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 descr="P:\RSPF\TDAP\TDAP Equipment Pictures\New 10-20-15\captel2400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0" y="1781176"/>
            <a:ext cx="3570297" cy="269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1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P:\RSPF\TDAP\TDAP Equipment Pictures\New 10-20-15\2400i featu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606426"/>
            <a:ext cx="8740998" cy="596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3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533525"/>
          </a:xfrm>
        </p:spPr>
        <p:txBody>
          <a:bodyPr>
            <a:normAutofit fontScale="90000"/>
          </a:bodyPr>
          <a:lstStyle/>
          <a:p>
            <a:r>
              <a:rPr lang="en-US" b="0" i="0" dirty="0" smtClean="0">
                <a:cs typeface="Helvetica Neue Thin"/>
              </a:rPr>
              <a:t>Alto &amp; Alto Plus Corded Amplified Phones</a:t>
            </a:r>
            <a:br>
              <a:rPr lang="en-US" b="0" i="0" dirty="0" smtClean="0">
                <a:cs typeface="Helvetica Neue Thin"/>
              </a:rPr>
            </a:br>
            <a:endParaRPr lang="en-US" b="0" i="0" dirty="0"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6622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2252662"/>
            <a:ext cx="3898272" cy="87153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C5986"/>
                </a:solidFill>
              </a:rPr>
              <a:t>Alto Corded Amplified Phone</a:t>
            </a:r>
            <a:endParaRPr lang="en-US" dirty="0">
              <a:solidFill>
                <a:srgbClr val="0C598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169404" y="3124200"/>
            <a:ext cx="3898272" cy="301942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Speakerphone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Large backlit buttons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Voice announces each number when dialed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10 memory dialing buttons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Amplifies up to 53dB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Super loud ringer up to 100dB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Large bright visual ringer</a:t>
            </a:r>
            <a:endParaRPr lang="en-US" sz="18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7170" name="Picture 2" descr="P:\RSPF\TDAP\TDAP Equipment Pictures\New 10-20-15\al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15021"/>
            <a:ext cx="2439977" cy="262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2252662"/>
            <a:ext cx="3898272" cy="87153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C5986"/>
                </a:solidFill>
              </a:rPr>
              <a:t>Alto Plus Corded Amplified Phone</a:t>
            </a:r>
            <a:endParaRPr lang="en-US" dirty="0">
              <a:solidFill>
                <a:srgbClr val="0C598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169404" y="3124200"/>
            <a:ext cx="3898272" cy="301942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Speakerphone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Large backlit buttons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Large print caller ID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3 memory dialing buttons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Amplifies up to 53dB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Super loud ringer up to 100dB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Large bright visual ringer</a:t>
            </a:r>
            <a:endParaRPr lang="en-US" sz="18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8194" name="Picture 2" descr="P:\RSPF\TDAP\TDAP Equipment Pictures\New 10-20-15\alto p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6" y="1971675"/>
            <a:ext cx="3390900" cy="335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1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Accessories Available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8016832" cy="4140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Large Print </a:t>
            </a:r>
            <a:r>
              <a:rPr lang="en-US" sz="2400" dirty="0"/>
              <a:t>C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aller ID</a:t>
            </a:r>
          </a:p>
          <a:p>
            <a:r>
              <a:rPr lang="en-US" sz="2400" dirty="0" smtClean="0"/>
              <a:t>Talking Caller ID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Signal Devices</a:t>
            </a:r>
          </a:p>
          <a:p>
            <a:r>
              <a:rPr lang="en-US" sz="2400" dirty="0" smtClean="0"/>
              <a:t>Photo Dialers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218" name="Picture 2" descr="P:\RSPF\TDAP\TDAP Equipment Pictures\New 10-20-15\photodia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223" y="1462088"/>
            <a:ext cx="3382596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P:\RSPF\TDAP\TDAP Equipment Pictures\New 10-20-15\largecaller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4029075"/>
            <a:ext cx="2908300" cy="260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smtClean="0">
                <a:cs typeface="Helvetica Neue Thin"/>
              </a:rPr>
              <a:t>Questions?</a:t>
            </a:r>
            <a:endParaRPr lang="en-US" b="0" i="0" dirty="0"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11748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Telecommunication </a:t>
            </a:r>
            <a:r>
              <a:rPr lang="en-US" dirty="0"/>
              <a:t>Devices Access </a:t>
            </a:r>
            <a:r>
              <a:rPr lang="en-US" dirty="0" smtClean="0"/>
              <a:t>Program (TDAP)</a:t>
            </a:r>
          </a:p>
          <a:p>
            <a:pPr lvl="1"/>
            <a:r>
              <a:rPr lang="en-US" dirty="0" smtClean="0"/>
              <a:t>800-848-4442 </a:t>
            </a:r>
            <a:r>
              <a:rPr lang="en-US" dirty="0"/>
              <a:t>V</a:t>
            </a:r>
          </a:p>
          <a:p>
            <a:pPr lvl="1"/>
            <a:r>
              <a:rPr lang="en-US" dirty="0"/>
              <a:t>800-648-3458 TTY</a:t>
            </a:r>
          </a:p>
          <a:p>
            <a:pPr lvl="1"/>
            <a:r>
              <a:rPr lang="en-US" dirty="0"/>
              <a:t>971-239-5845 VP</a:t>
            </a:r>
          </a:p>
          <a:p>
            <a:pPr lvl="1"/>
            <a:r>
              <a:rPr lang="en-US" u="sng" dirty="0">
                <a:solidFill>
                  <a:srgbClr val="0070C0"/>
                </a:solidFill>
              </a:rPr>
              <a:t>puc.rspf@state.or.us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</a:t>
            </a:r>
            <a:r>
              <a:rPr lang="en-US" b="1" baseline="30000" dirty="0">
                <a:ea typeface="Lucida Grande"/>
                <a:cs typeface="Lucida Grande"/>
              </a:rPr>
              <a:t>®</a:t>
            </a:r>
            <a:r>
              <a:rPr lang="en-US" dirty="0" smtClean="0"/>
              <a:t> Devices</a:t>
            </a:r>
            <a:endParaRPr lang="en-US" dirty="0"/>
          </a:p>
        </p:txBody>
      </p:sp>
      <p:pic>
        <p:nvPicPr>
          <p:cNvPr id="2049" name="Picture 1" descr="iPad Lineu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07"/>
          <a:stretch/>
        </p:blipFill>
        <p:spPr bwMode="auto">
          <a:xfrm>
            <a:off x="1086064" y="1771493"/>
            <a:ext cx="2766368" cy="3200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Pad Lineu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3" r="38832"/>
          <a:stretch/>
        </p:blipFill>
        <p:spPr bwMode="auto">
          <a:xfrm>
            <a:off x="5703730" y="1771494"/>
            <a:ext cx="2379313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1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iPad vs Android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Apple Products</a:t>
            </a:r>
          </a:p>
          <a:p>
            <a:pPr lvl="1"/>
            <a:r>
              <a:rPr lang="en-US" sz="2400" dirty="0" smtClean="0"/>
              <a:t>Standard OS</a:t>
            </a:r>
          </a:p>
          <a:p>
            <a:pPr lvl="1"/>
            <a:r>
              <a:rPr lang="en-US" sz="2400" dirty="0" smtClean="0"/>
              <a:t>Standard Layout</a:t>
            </a:r>
          </a:p>
          <a:p>
            <a:pPr lvl="1"/>
            <a:r>
              <a:rPr lang="en-US" sz="2400" dirty="0" smtClean="0"/>
              <a:t>Closed System</a:t>
            </a:r>
          </a:p>
          <a:p>
            <a:pPr lvl="1"/>
            <a:r>
              <a:rPr lang="en-US" sz="2400" dirty="0" smtClean="0"/>
              <a:t>Easy to Operate</a:t>
            </a:r>
          </a:p>
          <a:p>
            <a:pPr lvl="1"/>
            <a:r>
              <a:rPr lang="en-US" sz="2400" dirty="0" smtClean="0"/>
              <a:t>Built-in Standard Accessibility Features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 Approval Process</a:t>
            </a:r>
          </a:p>
          <a:p>
            <a:pPr lvl="1"/>
            <a:r>
              <a:rPr lang="en-US" sz="2400" dirty="0" smtClean="0"/>
              <a:t>Insurance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Android Products</a:t>
            </a:r>
          </a:p>
          <a:p>
            <a:pPr lvl="1"/>
            <a:r>
              <a:rPr lang="en-US" sz="2400" dirty="0" smtClean="0"/>
              <a:t>Multiple Systems</a:t>
            </a:r>
          </a:p>
          <a:p>
            <a:pPr lvl="1"/>
            <a:r>
              <a:rPr lang="en-US" sz="2400" dirty="0" smtClean="0"/>
              <a:t>Multiple Layouts</a:t>
            </a:r>
          </a:p>
          <a:p>
            <a:pPr lvl="1"/>
            <a:r>
              <a:rPr lang="en-US" sz="2400" dirty="0" smtClean="0"/>
              <a:t>Open System</a:t>
            </a:r>
          </a:p>
          <a:p>
            <a:pPr lvl="1"/>
            <a:r>
              <a:rPr lang="en-US" sz="2400" dirty="0" smtClean="0"/>
              <a:t>Accessibility Features can Vary by Device</a:t>
            </a:r>
          </a:p>
          <a:p>
            <a:pPr marL="228600" lvl="1" indent="0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 smtClean="0">
                <a:solidFill>
                  <a:srgbClr val="0C5986"/>
                </a:solidFill>
                <a:cs typeface="Helvetica Neue Thin"/>
              </a:rPr>
              <a:t>Introduction to the </a:t>
            </a:r>
            <a:br>
              <a:rPr lang="en-US" b="0" i="0" dirty="0" smtClean="0">
                <a:solidFill>
                  <a:srgbClr val="0C5986"/>
                </a:solidFill>
                <a:cs typeface="Helvetica Neue Thin"/>
              </a:rPr>
            </a:br>
            <a:r>
              <a:rPr lang="en-US" b="0" i="0" dirty="0" smtClean="0">
                <a:solidFill>
                  <a:srgbClr val="0C5986"/>
                </a:solidFill>
                <a:cs typeface="Helvetica Neue Thin"/>
              </a:rPr>
              <a:t>iPad</a:t>
            </a:r>
            <a:r>
              <a:rPr lang="en-US" b="0" i="0" baseline="30000" dirty="0">
                <a:solidFill>
                  <a:srgbClr val="0C5986"/>
                </a:solidFill>
                <a:ea typeface="Lucida Grande"/>
                <a:cs typeface="Helvetica Neue Thin"/>
              </a:rPr>
              <a:t>®</a:t>
            </a:r>
            <a:r>
              <a:rPr lang="en-US" b="0" i="0" dirty="0" smtClean="0">
                <a:solidFill>
                  <a:srgbClr val="0C5986"/>
                </a:solidFill>
                <a:cs typeface="Helvetica Neue Thin"/>
              </a:rPr>
              <a:t> Air 2 &amp; iPad</a:t>
            </a:r>
            <a:r>
              <a:rPr lang="en-US" b="0" i="0" baseline="30000" dirty="0">
                <a:solidFill>
                  <a:srgbClr val="0C5986"/>
                </a:solidFill>
                <a:ea typeface="Lucida Grande"/>
                <a:cs typeface="Helvetica Neue Thin"/>
              </a:rPr>
              <a:t>®</a:t>
            </a:r>
            <a:r>
              <a:rPr lang="en-US" b="0" i="0" dirty="0" smtClean="0">
                <a:solidFill>
                  <a:srgbClr val="0C5986"/>
                </a:solidFill>
                <a:cs typeface="Helvetica Neue Thin"/>
              </a:rPr>
              <a:t> mini</a:t>
            </a:r>
            <a:r>
              <a:rPr lang="en-US" b="0" i="0" dirty="0" smtClean="0">
                <a:solidFill>
                  <a:srgbClr val="0C5986"/>
                </a:solidFill>
                <a:ea typeface="Lucida Grande"/>
                <a:cs typeface="Helvetica Neue Thin"/>
              </a:rPr>
              <a:t>™ 3</a:t>
            </a:r>
            <a:endParaRPr lang="en-US" b="0" i="0" dirty="0">
              <a:solidFill>
                <a:srgbClr val="0C5986"/>
              </a:solidFill>
              <a:cs typeface="Helvetica Neue Thin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6691" b="-16691"/>
          <a:stretch>
            <a:fillRect/>
          </a:stretch>
        </p:blipFill>
        <p:spPr/>
      </p:pic>
      <p:pic>
        <p:nvPicPr>
          <p:cNvPr id="8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9868" b="-198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26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0C5986"/>
                </a:solidFill>
                <a:cs typeface="Helvetica Neue Thin"/>
              </a:rPr>
              <a:t>Introduction to the </a:t>
            </a:r>
            <a:r>
              <a:rPr lang="en-US" b="0" i="0" dirty="0" smtClean="0">
                <a:solidFill>
                  <a:srgbClr val="0C5986"/>
                </a:solidFill>
                <a:cs typeface="Helvetica Neue Thin"/>
              </a:rPr>
              <a:t/>
            </a:r>
            <a:br>
              <a:rPr lang="en-US" b="0" i="0" dirty="0" smtClean="0">
                <a:solidFill>
                  <a:srgbClr val="0C5986"/>
                </a:solidFill>
                <a:cs typeface="Helvetica Neue Thin"/>
              </a:rPr>
            </a:br>
            <a:r>
              <a:rPr lang="en-US" b="0" i="0" dirty="0" smtClean="0">
                <a:solidFill>
                  <a:srgbClr val="0C5986"/>
                </a:solidFill>
                <a:cs typeface="Helvetica Neue Thin"/>
              </a:rPr>
              <a:t>iPad</a:t>
            </a:r>
            <a:r>
              <a:rPr lang="en-US" b="0" i="0" baseline="30000" dirty="0">
                <a:solidFill>
                  <a:srgbClr val="0C5986"/>
                </a:solidFill>
                <a:ea typeface="Lucida Grande"/>
                <a:cs typeface="Helvetica Neue Thin"/>
              </a:rPr>
              <a:t>®</a:t>
            </a:r>
            <a:r>
              <a:rPr lang="en-US" b="0" i="0" dirty="0">
                <a:solidFill>
                  <a:srgbClr val="0C5986"/>
                </a:solidFill>
                <a:cs typeface="Helvetica Neue Thin"/>
              </a:rPr>
              <a:t> </a:t>
            </a:r>
            <a:r>
              <a:rPr lang="en-US" b="0" i="0" dirty="0" smtClean="0">
                <a:solidFill>
                  <a:srgbClr val="0C5986"/>
                </a:solidFill>
                <a:cs typeface="Helvetica Neue Thin"/>
              </a:rPr>
              <a:t>Air 2 </a:t>
            </a:r>
            <a:r>
              <a:rPr lang="en-US" b="0" i="0" dirty="0">
                <a:solidFill>
                  <a:srgbClr val="0C5986"/>
                </a:solidFill>
                <a:cs typeface="Helvetica Neue Thin"/>
              </a:rPr>
              <a:t>&amp; iPad</a:t>
            </a:r>
            <a:r>
              <a:rPr lang="en-US" b="0" i="0" baseline="30000" dirty="0">
                <a:solidFill>
                  <a:srgbClr val="0C5986"/>
                </a:solidFill>
                <a:ea typeface="Lucida Grande"/>
                <a:cs typeface="Helvetica Neue Thin"/>
              </a:rPr>
              <a:t>®</a:t>
            </a:r>
            <a:r>
              <a:rPr lang="en-US" b="0" i="0" dirty="0">
                <a:solidFill>
                  <a:srgbClr val="0C5986"/>
                </a:solidFill>
                <a:cs typeface="Helvetica Neue Thin"/>
              </a:rPr>
              <a:t> mini</a:t>
            </a:r>
            <a:r>
              <a:rPr lang="en-US" b="0" i="0" dirty="0" smtClean="0">
                <a:solidFill>
                  <a:srgbClr val="0C5986"/>
                </a:solidFill>
                <a:ea typeface="Lucida Grande"/>
                <a:cs typeface="Helvetica Neue Thin"/>
              </a:rPr>
              <a:t>™ 3</a:t>
            </a:r>
            <a:endParaRPr lang="en-US" b="0" i="0" dirty="0">
              <a:solidFill>
                <a:srgbClr val="0C5986"/>
              </a:solidFill>
              <a:cs typeface="Helvetica Neue Thin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1547" b="-11547"/>
          <a:stretch>
            <a:fillRect/>
          </a:stretch>
        </p:blipFill>
        <p:spPr/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3582" b="-13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77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5986"/>
                </a:solidFill>
              </a:rPr>
              <a:t>Laser Etched Asset Tag</a:t>
            </a:r>
            <a:endParaRPr lang="en-US" dirty="0">
              <a:solidFill>
                <a:srgbClr val="0C5986"/>
              </a:solidFill>
            </a:endParaRPr>
          </a:p>
        </p:txBody>
      </p:sp>
      <p:pic>
        <p:nvPicPr>
          <p:cNvPr id="4" name="Content Placeholder 3" descr="OR_Asset_Tag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414" r="-674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90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3252</TotalTime>
  <Words>1654</Words>
  <Application>Microsoft Office PowerPoint</Application>
  <PresentationFormat>On-screen Show (4:3)</PresentationFormat>
  <Paragraphs>278</Paragraphs>
  <Slides>48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Advantage</vt:lpstr>
      <vt:lpstr>Telecommunication Devices Access Program (TDAP)</vt:lpstr>
      <vt:lpstr>What is TDAP?  </vt:lpstr>
      <vt:lpstr>Available Equipment </vt:lpstr>
      <vt:lpstr>iPad &amp; iPad Mini </vt:lpstr>
      <vt:lpstr>iOS® Devices</vt:lpstr>
      <vt:lpstr>Why the iPad vs Android  </vt:lpstr>
      <vt:lpstr>Introduction to the  iPad® Air 2 &amp; iPad® mini™ 3</vt:lpstr>
      <vt:lpstr>Introduction to the  iPad® Air 2 &amp; iPad® mini™ 3</vt:lpstr>
      <vt:lpstr>Laser Etched Asset Tag</vt:lpstr>
      <vt:lpstr>What is the difference between Wi-Fi vs 4G Devices?</vt:lpstr>
      <vt:lpstr>1081 West Innovation Drive Kearney, MO 64060                                                   Toll Free: 888.515.8120 (V/TTY)                                                                                           Fax 816.635.4043 www.teltex.com info@teltex.com </vt:lpstr>
      <vt:lpstr>AirWatch Agent</vt:lpstr>
      <vt:lpstr>AirWatch Agent </vt:lpstr>
      <vt:lpstr>AirWatch Agent</vt:lpstr>
      <vt:lpstr>AirWatch Agent</vt:lpstr>
      <vt:lpstr>Accessibility Features</vt:lpstr>
      <vt:lpstr>Native Blind &amp; Low Vision Accessibility Features</vt:lpstr>
      <vt:lpstr>Apple® Apps ~Communications &amp; Telecommunications </vt:lpstr>
      <vt:lpstr>Accessibility Apps ~Deaf-Blind</vt:lpstr>
      <vt:lpstr>Deaf-Blind  Communication</vt:lpstr>
      <vt:lpstr>Accessibility Apps ~Blind &amp; Low-Vision</vt:lpstr>
      <vt:lpstr>Zoom &amp; Magnification                    Apps</vt:lpstr>
      <vt:lpstr>Talking Apps</vt:lpstr>
      <vt:lpstr>Bar Code &amp;                                   Image Readers</vt:lpstr>
      <vt:lpstr>Communications, Emergency  Preparedness &amp; Weather</vt:lpstr>
      <vt:lpstr>Miscellaneous</vt:lpstr>
      <vt:lpstr>What happens if the iPad® breaks?</vt:lpstr>
      <vt:lpstr>Tech Support</vt:lpstr>
      <vt:lpstr>Service</vt:lpstr>
      <vt:lpstr>Apple® ID</vt:lpstr>
      <vt:lpstr>www.iAccessibility.com</vt:lpstr>
      <vt:lpstr>Training Videos ~ASL, English &amp; Closed Captioned</vt:lpstr>
      <vt:lpstr>3rd Party Apps Database</vt:lpstr>
      <vt:lpstr>JV35 Talking Phones (B&amp;W)  </vt:lpstr>
      <vt:lpstr>JV35-B Amplified Talking Phone</vt:lpstr>
      <vt:lpstr>JV35-B Amplified Talking Phone</vt:lpstr>
      <vt:lpstr>CL-60 &amp; CL-65 Cordless Amplified Phones </vt:lpstr>
      <vt:lpstr>CL-60 Cordless Amplified Phone</vt:lpstr>
      <vt:lpstr>CL-65 Cordless Amplified Phone</vt:lpstr>
      <vt:lpstr>CapTel 2400i Captioned Phone </vt:lpstr>
      <vt:lpstr>CapTel 2400i Captioned Phone</vt:lpstr>
      <vt:lpstr>PowerPoint Presentation</vt:lpstr>
      <vt:lpstr>Alto &amp; Alto Plus Corded Amplified Phones </vt:lpstr>
      <vt:lpstr>Alto Corded Amplified Phone</vt:lpstr>
      <vt:lpstr>Alto Plus Corded Amplified Phone</vt:lpstr>
      <vt:lpstr>Accessories Available </vt:lpstr>
      <vt:lpstr>Questions?</vt:lpstr>
      <vt:lpstr>Contact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Smith</dc:creator>
  <cp:lastModifiedBy>SMITH Matt D.</cp:lastModifiedBy>
  <cp:revision>233</cp:revision>
  <cp:lastPrinted>2015-10-12T21:13:08Z</cp:lastPrinted>
  <dcterms:created xsi:type="dcterms:W3CDTF">2014-08-11T17:25:35Z</dcterms:created>
  <dcterms:modified xsi:type="dcterms:W3CDTF">2015-10-22T18:06:29Z</dcterms:modified>
</cp:coreProperties>
</file>