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2" r:id="rId7"/>
    <p:sldId id="268" r:id="rId8"/>
    <p:sldId id="264" r:id="rId9"/>
    <p:sldId id="265"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7C4D6-3D0B-49A4-8C91-28065B739E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89ED53-E7D2-4C19-A5A3-C35AD1D23D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CCF04C-3DA1-401E-AC1A-A97295C09B60}"/>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D8C3E99D-F08A-45BD-A78B-0B40D1204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0752-228E-4817-A8C9-183796C38646}"/>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60932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A0D65-7707-4E0F-945F-8468933073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F920B0-1744-4922-A463-859069627A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5C51D9-B738-4661-81C6-EC602445E4B9}"/>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C48BDF1B-95F9-4A05-B9A8-E817C97B2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291C6-BD6D-46E7-88D0-52F7D70D8925}"/>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1167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DC2A33-2CDA-4F12-9CE0-0294387E81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2EC595-6E49-4BAC-90D7-893C7565F8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74520D-D7F0-4E33-8CA7-4ECB9D428936}"/>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D096DBFC-5FCF-4BEB-A930-F6C5DF45A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9B152A-4900-4C86-891E-723E1C214E9F}"/>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308054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A2F8A-1CE0-4E98-A9F5-5402536A59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DA7D-5A2A-44AF-84AA-9F6DD253AD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E5B4C-CEA4-4BE5-955E-4B3098D579B2}"/>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23325054-FDCD-4939-87AF-F223039CE7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BDF76A-C023-40C2-A58D-EB1B62819D51}"/>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35301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1937-80AA-455E-A8B0-16DD398F6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A37B6C-42B4-47D3-92FD-2331016670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828C5D-FAB4-4A2B-A2F9-D2BCBC85C5DB}"/>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C2E17F3A-69A1-4031-B071-ECFE522DF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E2FA75-D334-4FE2-9B6B-56D453D58FA9}"/>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63900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0B76B-602B-4486-BBFB-FF93D199C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46FB9-0BBE-444C-AC60-B46FFB6BC0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31B7F1-79AE-419F-BB3B-FED50ED325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AF3531-EF50-4398-BD2D-317BEBA81880}"/>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6" name="Footer Placeholder 5">
            <a:extLst>
              <a:ext uri="{FF2B5EF4-FFF2-40B4-BE49-F238E27FC236}">
                <a16:creationId xmlns:a16="http://schemas.microsoft.com/office/drawing/2014/main" id="{52BA9AA1-3B31-4E08-ADF1-8D8D25EFA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040B77-2FB1-4A6C-9776-353FAB8B095C}"/>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86204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0EA70-D1EE-49EF-927F-979D758327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0638A6-8F45-4446-945C-87C59A4AB1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5EF3C7-753C-4287-A1A4-D13FE0F4AA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BC676E-353A-4E5D-8E0B-6FB058C83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BBE8A5-23D9-4CC2-823F-262D94A40C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49629E-AA00-42FC-8A84-25BDFF24439F}"/>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8" name="Footer Placeholder 7">
            <a:extLst>
              <a:ext uri="{FF2B5EF4-FFF2-40B4-BE49-F238E27FC236}">
                <a16:creationId xmlns:a16="http://schemas.microsoft.com/office/drawing/2014/main" id="{9071E817-34CF-4B35-BE27-AB1EC26FD0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B91822-409A-4837-8000-D53F20B76624}"/>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86092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0DE2C-53DB-4897-8E72-7DB3F44DF3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315CBA-B906-4CD6-B29C-D1A35074D80B}"/>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4" name="Footer Placeholder 3">
            <a:extLst>
              <a:ext uri="{FF2B5EF4-FFF2-40B4-BE49-F238E27FC236}">
                <a16:creationId xmlns:a16="http://schemas.microsoft.com/office/drawing/2014/main" id="{8A34216C-63E7-49D9-BDAA-41E158E1CE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6875B0-0FD5-4951-91B1-EA2A64FD431E}"/>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226603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63614E-58F8-4194-95FE-79BB68F0FDEB}"/>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3" name="Footer Placeholder 2">
            <a:extLst>
              <a:ext uri="{FF2B5EF4-FFF2-40B4-BE49-F238E27FC236}">
                <a16:creationId xmlns:a16="http://schemas.microsoft.com/office/drawing/2014/main" id="{1C0EECE9-6BA5-405E-BC41-73BF585B81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EF5B5F-0B4C-44CD-A1E0-8EAAF171BA33}"/>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37867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20B9A-D2D5-40CE-81B1-E66ED3AC6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4E1702-72A3-400B-BEDF-9EC12EF30A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77C623-90FF-4CCC-8A9E-FCDC90E56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EA319-389B-494B-8FB8-33B4EF7B1BCE}"/>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6" name="Footer Placeholder 5">
            <a:extLst>
              <a:ext uri="{FF2B5EF4-FFF2-40B4-BE49-F238E27FC236}">
                <a16:creationId xmlns:a16="http://schemas.microsoft.com/office/drawing/2014/main" id="{D84D6A3A-168C-4E08-A415-D9063E0FDB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AFD011-D8D1-4B36-8370-C7D186D7A41E}"/>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152948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1A68E-C2D4-4242-872C-0638D80650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4560DF-A57C-4D87-801E-5217E96DB3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8244D5-3B4C-4055-BD4A-D53F7D13D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B17B8-1B3F-43D0-907F-78840C4A63F5}"/>
              </a:ext>
            </a:extLst>
          </p:cNvPr>
          <p:cNvSpPr>
            <a:spLocks noGrp="1"/>
          </p:cNvSpPr>
          <p:nvPr>
            <p:ph type="dt" sz="half" idx="10"/>
          </p:nvPr>
        </p:nvSpPr>
        <p:spPr/>
        <p:txBody>
          <a:bodyPr/>
          <a:lstStyle/>
          <a:p>
            <a:fld id="{94B02883-59C8-480A-89D6-8CD2529B17FC}" type="datetimeFigureOut">
              <a:rPr lang="en-US" smtClean="0"/>
              <a:t>9/19/2024</a:t>
            </a:fld>
            <a:endParaRPr lang="en-US"/>
          </a:p>
        </p:txBody>
      </p:sp>
      <p:sp>
        <p:nvSpPr>
          <p:cNvPr id="6" name="Footer Placeholder 5">
            <a:extLst>
              <a:ext uri="{FF2B5EF4-FFF2-40B4-BE49-F238E27FC236}">
                <a16:creationId xmlns:a16="http://schemas.microsoft.com/office/drawing/2014/main" id="{A095CC29-F896-4EAC-8C94-1AFFB828D2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045BD1-9B26-446E-8F87-C11D6D09F33D}"/>
              </a:ext>
            </a:extLst>
          </p:cNvPr>
          <p:cNvSpPr>
            <a:spLocks noGrp="1"/>
          </p:cNvSpPr>
          <p:nvPr>
            <p:ph type="sldNum" sz="quarter" idx="12"/>
          </p:nvPr>
        </p:nvSpPr>
        <p:spPr/>
        <p:txBody>
          <a:bodyPr/>
          <a:lstStyle/>
          <a:p>
            <a:fld id="{9EB8E34D-F24C-4004-9734-411C6118DA1D}" type="slidenum">
              <a:rPr lang="en-US" smtClean="0"/>
              <a:t>‹#›</a:t>
            </a:fld>
            <a:endParaRPr lang="en-US"/>
          </a:p>
        </p:txBody>
      </p:sp>
    </p:spTree>
    <p:extLst>
      <p:ext uri="{BB962C8B-B14F-4D97-AF65-F5344CB8AC3E}">
        <p14:creationId xmlns:p14="http://schemas.microsoft.com/office/powerpoint/2010/main" val="457874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0EBD18-90D2-4573-8CEA-DA6D5E9D96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951C60-9F1B-4318-AA33-536AE9F697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BC3E6-F4FB-48A1-85A4-629476201B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02883-59C8-480A-89D6-8CD2529B17FC}" type="datetimeFigureOut">
              <a:rPr lang="en-US" smtClean="0"/>
              <a:t>9/19/2024</a:t>
            </a:fld>
            <a:endParaRPr lang="en-US"/>
          </a:p>
        </p:txBody>
      </p:sp>
      <p:sp>
        <p:nvSpPr>
          <p:cNvPr id="5" name="Footer Placeholder 4">
            <a:extLst>
              <a:ext uri="{FF2B5EF4-FFF2-40B4-BE49-F238E27FC236}">
                <a16:creationId xmlns:a16="http://schemas.microsoft.com/office/drawing/2014/main" id="{2D28C28F-7348-4AA4-81CD-2712C02EFD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F4A261-1F64-4707-ABD8-F3BC331D0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8E34D-F24C-4004-9734-411C6118DA1D}" type="slidenum">
              <a:rPr lang="en-US" smtClean="0"/>
              <a:t>‹#›</a:t>
            </a:fld>
            <a:endParaRPr lang="en-US"/>
          </a:p>
        </p:txBody>
      </p:sp>
    </p:spTree>
    <p:extLst>
      <p:ext uri="{BB962C8B-B14F-4D97-AF65-F5344CB8AC3E}">
        <p14:creationId xmlns:p14="http://schemas.microsoft.com/office/powerpoint/2010/main" val="4134256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a:stretch>
        </a:blip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C55F0BA-7D8B-4753-AB68-D54E59A24A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7FFAAFF-2C1D-4033-BC72-9E2D950D4A5C}"/>
              </a:ext>
            </a:extLst>
          </p:cNvPr>
          <p:cNvSpPr txBox="1"/>
          <p:nvPr/>
        </p:nvSpPr>
        <p:spPr>
          <a:xfrm>
            <a:off x="9055546" y="5413028"/>
            <a:ext cx="2792752" cy="1107996"/>
          </a:xfrm>
          <a:prstGeom prst="rect">
            <a:avLst/>
          </a:prstGeom>
          <a:noFill/>
        </p:spPr>
        <p:txBody>
          <a:bodyPr wrap="none" rtlCol="0">
            <a:spAutoFit/>
          </a:bodyPr>
          <a:lstStyle/>
          <a:p>
            <a:r>
              <a:rPr lang="en-US" sz="2400" dirty="0">
                <a:latin typeface="Palatino Linotype" panose="02040502050505030304" pitchFamily="18" charset="0"/>
                <a:cs typeface="Aharoni" panose="02010803020104030203" pitchFamily="2" charset="-79"/>
              </a:rPr>
              <a:t>Dave Berube</a:t>
            </a:r>
          </a:p>
          <a:p>
            <a:r>
              <a:rPr lang="en-US" sz="2400" dirty="0">
                <a:latin typeface="Palatino Linotype" panose="02040502050505030304" pitchFamily="18" charset="0"/>
                <a:cs typeface="Aharoni" panose="02010803020104030203" pitchFamily="2" charset="-79"/>
              </a:rPr>
              <a:t>September 17, 2024</a:t>
            </a:r>
          </a:p>
          <a:p>
            <a:endParaRPr lang="en-US" dirty="0"/>
          </a:p>
        </p:txBody>
      </p:sp>
      <p:sp useBgFill="1">
        <p:nvSpPr>
          <p:cNvPr id="7" name="TextBox 6">
            <a:extLst>
              <a:ext uri="{FF2B5EF4-FFF2-40B4-BE49-F238E27FC236}">
                <a16:creationId xmlns:a16="http://schemas.microsoft.com/office/drawing/2014/main" id="{12BDB98F-B1E9-45FF-8E80-D9624B2F6AB5}"/>
              </a:ext>
            </a:extLst>
          </p:cNvPr>
          <p:cNvSpPr txBox="1"/>
          <p:nvPr/>
        </p:nvSpPr>
        <p:spPr>
          <a:xfrm>
            <a:off x="566676" y="1878960"/>
            <a:ext cx="11055598" cy="769441"/>
          </a:xfrm>
          <a:prstGeom prst="rect">
            <a:avLst/>
          </a:prstGeom>
          <a:ln>
            <a:solidFill>
              <a:srgbClr val="000000">
                <a:alpha val="0"/>
              </a:srgbClr>
            </a:solidFill>
          </a:ln>
          <a:effectLst>
            <a:softEdge rad="12700"/>
          </a:effectLst>
        </p:spPr>
        <p:txBody>
          <a:bodyPr wrap="square" rtlCol="0">
            <a:spAutoFit/>
          </a:bodyPr>
          <a:lstStyle/>
          <a:p>
            <a:pPr algn="ctr"/>
            <a:r>
              <a:rPr lang="en-US" sz="4400" b="1" dirty="0">
                <a:ln>
                  <a:solidFill>
                    <a:srgbClr val="000000"/>
                  </a:solidFill>
                </a:ln>
                <a:latin typeface="Century Gothic" panose="020B0502020202020204" pitchFamily="34" charset="0"/>
                <a:cs typeface="Aharoni" panose="02010803020104030203" pitchFamily="2" charset="-79"/>
              </a:rPr>
              <a:t>Voting in Alaska</a:t>
            </a:r>
            <a:endParaRPr lang="en-US" sz="3600" b="1" dirty="0">
              <a:latin typeface="Century Gothic" panose="020B0502020202020204" pitchFamily="34" charset="0"/>
            </a:endParaRPr>
          </a:p>
        </p:txBody>
      </p:sp>
    </p:spTree>
    <p:extLst>
      <p:ext uri="{BB962C8B-B14F-4D97-AF65-F5344CB8AC3E}">
        <p14:creationId xmlns:p14="http://schemas.microsoft.com/office/powerpoint/2010/main" val="3313601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65000" r="-65000"/>
          </a:stretch>
        </a:blipFill>
        <a:effectLst/>
      </p:bgPr>
    </p:bg>
    <p:spTree>
      <p:nvGrpSpPr>
        <p:cNvPr id="1" name=""/>
        <p:cNvGrpSpPr/>
        <p:nvPr/>
      </p:nvGrpSpPr>
      <p:grpSpPr>
        <a:xfrm>
          <a:off x="0" y="0"/>
          <a:ext cx="0" cy="0"/>
          <a:chOff x="0" y="0"/>
          <a:chExt cx="0" cy="0"/>
        </a:xfrm>
      </p:grpSpPr>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838200" y="2126932"/>
            <a:ext cx="10515600" cy="2604135"/>
          </a:xfrm>
        </p:spPr>
        <p:txBody>
          <a:bodyPr>
            <a:normAutofit fontScale="92500" lnSpcReduction="10000"/>
          </a:bodyPr>
          <a:lstStyle/>
          <a:p>
            <a:pPr marL="0" indent="0" algn="ctr">
              <a:buNone/>
            </a:pPr>
            <a:r>
              <a:rPr lang="en-US" sz="6600" dirty="0"/>
              <a:t>Questions?</a:t>
            </a:r>
            <a:br>
              <a:rPr lang="en-US" sz="6600" dirty="0"/>
            </a:br>
            <a:endParaRPr lang="en-US" sz="6600" dirty="0"/>
          </a:p>
          <a:p>
            <a:pPr marL="0" indent="0" algn="ctr">
              <a:buNone/>
            </a:pPr>
            <a:r>
              <a:rPr lang="en-US" sz="6600" dirty="0"/>
              <a:t>Discussion?</a:t>
            </a:r>
          </a:p>
        </p:txBody>
      </p:sp>
    </p:spTree>
    <p:extLst>
      <p:ext uri="{BB962C8B-B14F-4D97-AF65-F5344CB8AC3E}">
        <p14:creationId xmlns:p14="http://schemas.microsoft.com/office/powerpoint/2010/main" val="85323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rPr>
              <a:t>A little about Disability Law Center</a:t>
            </a: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effectLst>
            <a:outerShdw blurRad="50800" dist="50800" dir="5400000" algn="ctr" rotWithShape="0">
              <a:srgbClr val="000000">
                <a:alpha val="4000"/>
              </a:srgbClr>
            </a:outerShdw>
          </a:effectLst>
        </p:spPr>
        <p:txBody>
          <a:bodyPr>
            <a:normAutofit/>
          </a:bodyPr>
          <a:lstStyle/>
          <a:p>
            <a:r>
              <a:rPr lang="en-US" sz="2400" dirty="0">
                <a:latin typeface="Palatino Linotype" panose="02040502050505030304" pitchFamily="18" charset="0"/>
              </a:rPr>
              <a:t>What does protection and advocacy mean?</a:t>
            </a:r>
          </a:p>
          <a:p>
            <a:pPr lvl="1"/>
            <a:r>
              <a:rPr lang="en-US" dirty="0">
                <a:latin typeface="Palatino Linotype" panose="02040502050505030304" pitchFamily="18" charset="0"/>
              </a:rPr>
              <a:t>Advocating for the rights of Alaskans with disabilities</a:t>
            </a:r>
          </a:p>
          <a:p>
            <a:pPr lvl="1"/>
            <a:r>
              <a:rPr lang="en-US" dirty="0">
                <a:latin typeface="Palatino Linotype" panose="02040502050505030304" pitchFamily="18" charset="0"/>
              </a:rPr>
              <a:t>PAVA is Protection and Advocacy for Voting Access</a:t>
            </a:r>
          </a:p>
          <a:p>
            <a:pPr marL="457200" lvl="1" indent="0">
              <a:buNone/>
            </a:pPr>
            <a:endParaRPr lang="en-US" dirty="0">
              <a:latin typeface="Palatino Linotype" panose="02040502050505030304" pitchFamily="18" charset="0"/>
            </a:endParaRPr>
          </a:p>
          <a:p>
            <a:pPr marL="457200" lvl="1" indent="0">
              <a:buNone/>
            </a:pPr>
            <a:endParaRPr lang="en-US" dirty="0">
              <a:latin typeface="Palatino Linotype" panose="02040502050505030304" pitchFamily="18" charset="0"/>
            </a:endParaRPr>
          </a:p>
          <a:p>
            <a:r>
              <a:rPr lang="en-US" sz="2400" dirty="0">
                <a:latin typeface="Palatino Linotype" panose="02040502050505030304" pitchFamily="18" charset="0"/>
              </a:rPr>
              <a:t>HAVA-Help America Vote Act.</a:t>
            </a:r>
          </a:p>
          <a:p>
            <a:r>
              <a:rPr lang="en-US" sz="2400" dirty="0">
                <a:latin typeface="Palatino Linotype" panose="02040502050505030304" pitchFamily="18" charset="0"/>
              </a:rPr>
              <a:t>The Act authorizes the Secretary of Health and Human Services to provide funds to the P&amp;As to ensure full participation in the electoral process for individuals with disabilities, including registration to vote, casting votes, and accessing polling sites.</a:t>
            </a:r>
          </a:p>
        </p:txBody>
      </p:sp>
    </p:spTree>
    <p:extLst>
      <p:ext uri="{BB962C8B-B14F-4D97-AF65-F5344CB8AC3E}">
        <p14:creationId xmlns:p14="http://schemas.microsoft.com/office/powerpoint/2010/main" val="108441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sz="4000" dirty="0">
                <a:latin typeface="Calibri" panose="020F0502020204030204" pitchFamily="34" charset="0"/>
                <a:ea typeface="Calibri" panose="020F0502020204030204" pitchFamily="34" charset="0"/>
              </a:rPr>
              <a:t>Voting in Alaska</a:t>
            </a:r>
            <a:br>
              <a:rPr lang="en-US" sz="4000" dirty="0">
                <a:effectLst/>
                <a:latin typeface="Calibri" panose="020F0502020204030204" pitchFamily="34" charset="0"/>
                <a:ea typeface="Calibri" panose="020F0502020204030204" pitchFamily="34" charset="0"/>
              </a:rPr>
            </a:br>
            <a:endPar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endParaRP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435961" y="1852222"/>
            <a:ext cx="6177280" cy="4640653"/>
          </a:xfrm>
        </p:spPr>
        <p:txBody>
          <a:bodyPr>
            <a:normAutofit/>
          </a:bodyPr>
          <a:lstStyle/>
          <a:p>
            <a:r>
              <a:rPr lang="en-US" sz="2000" dirty="0">
                <a:solidFill>
                  <a:srgbClr val="000000"/>
                </a:solidFill>
                <a:latin typeface="Calibri" panose="020F0502020204030204" pitchFamily="34" charset="0"/>
              </a:rPr>
              <a:t>People with disabilities vote at lower rates than other individuals.  We work to lift barriers to voting for Alaskans with disabilities.’</a:t>
            </a:r>
          </a:p>
          <a:p>
            <a:r>
              <a:rPr lang="en-US" sz="2000" dirty="0">
                <a:solidFill>
                  <a:srgbClr val="000000"/>
                </a:solidFill>
                <a:latin typeface="Calibri" panose="020F0502020204030204" pitchFamily="34" charset="0"/>
              </a:rPr>
              <a:t>As a voter with a disability, you can request a reasonable accommodation or assistance to vote.  </a:t>
            </a:r>
          </a:p>
          <a:p>
            <a:r>
              <a:rPr lang="en-US" sz="2000" dirty="0">
                <a:solidFill>
                  <a:srgbClr val="000000"/>
                </a:solidFill>
                <a:latin typeface="Calibri" panose="020F0502020204030204" pitchFamily="34" charset="0"/>
              </a:rPr>
              <a:t>You can vote by yourself, or with help from a friend, family member, or someone that works at the place where you vote.</a:t>
            </a:r>
          </a:p>
          <a:p>
            <a:r>
              <a:rPr lang="en-US" sz="2000" dirty="0">
                <a:solidFill>
                  <a:srgbClr val="000000"/>
                </a:solidFill>
                <a:latin typeface="Calibri" panose="020F0502020204030204" pitchFamily="34" charset="0"/>
              </a:rPr>
              <a:t>Even if you have a Guardian, Payee, or Conservator, you have the right to vote unless a judge has specifically taken that vote away.</a:t>
            </a:r>
          </a:p>
          <a:p>
            <a:r>
              <a:rPr lang="en-US" sz="2000" dirty="0">
                <a:solidFill>
                  <a:srgbClr val="000000"/>
                </a:solidFill>
                <a:latin typeface="Calibri" panose="020F0502020204030204" pitchFamily="34" charset="0"/>
              </a:rPr>
              <a:t>Voting centers must meet all of the American with Disability Act (ADA) requirements.</a:t>
            </a:r>
          </a:p>
          <a:p>
            <a:r>
              <a:rPr lang="en-US" sz="200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998878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rPr>
              <a:t>Department of Justice Investigation</a:t>
            </a: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p:txBody>
          <a:bodyPr>
            <a:normAutofit/>
          </a:bodyPr>
          <a:lstStyle/>
          <a:p>
            <a:r>
              <a:rPr lang="en-US" b="0" i="0" dirty="0">
                <a:solidFill>
                  <a:srgbClr val="212121"/>
                </a:solidFill>
                <a:effectLst/>
                <a:latin typeface="georgia" panose="02040502050405020303" pitchFamily="18" charset="0"/>
              </a:rPr>
              <a:t>On June 18, 2024, the Department of Justice (DOJ) announced </a:t>
            </a:r>
            <a:r>
              <a:rPr lang="en-US" dirty="0">
                <a:solidFill>
                  <a:srgbClr val="212121"/>
                </a:solidFill>
                <a:latin typeface="georgia" panose="02040502050405020303" pitchFamily="18" charset="0"/>
              </a:rPr>
              <a:t>that the Alaska Division of Elections violated the ADA by making voting inaccessible to disabled Alaskans.</a:t>
            </a:r>
          </a:p>
          <a:p>
            <a:r>
              <a:rPr lang="en-US" dirty="0">
                <a:solidFill>
                  <a:srgbClr val="212121"/>
                </a:solidFill>
                <a:latin typeface="georgia" panose="02040502050405020303" pitchFamily="18" charset="0"/>
              </a:rPr>
              <a:t>Looked at elections statewide from 2022-2o23.</a:t>
            </a:r>
          </a:p>
          <a:p>
            <a:r>
              <a:rPr lang="en-US" b="0" i="0" dirty="0">
                <a:solidFill>
                  <a:srgbClr val="212121"/>
                </a:solidFill>
                <a:effectLst/>
                <a:latin typeface="georgia" panose="02040502050405020303" pitchFamily="18" charset="0"/>
              </a:rPr>
              <a:t>Accessible voting machines were una</a:t>
            </a:r>
            <a:r>
              <a:rPr lang="en-US" dirty="0">
                <a:solidFill>
                  <a:srgbClr val="212121"/>
                </a:solidFill>
                <a:latin typeface="georgia" panose="02040502050405020303" pitchFamily="18" charset="0"/>
              </a:rPr>
              <a:t>vailable or did not work.</a:t>
            </a:r>
          </a:p>
          <a:p>
            <a:r>
              <a:rPr lang="en-US" dirty="0">
                <a:solidFill>
                  <a:srgbClr val="212121"/>
                </a:solidFill>
                <a:latin typeface="georgia" panose="02040502050405020303" pitchFamily="18" charset="0"/>
              </a:rPr>
              <a:t>DOJ findings in line with other complaints for last decade.</a:t>
            </a:r>
            <a:endParaRPr lang="en-US" b="0" i="0" dirty="0">
              <a:solidFill>
                <a:srgbClr val="212121"/>
              </a:solidFill>
              <a:effectLst/>
              <a:latin typeface="georgia" panose="02040502050405020303" pitchFamily="18" charset="0"/>
            </a:endParaRPr>
          </a:p>
        </p:txBody>
      </p:sp>
    </p:spTree>
    <p:extLst>
      <p:ext uri="{BB962C8B-B14F-4D97-AF65-F5344CB8AC3E}">
        <p14:creationId xmlns:p14="http://schemas.microsoft.com/office/powerpoint/2010/main" val="907617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latin typeface="Arial" panose="020B0604020202020204" pitchFamily="34" charset="0"/>
              </a:rPr>
              <a:t>Department of Justice Findings</a:t>
            </a:r>
            <a:endPar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endParaRP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248575" y="1825069"/>
            <a:ext cx="11754035" cy="4351338"/>
          </a:xfrm>
        </p:spPr>
        <p:txBody>
          <a:bodyPr>
            <a:normAutofit fontScale="92500"/>
          </a:bodyPr>
          <a:lstStyle/>
          <a:p>
            <a:r>
              <a:rPr lang="en-US" sz="3600" dirty="0">
                <a:latin typeface="Palatino Linotype" panose="02040502050505030304" pitchFamily="18" charset="0"/>
              </a:rPr>
              <a:t>State did not provide accessible voting machines during early voting and on Election Day, despite claims it provides such machines.</a:t>
            </a:r>
          </a:p>
          <a:p>
            <a:r>
              <a:rPr lang="en-US" sz="3600" dirty="0">
                <a:latin typeface="Palatino Linotype" panose="02040502050505030304" pitchFamily="18" charset="0"/>
              </a:rPr>
              <a:t>In some places, machines were present but not operational.</a:t>
            </a:r>
          </a:p>
          <a:p>
            <a:r>
              <a:rPr lang="en-US" sz="3600" dirty="0">
                <a:latin typeface="Palatino Linotype" panose="02040502050505030304" pitchFamily="18" charset="0"/>
              </a:rPr>
              <a:t>In one polling place, the machine was “</a:t>
            </a:r>
            <a:r>
              <a:rPr lang="en-US" sz="3600" dirty="0" err="1">
                <a:latin typeface="Palatino Linotype" panose="02040502050505030304" pitchFamily="18" charset="0"/>
              </a:rPr>
              <a:t>unassemnbled</a:t>
            </a:r>
            <a:r>
              <a:rPr lang="en-US" sz="3600" dirty="0">
                <a:latin typeface="Palatino Linotype" panose="02040502050505030304" pitchFamily="18" charset="0"/>
              </a:rPr>
              <a:t> in its shipping box.”</a:t>
            </a:r>
          </a:p>
          <a:p>
            <a:r>
              <a:rPr lang="en-US" sz="3600" dirty="0">
                <a:latin typeface="Palatino Linotype" panose="02040502050505030304" pitchFamily="18" charset="0"/>
              </a:rPr>
              <a:t>Other locations, poll workers reported they “could not operate” the accessible machines.</a:t>
            </a:r>
          </a:p>
          <a:p>
            <a:pPr marL="0" indent="0">
              <a:buNone/>
            </a:pPr>
            <a:endParaRPr lang="en-US" sz="3600" dirty="0">
              <a:latin typeface="Palatino Linotype" panose="02040502050505030304" pitchFamily="18" charset="0"/>
            </a:endParaRPr>
          </a:p>
        </p:txBody>
      </p:sp>
    </p:spTree>
    <p:extLst>
      <p:ext uri="{BB962C8B-B14F-4D97-AF65-F5344CB8AC3E}">
        <p14:creationId xmlns:p14="http://schemas.microsoft.com/office/powerpoint/2010/main" val="212659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rPr>
              <a:t>Continued findings</a:t>
            </a: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p:txBody>
          <a:bodyPr>
            <a:normAutofit lnSpcReduction="10000"/>
          </a:bodyPr>
          <a:lstStyle/>
          <a:p>
            <a:r>
              <a:rPr lang="en-US" sz="2000" dirty="0">
                <a:latin typeface="Palatino Linotype" panose="02040502050505030304" pitchFamily="18" charset="0"/>
              </a:rPr>
              <a:t>One voter with vision disability, after being told that no magnification device was available, required assistance to vote using a paper ballot.</a:t>
            </a:r>
          </a:p>
          <a:p>
            <a:r>
              <a:rPr lang="en-US" sz="2000" dirty="0">
                <a:latin typeface="Palatino Linotype" panose="02040502050505030304" pitchFamily="18" charset="0"/>
              </a:rPr>
              <a:t>Another voter with disabilities who has difficulty walking, moving, writing and talking struggled to complete the paperwork but poll workers failed to offer assistance.</a:t>
            </a:r>
          </a:p>
          <a:p>
            <a:r>
              <a:rPr lang="en-US" sz="2000" dirty="0">
                <a:latin typeface="Palatino Linotype" panose="02040502050505030304" pitchFamily="18" charset="0"/>
              </a:rPr>
              <a:t>Investigation also found that the state’s elections website is inaccessible for people with vision, hearing, or manual disabilities.</a:t>
            </a:r>
          </a:p>
          <a:p>
            <a:r>
              <a:rPr lang="en-US" sz="2000" dirty="0">
                <a:latin typeface="Palatino Linotype" panose="02040502050505030304" pitchFamily="18" charset="0"/>
              </a:rPr>
              <a:t>Some of the state’s absentee in-person voting and polling places were not usable by people disabilities.  </a:t>
            </a:r>
          </a:p>
          <a:p>
            <a:r>
              <a:rPr lang="en-US" sz="2000" dirty="0">
                <a:latin typeface="Palatino Linotype" panose="02040502050505030304" pitchFamily="18" charset="0"/>
              </a:rPr>
              <a:t>A voter with disabilities that make it difficult to walk found their polling place in the 2023 election  had a “muddy parking lots filled with standing water and a 2-inch step to get on the ramp to the entrance.”</a:t>
            </a:r>
          </a:p>
          <a:p>
            <a:r>
              <a:rPr lang="en-US" sz="2000" dirty="0">
                <a:latin typeface="Palatino Linotype" panose="02040502050505030304" pitchFamily="18" charset="0"/>
              </a:rPr>
              <a:t>On August 19, 2024, DOJ announced it would monitor compliance with federal voting rights law in certain jurisdictions for the August 20</a:t>
            </a:r>
            <a:r>
              <a:rPr lang="en-US" sz="2000" baseline="30000" dirty="0">
                <a:latin typeface="Palatino Linotype" panose="02040502050505030304" pitchFamily="18" charset="0"/>
              </a:rPr>
              <a:t>th</a:t>
            </a:r>
            <a:r>
              <a:rPr lang="en-US" sz="2000" dirty="0">
                <a:latin typeface="Palatino Linotype" panose="02040502050505030304" pitchFamily="18" charset="0"/>
              </a:rPr>
              <a:t> primary. The communities are in rural areas.</a:t>
            </a:r>
          </a:p>
        </p:txBody>
      </p:sp>
    </p:spTree>
    <p:extLst>
      <p:ext uri="{BB962C8B-B14F-4D97-AF65-F5344CB8AC3E}">
        <p14:creationId xmlns:p14="http://schemas.microsoft.com/office/powerpoint/2010/main" val="171382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sz="4400" dirty="0">
                <a:effectLst/>
                <a:latin typeface="Arial" panose="020B0604020202020204" pitchFamily="34" charset="0"/>
                <a:ea typeface="Times New Roman" panose="02020603050405020304" pitchFamily="18" charset="0"/>
              </a:rPr>
              <a:t>Rural Voting</a:t>
            </a:r>
            <a:br>
              <a:rPr lang="en-US" sz="4000" dirty="0">
                <a:effectLst/>
                <a:latin typeface="Calibri" panose="020F0502020204030204" pitchFamily="34" charset="0"/>
                <a:ea typeface="Calibri" panose="020F0502020204030204" pitchFamily="34" charset="0"/>
              </a:rPr>
            </a:br>
            <a:endPar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endParaRP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435961" y="1852222"/>
            <a:ext cx="11260739" cy="4640653"/>
          </a:xfrm>
        </p:spPr>
        <p:txBody>
          <a:bodyPr>
            <a:normAutofit/>
          </a:bodyPr>
          <a:lstStyle/>
          <a:p>
            <a:r>
              <a:rPr lang="en-US" dirty="0">
                <a:solidFill>
                  <a:srgbClr val="000000"/>
                </a:solidFill>
                <a:latin typeface="Calibri" panose="020F0502020204030204" pitchFamily="34" charset="0"/>
              </a:rPr>
              <a:t>In 2022 primary, there was a 16% percent voter rejection experience in Alaska Region IV, which holds predominately Alaska Native precincts.  That is four times higher than statewide average.</a:t>
            </a:r>
          </a:p>
          <a:p>
            <a:r>
              <a:rPr lang="en-US" dirty="0">
                <a:solidFill>
                  <a:srgbClr val="000000"/>
                </a:solidFill>
                <a:latin typeface="Calibri" panose="020F0502020204030204" pitchFamily="34" charset="0"/>
              </a:rPr>
              <a:t>2024 primary election, Wales and </a:t>
            </a:r>
            <a:r>
              <a:rPr lang="en-US" dirty="0" err="1">
                <a:solidFill>
                  <a:srgbClr val="000000"/>
                </a:solidFill>
                <a:latin typeface="Calibri" panose="020F0502020204030204" pitchFamily="34" charset="0"/>
              </a:rPr>
              <a:t>Katovik</a:t>
            </a:r>
            <a:r>
              <a:rPr lang="en-US" dirty="0">
                <a:solidFill>
                  <a:srgbClr val="000000"/>
                </a:solidFill>
                <a:latin typeface="Calibri" panose="020F0502020204030204" pitchFamily="34" charset="0"/>
              </a:rPr>
              <a:t> did not receive ballots. In 20 rural communities, the elections division was able to determine that they did not receive materials until after August 5 (primary was August 20, 2024).</a:t>
            </a:r>
          </a:p>
          <a:p>
            <a:r>
              <a:rPr lang="en-US" dirty="0">
                <a:solidFill>
                  <a:srgbClr val="000000"/>
                </a:solidFill>
                <a:latin typeface="Calibri" panose="020F0502020204030204" pitchFamily="34" charset="0"/>
              </a:rPr>
              <a:t> Some reasons given was lack of training by Division of Elections staff as well as Region IV supervisor that had lack of expertise in dealing with villages and cultural and language barriers.</a:t>
            </a:r>
          </a:p>
          <a:p>
            <a:endParaRPr lang="en-US" dirty="0">
              <a:solidFill>
                <a:srgbClr val="000000"/>
              </a:solidFill>
              <a:latin typeface="Calibri" panose="020F0502020204030204" pitchFamily="34" charset="0"/>
            </a:endParaRPr>
          </a:p>
          <a:p>
            <a:pPr marL="0" indent="0">
              <a:buNone/>
            </a:pPr>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97861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rPr>
              <a:t>More in rural voting</a:t>
            </a: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838200" y="2018665"/>
            <a:ext cx="10515600" cy="4625976"/>
          </a:xfrm>
          <a:effectLst>
            <a:outerShdw blurRad="50800" dist="50800" dir="5400000" algn="ctr" rotWithShape="0">
              <a:srgbClr val="000000">
                <a:alpha val="0"/>
              </a:srgbClr>
            </a:outerShdw>
          </a:effectLst>
        </p:spPr>
        <p:txBody>
          <a:bodyPr>
            <a:normAutofit fontScale="92500"/>
          </a:bodyPr>
          <a:lstStyle/>
          <a:p>
            <a:pPr marL="0">
              <a:lnSpc>
                <a:spcPct val="107000"/>
              </a:lnSpc>
              <a:spcBef>
                <a:spcPts val="0"/>
              </a:spcBef>
              <a:spcAft>
                <a:spcPts val="800"/>
              </a:spcAft>
            </a:pPr>
            <a:r>
              <a:rPr lang="en-US" sz="2400" dirty="0">
                <a:latin typeface="Palatino Linotype" panose="02040502050505030304" pitchFamily="18" charset="0"/>
                <a:ea typeface="Calibri" panose="020F0502020204030204" pitchFamily="34" charset="0"/>
              </a:rPr>
              <a:t>Witness signature requirement is often a reason for discarded ballots in rural areas.</a:t>
            </a:r>
          </a:p>
          <a:p>
            <a:pPr marL="0">
              <a:lnSpc>
                <a:spcPct val="107000"/>
              </a:lnSpc>
              <a:spcBef>
                <a:spcPts val="0"/>
              </a:spcBef>
              <a:spcAft>
                <a:spcPts val="800"/>
              </a:spcAft>
            </a:pPr>
            <a:r>
              <a:rPr lang="en-US" sz="2400" dirty="0">
                <a:effectLst/>
                <a:latin typeface="Palatino Linotype" panose="02040502050505030304" pitchFamily="18" charset="0"/>
                <a:ea typeface="Calibri" panose="020F0502020204030204" pitchFamily="34" charset="0"/>
              </a:rPr>
              <a:t>B</a:t>
            </a:r>
            <a:r>
              <a:rPr lang="en-US" sz="2400" dirty="0">
                <a:latin typeface="Palatino Linotype" panose="02040502050505030304" pitchFamily="18" charset="0"/>
                <a:ea typeface="Calibri" panose="020F0502020204030204" pitchFamily="34" charset="0"/>
              </a:rPr>
              <a:t>ill was introduced to repeal a requirement for a witness signature on absentee ballots that was responsible for thousands of ballot rejections but as of now, has not passed.</a:t>
            </a:r>
          </a:p>
          <a:p>
            <a:pPr marL="0">
              <a:lnSpc>
                <a:spcPct val="107000"/>
              </a:lnSpc>
              <a:spcBef>
                <a:spcPts val="0"/>
              </a:spcBef>
              <a:spcAft>
                <a:spcPts val="800"/>
              </a:spcAft>
            </a:pPr>
            <a:r>
              <a:rPr lang="en-US" sz="2400" dirty="0">
                <a:effectLst/>
                <a:latin typeface="Palatino Linotype" panose="02040502050505030304" pitchFamily="18" charset="0"/>
                <a:ea typeface="Calibri" panose="020F0502020204030204" pitchFamily="34" charset="0"/>
              </a:rPr>
              <a:t>Witness signature are meant to </a:t>
            </a:r>
            <a:r>
              <a:rPr lang="en-US" sz="2400" dirty="0">
                <a:latin typeface="Palatino Linotype" panose="02040502050505030304" pitchFamily="18" charset="0"/>
                <a:ea typeface="Calibri" panose="020F0502020204030204" pitchFamily="34" charset="0"/>
              </a:rPr>
              <a:t>prevent voting misconduct, the </a:t>
            </a:r>
            <a:r>
              <a:rPr lang="en-US" sz="2400" dirty="0" err="1">
                <a:latin typeface="Palatino Linotype" panose="02040502050505030304" pitchFamily="18" charset="0"/>
                <a:ea typeface="Calibri" panose="020F0502020204030204" pitchFamily="34" charset="0"/>
              </a:rPr>
              <a:t>the</a:t>
            </a:r>
            <a:r>
              <a:rPr lang="en-US" sz="2400" dirty="0">
                <a:latin typeface="Palatino Linotype" panose="02040502050505030304" pitchFamily="18" charset="0"/>
                <a:ea typeface="Calibri" panose="020F0502020204030204" pitchFamily="34" charset="0"/>
              </a:rPr>
              <a:t> division of elections currently has no method of verifying the witness signature and currently accepts any mark on the signature line without review.</a:t>
            </a:r>
          </a:p>
          <a:p>
            <a:pPr marL="0">
              <a:lnSpc>
                <a:spcPct val="107000"/>
              </a:lnSpc>
              <a:spcBef>
                <a:spcPts val="0"/>
              </a:spcBef>
              <a:spcAft>
                <a:spcPts val="800"/>
              </a:spcAft>
            </a:pPr>
            <a:r>
              <a:rPr lang="en-US" sz="2400" dirty="0">
                <a:effectLst/>
                <a:latin typeface="Palatino Linotype" panose="02040502050505030304" pitchFamily="18" charset="0"/>
                <a:ea typeface="Calibri" panose="020F0502020204030204" pitchFamily="34" charset="0"/>
              </a:rPr>
              <a:t>However, if this is missing the ballot is rejected.  </a:t>
            </a:r>
            <a:r>
              <a:rPr lang="en-US" sz="2400" dirty="0">
                <a:latin typeface="Palatino Linotype" panose="02040502050505030304" pitchFamily="18" charset="0"/>
                <a:ea typeface="Calibri" panose="020F0502020204030204" pitchFamily="34" charset="0"/>
              </a:rPr>
              <a:t>Disproportionately affects rural Alaska voters.  In one rural district, nearly 11% of all ballots were rejected for missing witness signature.  </a:t>
            </a:r>
          </a:p>
        </p:txBody>
      </p:sp>
    </p:spTree>
    <p:extLst>
      <p:ext uri="{BB962C8B-B14F-4D97-AF65-F5344CB8AC3E}">
        <p14:creationId xmlns:p14="http://schemas.microsoft.com/office/powerpoint/2010/main" val="450662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65000" r="-6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D06B-287B-4BE8-9A37-FA714C1EECB7}"/>
              </a:ext>
            </a:extLst>
          </p:cNvPr>
          <p:cNvSpPr>
            <a:spLocks noGrp="1"/>
          </p:cNvSpPr>
          <p:nvPr>
            <p:ph type="title"/>
          </p:nvPr>
        </p:nvSpPr>
        <p:spPr>
          <a:xfrm>
            <a:off x="838200" y="365125"/>
            <a:ext cx="10541000" cy="1325563"/>
          </a:xfr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42000"/>
              </a:srgbClr>
            </a:outerShdw>
          </a:effectLst>
        </p:spPr>
        <p:txBody>
          <a:bodyPr/>
          <a:lstStyle/>
          <a:p>
            <a:pPr algn="ctr"/>
            <a:r>
              <a:rPr lang="en-US"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50800" dir="5400000" algn="ctr" rotWithShape="0">
                    <a:srgbClr val="000000">
                      <a:alpha val="14000"/>
                    </a:srgbClr>
                  </a:outerShdw>
                </a:effectLst>
                <a:latin typeface="Palatino Linotype" panose="02040502050505030304" pitchFamily="18" charset="0"/>
              </a:rPr>
              <a:t>New Technology</a:t>
            </a:r>
          </a:p>
        </p:txBody>
      </p:sp>
      <p:sp useBgFill="1">
        <p:nvSpPr>
          <p:cNvPr id="3" name="Content Placeholder 2">
            <a:extLst>
              <a:ext uri="{FF2B5EF4-FFF2-40B4-BE49-F238E27FC236}">
                <a16:creationId xmlns:a16="http://schemas.microsoft.com/office/drawing/2014/main" id="{C4AE5C64-F137-4684-9622-57E072866694}"/>
              </a:ext>
            </a:extLst>
          </p:cNvPr>
          <p:cNvSpPr>
            <a:spLocks noGrp="1"/>
          </p:cNvSpPr>
          <p:nvPr>
            <p:ph idx="1"/>
          </p:nvPr>
        </p:nvSpPr>
        <p:spPr>
          <a:xfrm>
            <a:off x="838200" y="2018665"/>
            <a:ext cx="10515600" cy="4625976"/>
          </a:xfrm>
          <a:effectLst>
            <a:outerShdw blurRad="50800" dist="50800" dir="5400000" algn="ctr" rotWithShape="0">
              <a:srgbClr val="000000">
                <a:alpha val="0"/>
              </a:srgbClr>
            </a:outerShdw>
          </a:effectLst>
        </p:spPr>
        <p:txBody>
          <a:bodyPr>
            <a:normAutofit/>
          </a:bodyPr>
          <a:lstStyle/>
          <a:p>
            <a:pPr marL="0">
              <a:lnSpc>
                <a:spcPct val="107000"/>
              </a:lnSpc>
              <a:spcBef>
                <a:spcPts val="0"/>
              </a:spcBef>
              <a:spcAft>
                <a:spcPts val="800"/>
              </a:spcAft>
            </a:pPr>
            <a:r>
              <a:rPr lang="en-US" sz="2000" dirty="0">
                <a:effectLst/>
                <a:latin typeface="Palatino Linotype" panose="02040502050505030304" pitchFamily="18" charset="0"/>
                <a:ea typeface="Calibri" panose="020F0502020204030204" pitchFamily="34" charset="0"/>
              </a:rPr>
              <a:t>Anchorage introduced way for voters to “cure” or fix any problems with signature on ballot via text message for Anchorage municipal elections.</a:t>
            </a:r>
          </a:p>
          <a:p>
            <a:pPr marL="0">
              <a:lnSpc>
                <a:spcPct val="107000"/>
              </a:lnSpc>
              <a:spcBef>
                <a:spcPts val="0"/>
              </a:spcBef>
              <a:spcAft>
                <a:spcPts val="800"/>
              </a:spcAft>
            </a:pPr>
            <a:r>
              <a:rPr lang="en-US" sz="2000" dirty="0">
                <a:latin typeface="Palatino Linotype" panose="02040502050505030304" pitchFamily="18" charset="0"/>
                <a:ea typeface="Calibri" panose="020F0502020204030204" pitchFamily="34" charset="0"/>
              </a:rPr>
              <a:t>Called TXT2Cure.  Allows voters whose ballot has been questioned by elections officials due to signature discrepancies can quickly fix problems using a smart phone.</a:t>
            </a:r>
            <a:endParaRPr lang="en-US" sz="2000" dirty="0">
              <a:effectLst/>
              <a:latin typeface="Palatino Linotype" panose="02040502050505030304" pitchFamily="18" charset="0"/>
              <a:ea typeface="Calibri" panose="020F0502020204030204" pitchFamily="34" charset="0"/>
            </a:endParaRPr>
          </a:p>
          <a:p>
            <a:pPr marL="0">
              <a:lnSpc>
                <a:spcPct val="107000"/>
              </a:lnSpc>
              <a:spcBef>
                <a:spcPts val="0"/>
              </a:spcBef>
              <a:spcAft>
                <a:spcPts val="800"/>
              </a:spcAft>
            </a:pPr>
            <a:r>
              <a:rPr lang="en-US" sz="2000" dirty="0">
                <a:latin typeface="Palatino Linotype" panose="02040502050505030304" pitchFamily="18" charset="0"/>
                <a:ea typeface="Calibri" panose="020F0502020204030204" pitchFamily="34" charset="0"/>
              </a:rPr>
              <a:t>New machines were introduced in March 2024 which machines that can read ballots out load for sight limitations.</a:t>
            </a:r>
          </a:p>
          <a:p>
            <a:pPr marL="0">
              <a:lnSpc>
                <a:spcPct val="107000"/>
              </a:lnSpc>
              <a:spcBef>
                <a:spcPts val="0"/>
              </a:spcBef>
              <a:spcAft>
                <a:spcPts val="800"/>
              </a:spcAft>
            </a:pPr>
            <a:r>
              <a:rPr lang="en-US" sz="2000" dirty="0">
                <a:effectLst/>
                <a:latin typeface="Palatino Linotype" panose="02040502050505030304" pitchFamily="18" charset="0"/>
                <a:ea typeface="Calibri" panose="020F0502020204030204" pitchFamily="34" charset="0"/>
              </a:rPr>
              <a:t>They also </a:t>
            </a:r>
            <a:r>
              <a:rPr lang="en-US" sz="2000" dirty="0">
                <a:latin typeface="Palatino Linotype" panose="02040502050505030304" pitchFamily="18" charset="0"/>
                <a:ea typeface="Calibri" panose="020F0502020204030204" pitchFamily="34" charset="0"/>
              </a:rPr>
              <a:t>use sip-and puff technology with voters with physical disabilities.</a:t>
            </a:r>
          </a:p>
          <a:p>
            <a:pPr marL="0">
              <a:lnSpc>
                <a:spcPct val="107000"/>
              </a:lnSpc>
              <a:spcBef>
                <a:spcPts val="0"/>
              </a:spcBef>
              <a:spcAft>
                <a:spcPts val="800"/>
              </a:spcAft>
            </a:pPr>
            <a:r>
              <a:rPr lang="en-US" sz="2000" dirty="0">
                <a:effectLst/>
                <a:latin typeface="Palatino Linotype" panose="02040502050505030304" pitchFamily="18" charset="0"/>
                <a:ea typeface="Calibri" panose="020F0502020204030204" pitchFamily="34" charset="0"/>
              </a:rPr>
              <a:t>These devices resemble a wand or straw, and use air pressure changes to activate commands.  Users inhale-sip- and exhale-puff- into the device. Voter then prints it out, puts it </a:t>
            </a:r>
            <a:r>
              <a:rPr lang="en-US" sz="2000" dirty="0">
                <a:latin typeface="Palatino Linotype" panose="02040502050505030304" pitchFamily="18" charset="0"/>
                <a:ea typeface="Calibri" panose="020F0502020204030204" pitchFamily="34" charset="0"/>
              </a:rPr>
              <a:t>their ballot return envelope and drops it into ballot box.</a:t>
            </a:r>
            <a:endParaRPr lang="en-US" sz="2000" dirty="0">
              <a:effectLst/>
              <a:latin typeface="Palatino Linotype" panose="02040502050505030304" pitchFamily="18" charset="0"/>
              <a:ea typeface="Calibri" panose="020F0502020204030204" pitchFamily="34" charset="0"/>
            </a:endParaRPr>
          </a:p>
        </p:txBody>
      </p:sp>
    </p:spTree>
    <p:extLst>
      <p:ext uri="{BB962C8B-B14F-4D97-AF65-F5344CB8AC3E}">
        <p14:creationId xmlns:p14="http://schemas.microsoft.com/office/powerpoint/2010/main" val="3471764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978</TotalTime>
  <Words>866</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Century Gothic</vt:lpstr>
      <vt:lpstr>georgia</vt:lpstr>
      <vt:lpstr>Palatino Linotype</vt:lpstr>
      <vt:lpstr>Office Theme</vt:lpstr>
      <vt:lpstr>PowerPoint Presentation</vt:lpstr>
      <vt:lpstr>A little about Disability Law Center</vt:lpstr>
      <vt:lpstr>Voting in Alaska </vt:lpstr>
      <vt:lpstr>Department of Justice Investigation</vt:lpstr>
      <vt:lpstr>Department of Justice Findings</vt:lpstr>
      <vt:lpstr>Continued findings</vt:lpstr>
      <vt:lpstr>Rural Voting </vt:lpstr>
      <vt:lpstr>More in rural voting</vt:lpstr>
      <vt:lpstr>New Technology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Hansen</dc:creator>
  <cp:lastModifiedBy>David Bérube</cp:lastModifiedBy>
  <cp:revision>34</cp:revision>
  <dcterms:created xsi:type="dcterms:W3CDTF">2020-12-05T17:01:27Z</dcterms:created>
  <dcterms:modified xsi:type="dcterms:W3CDTF">2024-09-19T17:19:02Z</dcterms:modified>
</cp:coreProperties>
</file>