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6"/>
  </p:notesMasterIdLst>
  <p:handoutMasterIdLst>
    <p:handoutMasterId r:id="rId37"/>
  </p:handoutMasterIdLst>
  <p:sldIdLst>
    <p:sldId id="256" r:id="rId2"/>
    <p:sldId id="302" r:id="rId3"/>
    <p:sldId id="363" r:id="rId4"/>
    <p:sldId id="362" r:id="rId5"/>
    <p:sldId id="360" r:id="rId6"/>
    <p:sldId id="354" r:id="rId7"/>
    <p:sldId id="355" r:id="rId8"/>
    <p:sldId id="356" r:id="rId9"/>
    <p:sldId id="357" r:id="rId10"/>
    <p:sldId id="346" r:id="rId11"/>
    <p:sldId id="307" r:id="rId12"/>
    <p:sldId id="342" r:id="rId13"/>
    <p:sldId id="365" r:id="rId14"/>
    <p:sldId id="366" r:id="rId15"/>
    <p:sldId id="350" r:id="rId16"/>
    <p:sldId id="351" r:id="rId17"/>
    <p:sldId id="339" r:id="rId18"/>
    <p:sldId id="338" r:id="rId19"/>
    <p:sldId id="323" r:id="rId20"/>
    <p:sldId id="320" r:id="rId21"/>
    <p:sldId id="325" r:id="rId22"/>
    <p:sldId id="324" r:id="rId23"/>
    <p:sldId id="345" r:id="rId24"/>
    <p:sldId id="327" r:id="rId25"/>
    <p:sldId id="326" r:id="rId26"/>
    <p:sldId id="328" r:id="rId27"/>
    <p:sldId id="329" r:id="rId28"/>
    <p:sldId id="330" r:id="rId29"/>
    <p:sldId id="331" r:id="rId30"/>
    <p:sldId id="333" r:id="rId31"/>
    <p:sldId id="334" r:id="rId32"/>
    <p:sldId id="352" r:id="rId33"/>
    <p:sldId id="364" r:id="rId34"/>
    <p:sldId id="336" r:id="rId35"/>
  </p:sldIdLst>
  <p:sldSz cx="9144000" cy="6858000" type="screen4x3"/>
  <p:notesSz cx="6858000" cy="92964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128"/>
        <a:cs typeface="+mn-cs"/>
      </a:defRPr>
    </a:lvl1pPr>
    <a:lvl2pPr marL="457200" algn="l" rtl="0" fontAlgn="base">
      <a:spcBef>
        <a:spcPct val="0"/>
      </a:spcBef>
      <a:spcAft>
        <a:spcPct val="0"/>
      </a:spcAft>
      <a:defRPr sz="2400" kern="1200">
        <a:solidFill>
          <a:schemeClr val="tx1"/>
        </a:solidFill>
        <a:latin typeface="Arial" charset="0"/>
        <a:ea typeface="ヒラギノ角ゴ Pro W3" charset="-128"/>
        <a:cs typeface="+mn-cs"/>
      </a:defRPr>
    </a:lvl2pPr>
    <a:lvl3pPr marL="914400" algn="l" rtl="0" fontAlgn="base">
      <a:spcBef>
        <a:spcPct val="0"/>
      </a:spcBef>
      <a:spcAft>
        <a:spcPct val="0"/>
      </a:spcAft>
      <a:defRPr sz="2400" kern="1200">
        <a:solidFill>
          <a:schemeClr val="tx1"/>
        </a:solidFill>
        <a:latin typeface="Arial" charset="0"/>
        <a:ea typeface="ヒラギノ角ゴ Pro W3" charset="-128"/>
        <a:cs typeface="+mn-cs"/>
      </a:defRPr>
    </a:lvl3pPr>
    <a:lvl4pPr marL="1371600" algn="l" rtl="0" fontAlgn="base">
      <a:spcBef>
        <a:spcPct val="0"/>
      </a:spcBef>
      <a:spcAft>
        <a:spcPct val="0"/>
      </a:spcAft>
      <a:defRPr sz="2400" kern="1200">
        <a:solidFill>
          <a:schemeClr val="tx1"/>
        </a:solidFill>
        <a:latin typeface="Arial" charset="0"/>
        <a:ea typeface="ヒラギノ角ゴ Pro W3" charset="-128"/>
        <a:cs typeface="+mn-cs"/>
      </a:defRPr>
    </a:lvl4pPr>
    <a:lvl5pPr marL="1828800" algn="l" rtl="0" fontAlgn="base">
      <a:spcBef>
        <a:spcPct val="0"/>
      </a:spcBef>
      <a:spcAft>
        <a:spcPct val="0"/>
      </a:spcAft>
      <a:defRPr sz="2400" kern="1200">
        <a:solidFill>
          <a:schemeClr val="tx1"/>
        </a:solidFill>
        <a:latin typeface="Arial" charset="0"/>
        <a:ea typeface="ヒラギノ角ゴ Pro W3" charset="-128"/>
        <a:cs typeface="+mn-cs"/>
      </a:defRPr>
    </a:lvl5pPr>
    <a:lvl6pPr marL="2286000" algn="l" defTabSz="914400" rtl="0" eaLnBrk="1" latinLnBrk="0" hangingPunct="1">
      <a:defRPr sz="2400" kern="1200">
        <a:solidFill>
          <a:schemeClr val="tx1"/>
        </a:solidFill>
        <a:latin typeface="Arial" charset="0"/>
        <a:ea typeface="ヒラギノ角ゴ Pro W3" charset="-128"/>
        <a:cs typeface="+mn-cs"/>
      </a:defRPr>
    </a:lvl6pPr>
    <a:lvl7pPr marL="2743200" algn="l" defTabSz="914400" rtl="0" eaLnBrk="1" latinLnBrk="0" hangingPunct="1">
      <a:defRPr sz="2400" kern="1200">
        <a:solidFill>
          <a:schemeClr val="tx1"/>
        </a:solidFill>
        <a:latin typeface="Arial" charset="0"/>
        <a:ea typeface="ヒラギノ角ゴ Pro W3" charset="-128"/>
        <a:cs typeface="+mn-cs"/>
      </a:defRPr>
    </a:lvl7pPr>
    <a:lvl8pPr marL="3200400" algn="l" defTabSz="914400" rtl="0" eaLnBrk="1" latinLnBrk="0" hangingPunct="1">
      <a:defRPr sz="2400" kern="1200">
        <a:solidFill>
          <a:schemeClr val="tx1"/>
        </a:solidFill>
        <a:latin typeface="Arial" charset="0"/>
        <a:ea typeface="ヒラギノ角ゴ Pro W3" charset="-128"/>
        <a:cs typeface="+mn-cs"/>
      </a:defRPr>
    </a:lvl8pPr>
    <a:lvl9pPr marL="3657600" algn="l" defTabSz="914400" rtl="0" eaLnBrk="1" latinLnBrk="0" hangingPunct="1">
      <a:defRPr sz="2400" kern="1200">
        <a:solidFill>
          <a:schemeClr val="tx1"/>
        </a:solidFill>
        <a:latin typeface="Arial"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C77"/>
    <a:srgbClr val="FFE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86" autoAdjust="0"/>
    <p:restoredTop sz="84014" autoAdjust="0"/>
  </p:normalViewPr>
  <p:slideViewPr>
    <p:cSldViewPr>
      <p:cViewPr varScale="1">
        <p:scale>
          <a:sx n="110" d="100"/>
          <a:sy n="110" d="100"/>
        </p:scale>
        <p:origin x="164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4" d="100"/>
          <a:sy n="84" d="100"/>
        </p:scale>
        <p:origin x="-1968"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cs typeface="+mn-cs"/>
              </a:defRPr>
            </a:lvl1pPr>
          </a:lstStyle>
          <a:p>
            <a:pPr>
              <a:defRPr/>
            </a:pPr>
            <a:fld id="{B092E8EB-FE56-4B3B-89ED-7A818F4F93B9}" type="datetimeFigureOut">
              <a:rPr lang="en-US"/>
              <a:pPr>
                <a:defRPr/>
              </a:pPr>
              <a:t>8/13/2020</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cs typeface="+mn-cs"/>
              </a:defRPr>
            </a:lvl1pPr>
          </a:lstStyle>
          <a:p>
            <a:pPr>
              <a:defRPr/>
            </a:pPr>
            <a:fld id="{2B8EB057-17E7-463F-A047-D18A00408866}" type="slidenum">
              <a:rPr lang="en-US"/>
              <a:pPr>
                <a:defRPr/>
              </a:pPr>
              <a:t>‹#›</a:t>
            </a:fld>
            <a:endParaRPr lang="en-US"/>
          </a:p>
        </p:txBody>
      </p:sp>
    </p:spTree>
    <p:extLst>
      <p:ext uri="{BB962C8B-B14F-4D97-AF65-F5344CB8AC3E}">
        <p14:creationId xmlns:p14="http://schemas.microsoft.com/office/powerpoint/2010/main" val="4051693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65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65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mn-cs"/>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cs typeface="+mn-cs"/>
              </a:defRPr>
            </a:lvl1pPr>
          </a:lstStyle>
          <a:p>
            <a:pPr>
              <a:defRPr/>
            </a:pPr>
            <a:fld id="{E34B089D-8B28-439E-A407-AEA1BC14AC4C}" type="slidenum">
              <a:rPr lang="en-US"/>
              <a:pPr>
                <a:defRPr/>
              </a:pPr>
              <a:t>‹#›</a:t>
            </a:fld>
            <a:endParaRPr lang="en-US"/>
          </a:p>
        </p:txBody>
      </p:sp>
    </p:spTree>
    <p:extLst>
      <p:ext uri="{BB962C8B-B14F-4D97-AF65-F5344CB8AC3E}">
        <p14:creationId xmlns:p14="http://schemas.microsoft.com/office/powerpoint/2010/main" val="39089182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defRPr/>
            </a:pPr>
            <a:fld id="{012B6CA9-3157-44FC-857B-834832C83682}" type="slidenum">
              <a:rPr lang="en-US" sz="1200" smtClean="0"/>
              <a:pPr>
                <a:defRPr/>
              </a:pPr>
              <a:t>1</a:t>
            </a:fld>
            <a:endParaRPr lang="en-US"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1DCECC15-4B0E-CC4A-A435-2EDC3957D35E}" type="slidenum">
              <a:rPr lang="en-US">
                <a:latin typeface="Arial Unicode MS" charset="0"/>
              </a:rPr>
              <a:pPr/>
              <a:t>2</a:t>
            </a:fld>
            <a:endParaRPr lang="en-US">
              <a:latin typeface="Arial Unicode MS"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latin typeface="Arial Unicode M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1DCECC15-4B0E-CC4A-A435-2EDC3957D35E}" type="slidenum">
              <a:rPr lang="en-US">
                <a:latin typeface="Arial Unicode MS" charset="0"/>
              </a:rPr>
              <a:pPr/>
              <a:t>3</a:t>
            </a:fld>
            <a:endParaRPr lang="en-US">
              <a:latin typeface="Arial Unicode MS"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latin typeface="Arial Unicode MS" charset="0"/>
            </a:endParaRPr>
          </a:p>
        </p:txBody>
      </p:sp>
    </p:spTree>
    <p:extLst>
      <p:ext uri="{BB962C8B-B14F-4D97-AF65-F5344CB8AC3E}">
        <p14:creationId xmlns:p14="http://schemas.microsoft.com/office/powerpoint/2010/main" val="1674403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1DCECC15-4B0E-CC4A-A435-2EDC3957D35E}" type="slidenum">
              <a:rPr lang="en-US">
                <a:latin typeface="Arial Unicode MS" charset="0"/>
              </a:rPr>
              <a:pPr/>
              <a:t>4</a:t>
            </a:fld>
            <a:endParaRPr lang="en-US">
              <a:latin typeface="Arial Unicode MS"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latin typeface="Arial Unicode MS" charset="0"/>
            </a:endParaRPr>
          </a:p>
        </p:txBody>
      </p:sp>
    </p:spTree>
    <p:extLst>
      <p:ext uri="{BB962C8B-B14F-4D97-AF65-F5344CB8AC3E}">
        <p14:creationId xmlns:p14="http://schemas.microsoft.com/office/powerpoint/2010/main" val="115109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7837A6ED-374D-5140-8DC1-61081FA9CD80}" type="slidenum">
              <a:rPr lang="en-US">
                <a:latin typeface="Arial Unicode MS" charset="0"/>
              </a:rPr>
              <a:pPr/>
              <a:t>5</a:t>
            </a:fld>
            <a:endParaRPr lang="en-US">
              <a:latin typeface="Arial Unicode MS"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latin typeface="Arial Unicode M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7837A6ED-374D-5140-8DC1-61081FA9CD80}" type="slidenum">
              <a:rPr lang="en-US">
                <a:latin typeface="Arial Unicode MS" charset="0"/>
              </a:rPr>
              <a:pPr/>
              <a:t>10</a:t>
            </a:fld>
            <a:endParaRPr lang="en-US">
              <a:latin typeface="Arial Unicode MS"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latin typeface="Arial Unicode M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7837A6ED-374D-5140-8DC1-61081FA9CD80}" type="slidenum">
              <a:rPr lang="en-US">
                <a:latin typeface="Arial Unicode MS" charset="0"/>
              </a:rPr>
              <a:pPr/>
              <a:t>32</a:t>
            </a:fld>
            <a:endParaRPr lang="en-US">
              <a:latin typeface="Arial Unicode MS"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latin typeface="Arial Unicode M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7837A6ED-374D-5140-8DC1-61081FA9CD80}" type="slidenum">
              <a:rPr lang="en-US">
                <a:latin typeface="Arial Unicode MS" charset="0"/>
              </a:rPr>
              <a:pPr/>
              <a:t>33</a:t>
            </a:fld>
            <a:endParaRPr lang="en-US">
              <a:latin typeface="Arial Unicode MS"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en-US">
              <a:latin typeface="Arial Unicode MS" charset="0"/>
            </a:endParaRPr>
          </a:p>
        </p:txBody>
      </p:sp>
    </p:spTree>
    <p:extLst>
      <p:ext uri="{BB962C8B-B14F-4D97-AF65-F5344CB8AC3E}">
        <p14:creationId xmlns:p14="http://schemas.microsoft.com/office/powerpoint/2010/main" val="1523853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8F384FEC-FF83-B64A-9628-7035B43CC7A7}" type="slidenum">
              <a:rPr lang="en-US">
                <a:latin typeface="Arial Unicode MS" charset="0"/>
              </a:rPr>
              <a:pPr/>
              <a:t>34</a:t>
            </a:fld>
            <a:endParaRPr lang="en-US">
              <a:latin typeface="Arial Unicode MS"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685800" y="4415790"/>
            <a:ext cx="5486400" cy="4601396"/>
          </a:xfrm>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80000"/>
              </a:lnSpc>
            </a:pPr>
            <a:r>
              <a:rPr lang="en-US" sz="1000" b="1">
                <a:solidFill>
                  <a:schemeClr val="hlink"/>
                </a:solidFill>
                <a:latin typeface="Arial" charset="0"/>
              </a:rPr>
              <a:t>Request How can I get transported from the hospital to my home by ambulance?</a:t>
            </a:r>
          </a:p>
          <a:p>
            <a:pPr eaLnBrk="1" hangingPunct="1">
              <a:lnSpc>
                <a:spcPct val="80000"/>
              </a:lnSpc>
            </a:pPr>
            <a:r>
              <a:rPr lang="en-US" sz="1000" b="1">
                <a:solidFill>
                  <a:schemeClr val="hlink"/>
                </a:solidFill>
                <a:latin typeface="Arial" charset="0"/>
              </a:rPr>
              <a:t>	</a:t>
            </a:r>
            <a:r>
              <a:rPr lang="en-US" sz="1000">
                <a:solidFill>
                  <a:schemeClr val="hlink"/>
                </a:solidFill>
                <a:latin typeface="Arial" charset="0"/>
              </a:rPr>
              <a:t>A) The Fire and Rescue Department provides emergency transportation only.</a:t>
            </a:r>
            <a:r>
              <a:rPr lang="en-US" sz="1000" b="1">
                <a:solidFill>
                  <a:schemeClr val="hlink"/>
                </a:solidFill>
                <a:latin typeface="Arial" charset="0"/>
              </a:rPr>
              <a:t> </a:t>
            </a:r>
            <a:r>
              <a:rPr lang="en-US" sz="1000">
                <a:solidFill>
                  <a:schemeClr val="hlink"/>
                </a:solidFill>
                <a:latin typeface="Arial" charset="0"/>
              </a:rPr>
              <a:t>If you are looking for non-emergency transportation from a hospital to home, a number of private ambulance services are available.  They can be found in the Yellow Pages under Ambulance Service.</a:t>
            </a:r>
          </a:p>
          <a:p>
            <a:pPr eaLnBrk="1" hangingPunct="1">
              <a:lnSpc>
                <a:spcPct val="80000"/>
              </a:lnSpc>
            </a:pPr>
            <a:endParaRPr lang="en-US" sz="1000">
              <a:solidFill>
                <a:schemeClr val="hlink"/>
              </a:solidFill>
              <a:latin typeface="Arial" charset="0"/>
            </a:endParaRPr>
          </a:p>
          <a:p>
            <a:pPr eaLnBrk="1" hangingPunct="1">
              <a:lnSpc>
                <a:spcPct val="80000"/>
              </a:lnSpc>
            </a:pPr>
            <a:r>
              <a:rPr lang="en-US" sz="1000" b="1">
                <a:solidFill>
                  <a:schemeClr val="hlink"/>
                </a:solidFill>
                <a:latin typeface="Arial" charset="0"/>
              </a:rPr>
              <a:t>Why did you send a fire engine when I called for an ambulance to get medical help?</a:t>
            </a:r>
          </a:p>
          <a:p>
            <a:pPr eaLnBrk="1" hangingPunct="1">
              <a:lnSpc>
                <a:spcPct val="80000"/>
              </a:lnSpc>
            </a:pPr>
            <a:r>
              <a:rPr lang="en-US" sz="1000" b="1">
                <a:solidFill>
                  <a:schemeClr val="hlink"/>
                </a:solidFill>
                <a:latin typeface="Arial" charset="0"/>
              </a:rPr>
              <a:t>	</a:t>
            </a:r>
            <a:r>
              <a:rPr lang="en-US" sz="1000">
                <a:solidFill>
                  <a:schemeClr val="hlink"/>
                </a:solidFill>
                <a:latin typeface="Arial" charset="0"/>
              </a:rPr>
              <a:t>A)	Sometimes a fire engine will arrive first because it is the closest emergency equipment to the scene.  While waiting for the Advanced Life Support unit, these emergency medical technicians and paramedics will render aid as necessary.  Along with basic medical equipment, all fire engines are equipped with automatic defibrillators, a device used to monitor the heart and deliver an electrical charge to correct a life-threatening heart rhythm</a:t>
            </a:r>
            <a:r>
              <a:rPr lang="en-US" sz="1000" b="1">
                <a:solidFill>
                  <a:schemeClr val="hlink"/>
                </a:solidFill>
                <a:latin typeface="Arial" charset="0"/>
              </a:rPr>
              <a:t>.</a:t>
            </a:r>
            <a:r>
              <a:rPr lang="en-US" sz="1000">
                <a:solidFill>
                  <a:schemeClr val="hlink"/>
                </a:solidFill>
                <a:latin typeface="Arial" charset="0"/>
              </a:rPr>
              <a:t> </a:t>
            </a:r>
          </a:p>
          <a:p>
            <a:pPr eaLnBrk="1" hangingPunct="1"/>
            <a:r>
              <a:rPr lang="en-US" sz="1000" b="1">
                <a:solidFill>
                  <a:schemeClr val="hlink"/>
                </a:solidFill>
                <a:latin typeface="Arial" charset="0"/>
              </a:rPr>
              <a:t>How can I obtain a copy of an incident report?</a:t>
            </a:r>
          </a:p>
          <a:p>
            <a:pPr eaLnBrk="1" hangingPunct="1"/>
            <a:r>
              <a:rPr lang="en-US" sz="1000">
                <a:solidFill>
                  <a:schemeClr val="hlink"/>
                </a:solidFill>
                <a:latin typeface="Arial" charset="0"/>
              </a:rPr>
              <a:t>A) Submit a written request to the Fairfax County Fire and Rescue Department, Attention:  EMS Administration, 4100 Chain Bridge Road, 5th Floor, Fairfax, Virginia  22030.  Information provided in the request should include the location of the incident, the type of incident (e.g., house fire, vehicle crash, medical emergency), the date and approximate time of the incident, a daytime phone number of the requesting party and names of the parties involved, if known.</a:t>
            </a:r>
          </a:p>
          <a:p>
            <a:pPr eaLnBrk="1" hangingPunct="1"/>
            <a:r>
              <a:rPr lang="en-US" sz="1000">
                <a:solidFill>
                  <a:schemeClr val="hlink"/>
                </a:solidFill>
                <a:latin typeface="Arial" charset="0"/>
              </a:rPr>
              <a:t>Medical reports requested by someone other than the patient treated require assigned medical release form by the patient, legal guardian, or appointee.</a:t>
            </a:r>
          </a:p>
          <a:p>
            <a:pPr eaLnBrk="1" hangingPunct="1"/>
            <a:r>
              <a:rPr lang="en-US" sz="1000">
                <a:solidFill>
                  <a:schemeClr val="hlink"/>
                </a:solidFill>
                <a:latin typeface="Arial" charset="0"/>
              </a:rPr>
              <a:t>A minimum (non-refundable) processing payment of $5 per report must be submitted with each request.  Checks must be made out to the </a:t>
            </a:r>
            <a:r>
              <a:rPr lang="ja-JP" altLang="en-US" sz="1000">
                <a:solidFill>
                  <a:schemeClr val="hlink"/>
                </a:solidFill>
                <a:latin typeface="Arial" charset="0"/>
              </a:rPr>
              <a:t>“</a:t>
            </a:r>
            <a:r>
              <a:rPr lang="en-US" sz="1000">
                <a:solidFill>
                  <a:schemeClr val="hlink"/>
                </a:solidFill>
                <a:latin typeface="Arial" charset="0"/>
              </a:rPr>
              <a:t>County of Fairfax.</a:t>
            </a:r>
            <a:r>
              <a:rPr lang="ja-JP" altLang="en-US" sz="1000">
                <a:solidFill>
                  <a:schemeClr val="hlink"/>
                </a:solidFill>
                <a:latin typeface="Arial" charset="0"/>
              </a:rPr>
              <a:t>”</a:t>
            </a:r>
            <a:r>
              <a:rPr lang="en-US" sz="1000">
                <a:solidFill>
                  <a:schemeClr val="hlink"/>
                </a:solidFill>
                <a:latin typeface="Arial" charset="0"/>
              </a:rPr>
              <a:t>  Please allow five working days from the receipt of your request for processing.  Reports can either be picked up or mailed.</a:t>
            </a:r>
          </a:p>
          <a:p>
            <a:pPr eaLnBrk="1" hangingPunct="1"/>
            <a:endParaRPr lang="en-US" sz="1000">
              <a:solidFill>
                <a:schemeClr val="hlin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828800" y="2590800"/>
            <a:ext cx="6629400" cy="1143000"/>
          </a:xfrm>
        </p:spPr>
        <p:txBody>
          <a:bodyPr/>
          <a:lstStyle>
            <a:lvl1pPr>
              <a:defRPr>
                <a:solidFill>
                  <a:schemeClr val="bg1"/>
                </a:solidFill>
                <a:latin typeface="Calibri" pitchFamily="34" charset="0"/>
              </a:defRPr>
            </a:lvl1pPr>
          </a:lstStyle>
          <a:p>
            <a:r>
              <a:rPr lang="en-US"/>
              <a:t>Click to edit Master title style</a:t>
            </a:r>
          </a:p>
        </p:txBody>
      </p:sp>
      <p:sp>
        <p:nvSpPr>
          <p:cNvPr id="3075" name="Rectangle 3"/>
          <p:cNvSpPr>
            <a:spLocks noGrp="1" noChangeArrowheads="1"/>
          </p:cNvSpPr>
          <p:nvPr>
            <p:ph type="subTitle" idx="1"/>
          </p:nvPr>
        </p:nvSpPr>
        <p:spPr>
          <a:xfrm>
            <a:off x="1828800" y="3733800"/>
            <a:ext cx="5943600" cy="1752600"/>
          </a:xfrm>
        </p:spPr>
        <p:txBody>
          <a:bodyPr/>
          <a:lstStyle>
            <a:lvl1pPr marL="0" indent="0">
              <a:buFontTx/>
              <a:buNone/>
              <a:defRPr sz="2400">
                <a:solidFill>
                  <a:srgbClr val="FFE673"/>
                </a:solidFill>
              </a:defRPr>
            </a:lvl1pPr>
          </a:lstStyle>
          <a:p>
            <a:r>
              <a:rPr lang="en-US"/>
              <a:t>Click to edit Master subtitle style</a:t>
            </a:r>
          </a:p>
        </p:txBody>
      </p:sp>
      <p:sp>
        <p:nvSpPr>
          <p:cNvPr id="5" name="Rectangle 4"/>
          <p:cNvSpPr>
            <a:spLocks noGrp="1" noChangeArrowheads="1"/>
          </p:cNvSpPr>
          <p:nvPr>
            <p:ph type="sldNum" sz="quarter" idx="10"/>
          </p:nvPr>
        </p:nvSpPr>
        <p:spPr/>
        <p:txBody>
          <a:bodyPr/>
          <a:lstStyle>
            <a:lvl1pPr>
              <a:defRPr/>
            </a:lvl1pPr>
          </a:lstStyle>
          <a:p>
            <a:pPr>
              <a:defRPr/>
            </a:pPr>
            <a:fld id="{F7DD5B80-3EE5-4A86-9A01-D4D70764D77B}" type="slidenum">
              <a:rPr lang="en-US"/>
              <a:pPr>
                <a:defRPr/>
              </a:pPr>
              <a:t>‹#›</a:t>
            </a:fld>
            <a:endParaRPr lang="en-US">
              <a:latin typeface="+mj-lt"/>
            </a:endParaRPr>
          </a:p>
        </p:txBody>
      </p:sp>
      <p:pic>
        <p:nvPicPr>
          <p:cNvPr id="8" name="Picture 7" descr="dlvfrd.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8786" y="76200"/>
            <a:ext cx="1842414" cy="1828800"/>
          </a:xfrm>
          <a:prstGeom prst="rect">
            <a:avLst/>
          </a:prstGeom>
        </p:spPr>
      </p:pic>
    </p:spTree>
    <p:extLst>
      <p:ext uri="{BB962C8B-B14F-4D97-AF65-F5344CB8AC3E}">
        <p14:creationId xmlns:p14="http://schemas.microsoft.com/office/powerpoint/2010/main" val="364345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94EA2A7B-6912-46DD-8FEB-DD9CF0E75D74}" type="slidenum">
              <a:rPr lang="en-US"/>
              <a:pPr>
                <a:defRPr/>
              </a:pPr>
              <a:t>‹#›</a:t>
            </a:fld>
            <a:endParaRPr lang="en-US">
              <a:latin typeface="+mj-lt"/>
            </a:endParaRPr>
          </a:p>
        </p:txBody>
      </p:sp>
    </p:spTree>
    <p:extLst>
      <p:ext uri="{BB962C8B-B14F-4D97-AF65-F5344CB8AC3E}">
        <p14:creationId xmlns:p14="http://schemas.microsoft.com/office/powerpoint/2010/main" val="1836106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8CF454F2-221B-4DC0-B2EB-DBD83F86BC55}" type="slidenum">
              <a:rPr lang="en-US"/>
              <a:pPr>
                <a:defRPr/>
              </a:pPr>
              <a:t>‹#›</a:t>
            </a:fld>
            <a:endParaRPr lang="en-US">
              <a:latin typeface="+mj-lt"/>
            </a:endParaRPr>
          </a:p>
        </p:txBody>
      </p:sp>
    </p:spTree>
    <p:extLst>
      <p:ext uri="{BB962C8B-B14F-4D97-AF65-F5344CB8AC3E}">
        <p14:creationId xmlns:p14="http://schemas.microsoft.com/office/powerpoint/2010/main" val="3617274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09600"/>
          </a:xfrm>
        </p:spPr>
        <p:txBody>
          <a:bodyPr/>
          <a:lstStyle>
            <a:lvl1pPr algn="ctr">
              <a:defRPr sz="3200" b="1"/>
            </a:lvl1pPr>
          </a:lstStyle>
          <a:p>
            <a:r>
              <a:rPr lang="en-US" dirty="0"/>
              <a:t>Click to edit Master title style</a:t>
            </a:r>
          </a:p>
        </p:txBody>
      </p:sp>
      <p:sp>
        <p:nvSpPr>
          <p:cNvPr id="3" name="Content Placeholder 2"/>
          <p:cNvSpPr>
            <a:spLocks noGrp="1"/>
          </p:cNvSpPr>
          <p:nvPr>
            <p:ph idx="1"/>
          </p:nvPr>
        </p:nvSpPr>
        <p:spPr>
          <a:xfrm>
            <a:off x="685800" y="1066800"/>
            <a:ext cx="7772400" cy="4572000"/>
          </a:xfrm>
        </p:spPr>
        <p:txBody>
          <a:bodyPr/>
          <a:lstStyle>
            <a:lvl1pPr>
              <a:defRPr sz="2800"/>
            </a:lvl1pPr>
            <a:lvl2pPr>
              <a:defRPr sz="2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pPr>
              <a:defRPr/>
            </a:pPr>
            <a:fld id="{92761A9E-8FCF-4767-94E9-F06A9A923126}" type="slidenum">
              <a:rPr lang="en-US"/>
              <a:pPr>
                <a:defRPr/>
              </a:pPr>
              <a:t>‹#›</a:t>
            </a:fld>
            <a:endParaRPr lang="en-US">
              <a:latin typeface="+mj-lt"/>
            </a:endParaRPr>
          </a:p>
        </p:txBody>
      </p:sp>
    </p:spTree>
    <p:extLst>
      <p:ext uri="{BB962C8B-B14F-4D97-AF65-F5344CB8AC3E}">
        <p14:creationId xmlns:p14="http://schemas.microsoft.com/office/powerpoint/2010/main" val="216013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E071B53D-26C1-43A4-BB1F-17A25AC4D8E2}" type="slidenum">
              <a:rPr lang="en-US"/>
              <a:pPr>
                <a:defRPr/>
              </a:pPr>
              <a:t>‹#›</a:t>
            </a:fld>
            <a:endParaRPr lang="en-US">
              <a:latin typeface="+mj-lt"/>
            </a:endParaRPr>
          </a:p>
        </p:txBody>
      </p:sp>
    </p:spTree>
    <p:extLst>
      <p:ext uri="{BB962C8B-B14F-4D97-AF65-F5344CB8AC3E}">
        <p14:creationId xmlns:p14="http://schemas.microsoft.com/office/powerpoint/2010/main" val="273116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pPr>
              <a:defRPr/>
            </a:pPr>
            <a:fld id="{9EACBEFD-5F3E-4696-8A2C-1F2E0E9E2627}" type="slidenum">
              <a:rPr lang="en-US"/>
              <a:pPr>
                <a:defRPr/>
              </a:pPr>
              <a:t>‹#›</a:t>
            </a:fld>
            <a:endParaRPr lang="en-US">
              <a:latin typeface="+mj-lt"/>
            </a:endParaRPr>
          </a:p>
        </p:txBody>
      </p:sp>
    </p:spTree>
    <p:extLst>
      <p:ext uri="{BB962C8B-B14F-4D97-AF65-F5344CB8AC3E}">
        <p14:creationId xmlns:p14="http://schemas.microsoft.com/office/powerpoint/2010/main" val="141459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08074"/>
            <a:ext cx="4040188" cy="5683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76400"/>
            <a:ext cx="4040188" cy="4449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08074"/>
            <a:ext cx="4041775" cy="56832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76400"/>
            <a:ext cx="4041775" cy="4449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a:lvl1pPr>
          </a:lstStyle>
          <a:p>
            <a:pPr>
              <a:defRPr/>
            </a:pPr>
            <a:fld id="{04E436D3-7B4A-4979-A871-9851D81540C9}" type="slidenum">
              <a:rPr lang="en-US"/>
              <a:pPr>
                <a:defRPr/>
              </a:pPr>
              <a:t>‹#›</a:t>
            </a:fld>
            <a:endParaRPr lang="en-US">
              <a:latin typeface="+mj-lt"/>
            </a:endParaRPr>
          </a:p>
        </p:txBody>
      </p:sp>
    </p:spTree>
    <p:extLst>
      <p:ext uri="{BB962C8B-B14F-4D97-AF65-F5344CB8AC3E}">
        <p14:creationId xmlns:p14="http://schemas.microsoft.com/office/powerpoint/2010/main" val="264965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928B2528-52CD-452D-9E1E-319BA974FE7F}" type="slidenum">
              <a:rPr lang="en-US"/>
              <a:pPr>
                <a:defRPr/>
              </a:pPr>
              <a:t>‹#›</a:t>
            </a:fld>
            <a:endParaRPr lang="en-US">
              <a:latin typeface="+mj-lt"/>
            </a:endParaRPr>
          </a:p>
        </p:txBody>
      </p:sp>
    </p:spTree>
    <p:extLst>
      <p:ext uri="{BB962C8B-B14F-4D97-AF65-F5344CB8AC3E}">
        <p14:creationId xmlns:p14="http://schemas.microsoft.com/office/powerpoint/2010/main" val="2064440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9C3F4B87-E410-427D-BE66-138D7CFD74E8}" type="slidenum">
              <a:rPr lang="en-US"/>
              <a:pPr>
                <a:defRPr/>
              </a:pPr>
              <a:t>‹#›</a:t>
            </a:fld>
            <a:endParaRPr lang="en-US">
              <a:latin typeface="+mj-lt"/>
            </a:endParaRPr>
          </a:p>
        </p:txBody>
      </p:sp>
    </p:spTree>
    <p:extLst>
      <p:ext uri="{BB962C8B-B14F-4D97-AF65-F5344CB8AC3E}">
        <p14:creationId xmlns:p14="http://schemas.microsoft.com/office/powerpoint/2010/main" val="198396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266AFA02-6610-4CD6-B699-CFC2A52A6D58}" type="slidenum">
              <a:rPr lang="en-US"/>
              <a:pPr>
                <a:defRPr/>
              </a:pPr>
              <a:t>‹#›</a:t>
            </a:fld>
            <a:endParaRPr lang="en-US">
              <a:latin typeface="+mj-lt"/>
            </a:endParaRPr>
          </a:p>
        </p:txBody>
      </p:sp>
    </p:spTree>
    <p:extLst>
      <p:ext uri="{BB962C8B-B14F-4D97-AF65-F5344CB8AC3E}">
        <p14:creationId xmlns:p14="http://schemas.microsoft.com/office/powerpoint/2010/main" val="3309861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B0BD3CCC-6A76-49CA-96E8-4E2B12E81A2B}" type="slidenum">
              <a:rPr lang="en-US"/>
              <a:pPr>
                <a:defRPr/>
              </a:pPr>
              <a:t>‹#›</a:t>
            </a:fld>
            <a:endParaRPr lang="en-US">
              <a:latin typeface="+mj-lt"/>
            </a:endParaRPr>
          </a:p>
        </p:txBody>
      </p:sp>
    </p:spTree>
    <p:extLst>
      <p:ext uri="{BB962C8B-B14F-4D97-AF65-F5344CB8AC3E}">
        <p14:creationId xmlns:p14="http://schemas.microsoft.com/office/powerpoint/2010/main" val="2811506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0668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0B796B66-4A69-440A-B882-27F4170FA626}" type="slidenum">
              <a:rPr lang="en-US"/>
              <a:pPr>
                <a:defRPr/>
              </a:pPr>
              <a:t>‹#›</a:t>
            </a:fld>
            <a:endParaRPr lang="en-US"/>
          </a:p>
        </p:txBody>
      </p:sp>
      <p:pic>
        <p:nvPicPr>
          <p:cNvPr id="1029" name="Picture 8" descr="apcointl_Final_rgb_TM"/>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146800"/>
            <a:ext cx="1524000"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xStyles>
    <p:titleStyle>
      <a:lvl1pPr algn="l" rtl="0" eaLnBrk="0" fontAlgn="base" hangingPunct="0">
        <a:spcBef>
          <a:spcPct val="0"/>
        </a:spcBef>
        <a:spcAft>
          <a:spcPct val="0"/>
        </a:spcAft>
        <a:defRPr sz="3600">
          <a:solidFill>
            <a:srgbClr val="002C77"/>
          </a:solidFill>
          <a:latin typeface="+mj-lt"/>
          <a:ea typeface="+mj-ea"/>
          <a:cs typeface="+mj-cs"/>
        </a:defRPr>
      </a:lvl1pPr>
      <a:lvl2pPr algn="l" rtl="0" eaLnBrk="0" fontAlgn="base" hangingPunct="0">
        <a:spcBef>
          <a:spcPct val="0"/>
        </a:spcBef>
        <a:spcAft>
          <a:spcPct val="0"/>
        </a:spcAft>
        <a:defRPr sz="3600">
          <a:solidFill>
            <a:srgbClr val="002C77"/>
          </a:solidFill>
          <a:latin typeface="Arial" charset="0"/>
          <a:ea typeface="ヒラギノ角ゴ Pro W3" charset="-128"/>
        </a:defRPr>
      </a:lvl2pPr>
      <a:lvl3pPr algn="l" rtl="0" eaLnBrk="0" fontAlgn="base" hangingPunct="0">
        <a:spcBef>
          <a:spcPct val="0"/>
        </a:spcBef>
        <a:spcAft>
          <a:spcPct val="0"/>
        </a:spcAft>
        <a:defRPr sz="3600">
          <a:solidFill>
            <a:srgbClr val="002C77"/>
          </a:solidFill>
          <a:latin typeface="Arial" charset="0"/>
          <a:ea typeface="ヒラギノ角ゴ Pro W3" charset="-128"/>
        </a:defRPr>
      </a:lvl3pPr>
      <a:lvl4pPr algn="l" rtl="0" eaLnBrk="0" fontAlgn="base" hangingPunct="0">
        <a:spcBef>
          <a:spcPct val="0"/>
        </a:spcBef>
        <a:spcAft>
          <a:spcPct val="0"/>
        </a:spcAft>
        <a:defRPr sz="3600">
          <a:solidFill>
            <a:srgbClr val="002C77"/>
          </a:solidFill>
          <a:latin typeface="Arial" charset="0"/>
          <a:ea typeface="ヒラギノ角ゴ Pro W3" charset="-128"/>
        </a:defRPr>
      </a:lvl4pPr>
      <a:lvl5pPr algn="l" rtl="0" eaLnBrk="0" fontAlgn="base" hangingPunct="0">
        <a:spcBef>
          <a:spcPct val="0"/>
        </a:spcBef>
        <a:spcAft>
          <a:spcPct val="0"/>
        </a:spcAft>
        <a:defRPr sz="3600">
          <a:solidFill>
            <a:srgbClr val="002C77"/>
          </a:solidFill>
          <a:latin typeface="Arial" charset="0"/>
          <a:ea typeface="ヒラギノ角ゴ Pro W3" charset="-128"/>
        </a:defRPr>
      </a:lvl5pPr>
      <a:lvl6pPr marL="457200" algn="l" rtl="0" fontAlgn="base">
        <a:spcBef>
          <a:spcPct val="0"/>
        </a:spcBef>
        <a:spcAft>
          <a:spcPct val="0"/>
        </a:spcAft>
        <a:defRPr sz="3600">
          <a:solidFill>
            <a:srgbClr val="002C77"/>
          </a:solidFill>
          <a:latin typeface="Arial" charset="0"/>
          <a:ea typeface="ヒラギノ角ゴ Pro W3" charset="-128"/>
        </a:defRPr>
      </a:lvl6pPr>
      <a:lvl7pPr marL="914400" algn="l" rtl="0" fontAlgn="base">
        <a:spcBef>
          <a:spcPct val="0"/>
        </a:spcBef>
        <a:spcAft>
          <a:spcPct val="0"/>
        </a:spcAft>
        <a:defRPr sz="3600">
          <a:solidFill>
            <a:srgbClr val="002C77"/>
          </a:solidFill>
          <a:latin typeface="Arial" charset="0"/>
          <a:ea typeface="ヒラギノ角ゴ Pro W3" charset="-128"/>
        </a:defRPr>
      </a:lvl7pPr>
      <a:lvl8pPr marL="1371600" algn="l" rtl="0" fontAlgn="base">
        <a:spcBef>
          <a:spcPct val="0"/>
        </a:spcBef>
        <a:spcAft>
          <a:spcPct val="0"/>
        </a:spcAft>
        <a:defRPr sz="3600">
          <a:solidFill>
            <a:srgbClr val="002C77"/>
          </a:solidFill>
          <a:latin typeface="Arial" charset="0"/>
          <a:ea typeface="ヒラギノ角ゴ Pro W3" charset="-128"/>
        </a:defRPr>
      </a:lvl8pPr>
      <a:lvl9pPr marL="1828800" algn="l" rtl="0" fontAlgn="base">
        <a:spcBef>
          <a:spcPct val="0"/>
        </a:spcBef>
        <a:spcAft>
          <a:spcPct val="0"/>
        </a:spcAft>
        <a:defRPr sz="3600">
          <a:solidFill>
            <a:srgbClr val="002C77"/>
          </a:solidFill>
          <a:latin typeface="Arial" charset="0"/>
          <a:ea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w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Rectangle 2"/>
          <p:cNvSpPr>
            <a:spLocks noGrp="1" noChangeArrowheads="1"/>
          </p:cNvSpPr>
          <p:nvPr>
            <p:ph type="ctrTitle"/>
          </p:nvPr>
        </p:nvSpPr>
        <p:spPr>
          <a:xfrm>
            <a:off x="11837" y="2362200"/>
            <a:ext cx="9144000" cy="1752600"/>
          </a:xfrm>
        </p:spPr>
        <p:txBody>
          <a:bodyPr anchor="ctr"/>
          <a:lstStyle/>
          <a:p>
            <a:pPr algn="ctr" eaLnBrk="1" hangingPunct="1">
              <a:defRPr/>
            </a:pPr>
            <a:br>
              <a:rPr lang="en-US" sz="4800" b="1" dirty="0">
                <a:solidFill>
                  <a:srgbClr val="FFC000"/>
                </a:solidFill>
                <a:latin typeface="Arial" charset="0"/>
                <a:cs typeface="Arial" charset="0"/>
              </a:rPr>
            </a:br>
            <a:r>
              <a:rPr lang="en-US" sz="4800" b="1" dirty="0">
                <a:solidFill>
                  <a:srgbClr val="FFC000"/>
                </a:solidFill>
                <a:latin typeface="Arial" charset="0"/>
                <a:cs typeface="Arial" charset="0"/>
              </a:rPr>
              <a:t>Fire Safety Presentation</a:t>
            </a:r>
            <a:br>
              <a:rPr lang="en-US" sz="4800" b="1" dirty="0">
                <a:solidFill>
                  <a:srgbClr val="FFC000"/>
                </a:solidFill>
                <a:latin typeface="Arial" charset="0"/>
                <a:cs typeface="Arial" charset="0"/>
              </a:rPr>
            </a:br>
            <a:r>
              <a:rPr lang="en-US" sz="4800" b="1" dirty="0">
                <a:solidFill>
                  <a:srgbClr val="FFC000"/>
                </a:solidFill>
                <a:latin typeface="Arial" charset="0"/>
                <a:cs typeface="Arial" charset="0"/>
              </a:rPr>
              <a:t>to </a:t>
            </a:r>
            <a:br>
              <a:rPr lang="en-US" sz="4800" b="1" dirty="0">
                <a:solidFill>
                  <a:srgbClr val="FFC000"/>
                </a:solidFill>
                <a:latin typeface="Arial" charset="0"/>
                <a:cs typeface="Arial" charset="0"/>
              </a:rPr>
            </a:br>
            <a:r>
              <a:rPr lang="en-US" sz="4800" b="1" dirty="0">
                <a:solidFill>
                  <a:srgbClr val="FFC000"/>
                </a:solidFill>
                <a:latin typeface="Arial" charset="0"/>
                <a:cs typeface="Arial" charset="0"/>
              </a:rPr>
              <a:t>The National Federation of </a:t>
            </a:r>
            <a:br>
              <a:rPr lang="en-US" sz="4800" b="1" dirty="0">
                <a:solidFill>
                  <a:srgbClr val="FFC000"/>
                </a:solidFill>
                <a:latin typeface="Arial" charset="0"/>
                <a:cs typeface="Arial" charset="0"/>
              </a:rPr>
            </a:br>
            <a:r>
              <a:rPr lang="en-US" sz="4800" b="1" dirty="0">
                <a:solidFill>
                  <a:srgbClr val="FFC000"/>
                </a:solidFill>
                <a:latin typeface="Arial" charset="0"/>
                <a:cs typeface="Arial" charset="0"/>
              </a:rPr>
              <a:t>the Blind of Virginia </a:t>
            </a:r>
            <a:endParaRPr lang="en-US" sz="4000" b="1" i="1" dirty="0">
              <a:latin typeface="Arial" charset="0"/>
              <a:cs typeface="Arial" charset="0"/>
            </a:endParaRPr>
          </a:p>
        </p:txBody>
      </p:sp>
      <p:pic>
        <p:nvPicPr>
          <p:cNvPr id="10" name="Picture 9" descr="dlvfr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87462"/>
            <a:ext cx="1447800" cy="14371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Home Fire Safety</a:t>
            </a:r>
            <a:endParaRPr lang="en-US" dirty="0"/>
          </a:p>
        </p:txBody>
      </p:sp>
      <p:sp>
        <p:nvSpPr>
          <p:cNvPr id="5" name="Content Placeholder 4"/>
          <p:cNvSpPr>
            <a:spLocks noGrp="1"/>
          </p:cNvSpPr>
          <p:nvPr>
            <p:ph type="subTitle" idx="1"/>
          </p:nvPr>
        </p:nvSpPr>
        <p:spPr>
          <a:xfrm>
            <a:off x="3048000" y="1181100"/>
            <a:ext cx="5943600" cy="3962400"/>
          </a:xfrm>
        </p:spPr>
        <p:txBody>
          <a:bodyPr/>
          <a:lstStyle/>
          <a:p>
            <a:pPr indent="-285750"/>
            <a:r>
              <a:rPr lang="en-US" sz="6600" b="1" dirty="0">
                <a:solidFill>
                  <a:srgbClr val="002C77"/>
                </a:solidFill>
              </a:rPr>
              <a:t>Fire Safety Messages</a:t>
            </a:r>
          </a:p>
        </p:txBody>
      </p:sp>
    </p:spTree>
    <p:extLst>
      <p:ext uri="{BB962C8B-B14F-4D97-AF65-F5344CB8AC3E}">
        <p14:creationId xmlns:p14="http://schemas.microsoft.com/office/powerpoint/2010/main" val="1339304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0850" y="152400"/>
            <a:ext cx="920750" cy="931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n-US"/>
              <a:t>U.S. Home Structure Fires </a:t>
            </a:r>
            <a:endParaRPr lang="en-US" dirty="0"/>
          </a:p>
        </p:txBody>
      </p:sp>
      <p:sp>
        <p:nvSpPr>
          <p:cNvPr id="4" name="Content Placeholder 3"/>
          <p:cNvSpPr>
            <a:spLocks noGrp="1"/>
          </p:cNvSpPr>
          <p:nvPr>
            <p:ph idx="1"/>
          </p:nvPr>
        </p:nvSpPr>
        <p:spPr>
          <a:xfrm>
            <a:off x="685800" y="1066800"/>
            <a:ext cx="7772400" cy="4800600"/>
          </a:xfrm>
        </p:spPr>
        <p:txBody>
          <a:bodyPr>
            <a:normAutofit fontScale="92500" lnSpcReduction="20000"/>
          </a:bodyPr>
          <a:lstStyle/>
          <a:p>
            <a:r>
              <a:rPr lang="en-US" dirty="0"/>
              <a:t>In 2018, there were 1,318,500 fires reported in the United States. </a:t>
            </a:r>
          </a:p>
          <a:p>
            <a:r>
              <a:rPr lang="en-US" dirty="0"/>
              <a:t>These fires caused 3,655 civilian deaths, 15,200 civilian injuries, and $25.6 billion in property damage, ½ from wildland fire. </a:t>
            </a:r>
          </a:p>
          <a:p>
            <a:r>
              <a:rPr lang="en-US" dirty="0"/>
              <a:t>499,000 were structure fires, causing 2,720 (74%) civilian deaths, </a:t>
            </a:r>
          </a:p>
          <a:p>
            <a:pPr lvl="1"/>
            <a:r>
              <a:rPr lang="en-US" dirty="0"/>
              <a:t>12,700 civilian injuries, and $11.1 billion in property damage. </a:t>
            </a:r>
          </a:p>
          <a:p>
            <a:r>
              <a:rPr lang="en-US" dirty="0"/>
              <a:t>181,500 were vehicle fires, causing 490 civilian fire deaths, 1,300 civilian fire injuries, and $1.4 billion in property damage.</a:t>
            </a:r>
          </a:p>
          <a:p>
            <a:r>
              <a:rPr lang="en-US" dirty="0"/>
              <a:t>607,000 were outside and other fires</a:t>
            </a:r>
          </a:p>
        </p:txBody>
      </p:sp>
      <p:pic>
        <p:nvPicPr>
          <p:cNvPr id="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30162"/>
            <a:ext cx="1266825" cy="904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033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a:t>Smoke Alarms</a:t>
            </a:r>
          </a:p>
        </p:txBody>
      </p:sp>
      <p:sp>
        <p:nvSpPr>
          <p:cNvPr id="25" name="Content Placeholder 24"/>
          <p:cNvSpPr>
            <a:spLocks noGrp="1"/>
          </p:cNvSpPr>
          <p:nvPr>
            <p:ph sz="half" idx="2"/>
          </p:nvPr>
        </p:nvSpPr>
        <p:spPr/>
        <p:txBody>
          <a:bodyPr>
            <a:normAutofit fontScale="77500" lnSpcReduction="20000"/>
          </a:bodyPr>
          <a:lstStyle/>
          <a:p>
            <a:r>
              <a:rPr lang="en-US" dirty="0"/>
              <a:t>INSTALLATION:</a:t>
            </a:r>
          </a:p>
          <a:p>
            <a:pPr lvl="1"/>
            <a:r>
              <a:rPr lang="en-US" dirty="0"/>
              <a:t>On every level of the home and outside sleeping areas.</a:t>
            </a:r>
          </a:p>
          <a:p>
            <a:pPr lvl="1"/>
            <a:r>
              <a:rPr lang="en-US" dirty="0"/>
              <a:t>For added safety, in every bedroom</a:t>
            </a:r>
          </a:p>
          <a:p>
            <a:r>
              <a:rPr lang="en-US" dirty="0"/>
              <a:t>MAINTENANCE:</a:t>
            </a:r>
          </a:p>
          <a:p>
            <a:pPr lvl="1"/>
            <a:r>
              <a:rPr lang="en-US" dirty="0"/>
              <a:t>Check monthly. </a:t>
            </a:r>
          </a:p>
          <a:p>
            <a:pPr lvl="1"/>
            <a:r>
              <a:rPr lang="en-US" dirty="0"/>
              <a:t>Replace batteries once a year.</a:t>
            </a:r>
          </a:p>
          <a:p>
            <a:pPr lvl="1"/>
            <a:r>
              <a:rPr lang="en-US" dirty="0"/>
              <a:t>Lithium batteries last the lifetime of the smoke alarm.</a:t>
            </a:r>
          </a:p>
          <a:p>
            <a:pPr lvl="1"/>
            <a:r>
              <a:rPr lang="en-US" dirty="0"/>
              <a:t>Replace alarm every 10 years.</a:t>
            </a:r>
          </a:p>
          <a:p>
            <a:pPr lvl="1"/>
            <a:r>
              <a:rPr lang="en-US" dirty="0"/>
              <a:t>Clean regularly.</a:t>
            </a:r>
          </a:p>
          <a:p>
            <a:endParaRPr lang="en-US" dirty="0"/>
          </a:p>
        </p:txBody>
      </p:sp>
      <p:pic>
        <p:nvPicPr>
          <p:cNvPr id="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53273"/>
            <a:ext cx="3124200" cy="4790327"/>
          </a:xfrm>
          <a:prstGeom prst="rect">
            <a:avLst/>
          </a:prstGeom>
          <a:noFill/>
          <a:ln w="190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874997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a:t>Close Before You Doze</a:t>
            </a:r>
          </a:p>
        </p:txBody>
      </p:sp>
      <p:sp>
        <p:nvSpPr>
          <p:cNvPr id="14" name="Content Placeholder 13"/>
          <p:cNvSpPr>
            <a:spLocks noGrp="1"/>
          </p:cNvSpPr>
          <p:nvPr>
            <p:ph sz="half" idx="2"/>
          </p:nvPr>
        </p:nvSpPr>
        <p:spPr>
          <a:xfrm>
            <a:off x="685800" y="1371600"/>
            <a:ext cx="8077200" cy="4114800"/>
          </a:xfrm>
        </p:spPr>
        <p:txBody>
          <a:bodyPr>
            <a:normAutofit lnSpcReduction="10000"/>
          </a:bodyPr>
          <a:lstStyle/>
          <a:p>
            <a:r>
              <a:rPr lang="en-US" dirty="0"/>
              <a:t>Close your bedroom door before you go to sleep</a:t>
            </a:r>
          </a:p>
          <a:p>
            <a:endParaRPr lang="en-US" dirty="0"/>
          </a:p>
          <a:p>
            <a:r>
              <a:rPr lang="en-US" dirty="0"/>
              <a:t>Can be the difference between life and death</a:t>
            </a:r>
          </a:p>
          <a:p>
            <a:endParaRPr lang="en-US" dirty="0"/>
          </a:p>
          <a:p>
            <a:r>
              <a:rPr lang="en-US" dirty="0"/>
              <a:t>Amazing amount of protection by a hollow-core door</a:t>
            </a:r>
          </a:p>
          <a:p>
            <a:endParaRPr lang="en-US" dirty="0"/>
          </a:p>
          <a:p>
            <a:r>
              <a:rPr lang="en-US" dirty="0"/>
              <a:t>Provides tenable place to wait for the fire department </a:t>
            </a:r>
          </a:p>
        </p:txBody>
      </p:sp>
    </p:spTree>
    <p:extLst>
      <p:ext uri="{BB962C8B-B14F-4D97-AF65-F5344CB8AC3E}">
        <p14:creationId xmlns:p14="http://schemas.microsoft.com/office/powerpoint/2010/main" val="3608466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09600"/>
          </a:xfrm>
        </p:spPr>
        <p:txBody>
          <a:bodyPr/>
          <a:lstStyle/>
          <a:p>
            <a:pPr algn="ctr"/>
            <a:r>
              <a:rPr lang="en-US" sz="3200" b="1" dirty="0"/>
              <a:t>Close Before You Doze</a:t>
            </a:r>
          </a:p>
        </p:txBody>
      </p:sp>
      <p:pic>
        <p:nvPicPr>
          <p:cNvPr id="6" name="Content Placeholder 5">
            <a:extLst>
              <a:ext uri="{FF2B5EF4-FFF2-40B4-BE49-F238E27FC236}">
                <a16:creationId xmlns:a16="http://schemas.microsoft.com/office/drawing/2014/main" id="{8E356DFC-B072-4128-A2B2-C260B712CD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34440" y="838200"/>
            <a:ext cx="6675120" cy="5006340"/>
          </a:xfrm>
        </p:spPr>
      </p:pic>
    </p:spTree>
    <p:extLst>
      <p:ext uri="{BB962C8B-B14F-4D97-AF65-F5344CB8AC3E}">
        <p14:creationId xmlns:p14="http://schemas.microsoft.com/office/powerpoint/2010/main" val="2789404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a:t>Home Escape Plans</a:t>
            </a:r>
          </a:p>
        </p:txBody>
      </p:sp>
      <p:sp>
        <p:nvSpPr>
          <p:cNvPr id="14" name="Content Placeholder 13"/>
          <p:cNvSpPr>
            <a:spLocks noGrp="1"/>
          </p:cNvSpPr>
          <p:nvPr>
            <p:ph sz="half" idx="2"/>
          </p:nvPr>
        </p:nvSpPr>
        <p:spPr/>
        <p:txBody>
          <a:bodyPr>
            <a:normAutofit fontScale="77500" lnSpcReduction="20000"/>
          </a:bodyPr>
          <a:lstStyle/>
          <a:p>
            <a:r>
              <a:rPr lang="en-US" dirty="0"/>
              <a:t>Two exits from each room</a:t>
            </a:r>
          </a:p>
          <a:p>
            <a:endParaRPr lang="en-US" dirty="0"/>
          </a:p>
          <a:p>
            <a:r>
              <a:rPr lang="en-US" dirty="0"/>
              <a:t>An outside meeting place</a:t>
            </a:r>
          </a:p>
          <a:p>
            <a:endParaRPr lang="en-US" dirty="0"/>
          </a:p>
          <a:p>
            <a:r>
              <a:rPr lang="en-US" dirty="0"/>
              <a:t>Emergency phone number </a:t>
            </a:r>
          </a:p>
          <a:p>
            <a:endParaRPr lang="en-US" dirty="0"/>
          </a:p>
          <a:p>
            <a:r>
              <a:rPr lang="en-US" dirty="0"/>
              <a:t>Alternatives for family member needing extra assistance</a:t>
            </a:r>
          </a:p>
          <a:p>
            <a:endParaRPr lang="en-US" dirty="0"/>
          </a:p>
          <a:p>
            <a:r>
              <a:rPr lang="en-US" dirty="0"/>
              <a:t> Practice plan regularly</a:t>
            </a:r>
          </a:p>
        </p:txBody>
      </p:sp>
      <p:grpSp>
        <p:nvGrpSpPr>
          <p:cNvPr id="18" name="Group 6"/>
          <p:cNvGrpSpPr>
            <a:grpSpLocks/>
          </p:cNvGrpSpPr>
          <p:nvPr/>
        </p:nvGrpSpPr>
        <p:grpSpPr bwMode="auto">
          <a:xfrm>
            <a:off x="1308100" y="1295400"/>
            <a:ext cx="2425700" cy="4495800"/>
            <a:chOff x="288" y="1000"/>
            <a:chExt cx="1632" cy="2990"/>
          </a:xfrm>
        </p:grpSpPr>
        <p:pic>
          <p:nvPicPr>
            <p:cNvPr id="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000"/>
              <a:ext cx="1632" cy="1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0" name="Picture 8" descr="meet outside 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2400"/>
              <a:ext cx="1632" cy="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893027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1" dirty="0"/>
              <a:t>Home Escape Plans</a:t>
            </a:r>
          </a:p>
        </p:txBody>
      </p:sp>
      <p:pic>
        <p:nvPicPr>
          <p:cNvPr id="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838200"/>
            <a:ext cx="6019800" cy="4854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59207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Carbon Monoxide </a:t>
            </a:r>
          </a:p>
        </p:txBody>
      </p:sp>
      <p:sp>
        <p:nvSpPr>
          <p:cNvPr id="3" name="Content Placeholder 2"/>
          <p:cNvSpPr>
            <a:spLocks noGrp="1"/>
          </p:cNvSpPr>
          <p:nvPr>
            <p:ph idx="1"/>
          </p:nvPr>
        </p:nvSpPr>
        <p:spPr/>
        <p:txBody>
          <a:bodyPr/>
          <a:lstStyle/>
          <a:p>
            <a:pPr marL="0" indent="0" algn="ctr">
              <a:buNone/>
            </a:pPr>
            <a:r>
              <a:rPr lang="en-US" i="1" dirty="0"/>
              <a:t>Carbon Monoxide (CO) is a by-product of combustion; an invisible, odorless, and tasteless toxic gas. </a:t>
            </a:r>
          </a:p>
          <a:p>
            <a:r>
              <a:rPr lang="en-US" dirty="0"/>
              <a:t>Causes:</a:t>
            </a:r>
          </a:p>
          <a:p>
            <a:pPr lvl="1"/>
            <a:r>
              <a:rPr lang="en-US" dirty="0"/>
              <a:t>Faulty gas, oil furnaces and water heaters.</a:t>
            </a:r>
          </a:p>
          <a:p>
            <a:pPr lvl="1"/>
            <a:r>
              <a:rPr lang="en-US" dirty="0"/>
              <a:t>Cracked chimney flues.</a:t>
            </a:r>
          </a:p>
          <a:p>
            <a:pPr lvl="1"/>
            <a:r>
              <a:rPr lang="en-US" dirty="0"/>
              <a:t>Indoor use of charcoal grills. </a:t>
            </a:r>
          </a:p>
          <a:p>
            <a:pPr lvl="1"/>
            <a:r>
              <a:rPr lang="en-US" dirty="0"/>
              <a:t>Use of a gas oven or range to warm a room.</a:t>
            </a:r>
          </a:p>
          <a:p>
            <a:pPr lvl="1"/>
            <a:r>
              <a:rPr lang="en-US" dirty="0"/>
              <a:t>Running a car in an enclosed area.</a:t>
            </a:r>
          </a:p>
        </p:txBody>
      </p:sp>
    </p:spTree>
    <p:extLst>
      <p:ext uri="{BB962C8B-B14F-4D97-AF65-F5344CB8AC3E}">
        <p14:creationId xmlns:p14="http://schemas.microsoft.com/office/powerpoint/2010/main" val="2805112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Carbon Monoxide </a:t>
            </a:r>
          </a:p>
        </p:txBody>
      </p:sp>
      <p:sp>
        <p:nvSpPr>
          <p:cNvPr id="3" name="Content Placeholder 2"/>
          <p:cNvSpPr>
            <a:spLocks noGrp="1"/>
          </p:cNvSpPr>
          <p:nvPr>
            <p:ph idx="1"/>
          </p:nvPr>
        </p:nvSpPr>
        <p:spPr/>
        <p:txBody>
          <a:bodyPr/>
          <a:lstStyle/>
          <a:p>
            <a:r>
              <a:rPr lang="en-US" dirty="0"/>
              <a:t>Carbon Monoxide Poisoning</a:t>
            </a:r>
          </a:p>
          <a:p>
            <a:pPr lvl="1"/>
            <a:r>
              <a:rPr lang="en-US" dirty="0"/>
              <a:t>Mimics flu-like symptoms:   </a:t>
            </a:r>
          </a:p>
          <a:p>
            <a:pPr lvl="2"/>
            <a:r>
              <a:rPr lang="en-US" dirty="0"/>
              <a:t>Headache</a:t>
            </a:r>
          </a:p>
          <a:p>
            <a:pPr lvl="2"/>
            <a:r>
              <a:rPr lang="en-US" dirty="0"/>
              <a:t>Fatigue</a:t>
            </a:r>
          </a:p>
          <a:p>
            <a:pPr lvl="2"/>
            <a:r>
              <a:rPr lang="en-US" dirty="0"/>
              <a:t>Nausea</a:t>
            </a:r>
          </a:p>
          <a:p>
            <a:pPr lvl="2"/>
            <a:r>
              <a:rPr lang="en-US" dirty="0"/>
              <a:t>Dizziness</a:t>
            </a:r>
          </a:p>
          <a:p>
            <a:pPr lvl="2"/>
            <a:r>
              <a:rPr lang="en-US" dirty="0"/>
              <a:t>Confusion</a:t>
            </a:r>
          </a:p>
          <a:p>
            <a:pPr lvl="2"/>
            <a:r>
              <a:rPr lang="en-US" dirty="0"/>
              <a:t>Unconsciousness</a:t>
            </a:r>
          </a:p>
          <a:p>
            <a:pPr lvl="1"/>
            <a:r>
              <a:rPr lang="en-US" dirty="0"/>
              <a:t>Differentiator: CONCURRENT onset of symptoms</a:t>
            </a:r>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338" y="1209675"/>
            <a:ext cx="3135237" cy="2219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7398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descr="Checking furn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2325" y="115887"/>
            <a:ext cx="1905000" cy="171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Carbon Monoxide </a:t>
            </a:r>
            <a:endParaRPr lang="en-US" dirty="0"/>
          </a:p>
        </p:txBody>
      </p:sp>
      <p:sp>
        <p:nvSpPr>
          <p:cNvPr id="3" name="Content Placeholder 2"/>
          <p:cNvSpPr>
            <a:spLocks noGrp="1"/>
          </p:cNvSpPr>
          <p:nvPr>
            <p:ph idx="1"/>
          </p:nvPr>
        </p:nvSpPr>
        <p:spPr/>
        <p:txBody>
          <a:bodyPr/>
          <a:lstStyle/>
          <a:p>
            <a:endParaRPr lang="en-US" dirty="0"/>
          </a:p>
          <a:p>
            <a:r>
              <a:rPr lang="en-US" dirty="0"/>
              <a:t>Prevention of Carbon Monoxide Poisoning:</a:t>
            </a:r>
          </a:p>
          <a:p>
            <a:pPr lvl="1"/>
            <a:r>
              <a:rPr lang="en-US" dirty="0"/>
              <a:t>Install CO alarms.</a:t>
            </a:r>
          </a:p>
          <a:p>
            <a:pPr lvl="1"/>
            <a:r>
              <a:rPr lang="en-US" dirty="0"/>
              <a:t>Have a qualified technician inspect your gas furnace and appliances.</a:t>
            </a:r>
          </a:p>
          <a:p>
            <a:r>
              <a:rPr lang="en-US" dirty="0"/>
              <a:t>CO alarms should be located on every floor. </a:t>
            </a:r>
          </a:p>
          <a:p>
            <a:endParaRPr lang="en-US" dirty="0"/>
          </a:p>
        </p:txBody>
      </p:sp>
      <p:sp>
        <p:nvSpPr>
          <p:cNvPr id="6" name="Rectangle 5"/>
          <p:cNvSpPr/>
          <p:nvPr/>
        </p:nvSpPr>
        <p:spPr bwMode="auto">
          <a:xfrm>
            <a:off x="381000" y="4648200"/>
            <a:ext cx="8382000" cy="990600"/>
          </a:xfrm>
          <a:prstGeom prst="rect">
            <a:avLst/>
          </a:prstGeom>
          <a:solidFill>
            <a:srgbClr val="FFC000"/>
          </a:solidFill>
          <a:ln w="9525" cap="flat" cmpd="sng" algn="ctr">
            <a:noFill/>
            <a:prstDash val="solid"/>
            <a:round/>
            <a:headEnd type="none" w="med" len="med"/>
            <a:tailEnd type="none" w="med" len="med"/>
          </a:ln>
          <a:effectLst/>
          <a:scene3d>
            <a:camera prst="perspectiveFront"/>
            <a:lightRig rig="threePt" dir="t"/>
          </a:scene3d>
          <a:sp3d>
            <a:bevelT/>
          </a:sp3d>
        </p:spPr>
        <p:txBody>
          <a:bodyPr vert="horz" wrap="square" lIns="91440" tIns="45720" rIns="91440" bIns="45720" numCol="1" rtlCol="0" anchor="t" anchorCtr="0" compatLnSpc="1">
            <a:prstTxWarp prst="textNoShape">
              <a:avLst/>
            </a:prstTxWarp>
          </a:bodyPr>
          <a:lstStyle/>
          <a:p>
            <a:pPr marL="0" indent="0" algn="ctr">
              <a:buNone/>
            </a:pPr>
            <a:r>
              <a:rPr lang="en-US" dirty="0"/>
              <a:t>If the alarm goes off, everyone should get out of the house at once and call 911. </a:t>
            </a:r>
          </a:p>
        </p:txBody>
      </p:sp>
    </p:spTree>
    <p:extLst>
      <p:ext uri="{BB962C8B-B14F-4D97-AF65-F5344CB8AC3E}">
        <p14:creationId xmlns:p14="http://schemas.microsoft.com/office/powerpoint/2010/main" val="2456276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Rot="1" noChangeArrowheads="1"/>
          </p:cNvSpPr>
          <p:nvPr>
            <p:ph type="title"/>
          </p:nvPr>
        </p:nvSpPr>
        <p:spPr/>
        <p:txBody>
          <a:bodyPr/>
          <a:lstStyle/>
          <a:p>
            <a:r>
              <a:rPr lang="en-US" dirty="0"/>
              <a:t>Fire and Community Safety</a:t>
            </a:r>
          </a:p>
        </p:txBody>
      </p:sp>
      <p:sp>
        <p:nvSpPr>
          <p:cNvPr id="2051" name="Rectangle 3"/>
          <p:cNvSpPr>
            <a:spLocks noGrp="1" noChangeArrowheads="1"/>
          </p:cNvSpPr>
          <p:nvPr>
            <p:ph idx="1"/>
          </p:nvPr>
        </p:nvSpPr>
        <p:spPr>
          <a:xfrm>
            <a:off x="685800" y="1066800"/>
            <a:ext cx="7772400" cy="3810000"/>
          </a:xfrm>
        </p:spPr>
        <p:txBody>
          <a:bodyPr>
            <a:normAutofit lnSpcReduction="10000"/>
          </a:bodyPr>
          <a:lstStyle/>
          <a:p>
            <a:r>
              <a:rPr lang="en-US" dirty="0"/>
              <a:t>Introduction </a:t>
            </a:r>
          </a:p>
          <a:p>
            <a:r>
              <a:rPr lang="en-US" dirty="0"/>
              <a:t>When to Call 911</a:t>
            </a:r>
          </a:p>
          <a:p>
            <a:r>
              <a:rPr lang="en-US" dirty="0"/>
              <a:t>General Fire Safety</a:t>
            </a:r>
          </a:p>
          <a:p>
            <a:r>
              <a:rPr lang="en-US" dirty="0"/>
              <a:t>Carbon Monoxide Safety</a:t>
            </a:r>
          </a:p>
          <a:p>
            <a:r>
              <a:rPr lang="en-US" dirty="0"/>
              <a:t>Space Heater/Candle Safety</a:t>
            </a:r>
          </a:p>
          <a:p>
            <a:r>
              <a:rPr lang="en-US" dirty="0"/>
              <a:t>Improperly Disposing of Hot Stuff</a:t>
            </a:r>
          </a:p>
          <a:p>
            <a:r>
              <a:rPr lang="en-US" dirty="0"/>
              <a:t>The File of Life</a:t>
            </a:r>
          </a:p>
          <a:p>
            <a:r>
              <a:rPr lang="en-US" dirty="0"/>
              <a:t>COVID-19</a:t>
            </a:r>
          </a:p>
          <a:p>
            <a:endParaRPr lang="en-US" dirty="0"/>
          </a:p>
          <a:p>
            <a:endParaRPr lang="en-US" dirty="0"/>
          </a:p>
        </p:txBody>
      </p:sp>
      <p:pic>
        <p:nvPicPr>
          <p:cNvPr id="7" name="Picture 6" descr="DunnCol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84646"/>
            <a:ext cx="1066233" cy="1058354"/>
          </a:xfrm>
          <a:prstGeom prst="rect">
            <a:avLst/>
          </a:prstGeom>
        </p:spPr>
      </p:pic>
    </p:spTree>
    <p:extLst>
      <p:ext uri="{BB962C8B-B14F-4D97-AF65-F5344CB8AC3E}">
        <p14:creationId xmlns:p14="http://schemas.microsoft.com/office/powerpoint/2010/main" val="9166503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Group 3"/>
          <p:cNvGrpSpPr>
            <a:grpSpLocks/>
          </p:cNvGrpSpPr>
          <p:nvPr/>
        </p:nvGrpSpPr>
        <p:grpSpPr bwMode="auto">
          <a:xfrm>
            <a:off x="369888" y="1371601"/>
            <a:ext cx="7793037" cy="5181600"/>
            <a:chOff x="384" y="384"/>
            <a:chExt cx="4909" cy="3264"/>
          </a:xfrm>
        </p:grpSpPr>
        <p:pic>
          <p:nvPicPr>
            <p:cNvPr id="34821" name="Picture 4" descr="Co alarm lowes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 y="384"/>
              <a:ext cx="2198" cy="3216"/>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4822" name="Picture 5" descr="Co alarm lowes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8" y="384"/>
              <a:ext cx="2605" cy="3264"/>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2" name="Title 1"/>
          <p:cNvSpPr>
            <a:spLocks noGrp="1"/>
          </p:cNvSpPr>
          <p:nvPr>
            <p:ph type="title"/>
          </p:nvPr>
        </p:nvSpPr>
        <p:spPr/>
        <p:txBody>
          <a:bodyPr/>
          <a:lstStyle/>
          <a:p>
            <a:pPr algn="ctr"/>
            <a:r>
              <a:rPr lang="en-US" sz="3200" b="1" dirty="0"/>
              <a:t>Carbon Monoxide Alarms</a:t>
            </a:r>
          </a:p>
        </p:txBody>
      </p:sp>
    </p:spTree>
    <p:extLst>
      <p:ext uri="{BB962C8B-B14F-4D97-AF65-F5344CB8AC3E}">
        <p14:creationId xmlns:p14="http://schemas.microsoft.com/office/powerpoint/2010/main" val="202118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Portable Space Heaters</a:t>
            </a:r>
            <a:endParaRPr lang="en-US" dirty="0"/>
          </a:p>
        </p:txBody>
      </p:sp>
      <p:sp>
        <p:nvSpPr>
          <p:cNvPr id="3" name="Content Placeholder 2"/>
          <p:cNvSpPr>
            <a:spLocks noGrp="1"/>
          </p:cNvSpPr>
          <p:nvPr>
            <p:ph idx="1"/>
          </p:nvPr>
        </p:nvSpPr>
        <p:spPr/>
        <p:txBody>
          <a:bodyPr>
            <a:normAutofit fontScale="92500"/>
          </a:bodyPr>
          <a:lstStyle/>
          <a:p>
            <a:r>
              <a:rPr lang="en-US" dirty="0"/>
              <a:t>Follow manufacturer</a:t>
            </a:r>
            <a:r>
              <a:rPr lang="ja-JP" altLang="en-US" dirty="0"/>
              <a:t>’</a:t>
            </a:r>
            <a:r>
              <a:rPr lang="en-US" dirty="0"/>
              <a:t>s instructions.</a:t>
            </a:r>
          </a:p>
          <a:p>
            <a:r>
              <a:rPr lang="en-US" dirty="0"/>
              <a:t>Use Underwriters Laboratory (UL) or Factory Mutual models.</a:t>
            </a:r>
          </a:p>
          <a:p>
            <a:r>
              <a:rPr lang="en-US" dirty="0"/>
              <a:t>Keep combustible materials at least three feet away from space heaters. </a:t>
            </a:r>
          </a:p>
          <a:p>
            <a:r>
              <a:rPr lang="en-US" dirty="0"/>
              <a:t>Never use an extension cord with a portable heater. </a:t>
            </a:r>
          </a:p>
          <a:p>
            <a:r>
              <a:rPr lang="en-US" dirty="0"/>
              <a:t>Keep children and pets away from portable heaters. </a:t>
            </a:r>
          </a:p>
          <a:p>
            <a:r>
              <a:rPr lang="en-US" dirty="0"/>
              <a:t>Turn heaters off when you leave home or go to bed. </a:t>
            </a:r>
          </a:p>
          <a:p>
            <a:r>
              <a:rPr lang="en-US" dirty="0"/>
              <a:t>Never use gasoline or any other flammable liquid in a kerosene heater. </a:t>
            </a:r>
          </a:p>
          <a:p>
            <a:endParaRPr lang="en-US" dirty="0"/>
          </a:p>
          <a:p>
            <a:endParaRPr lang="en-US" dirty="0"/>
          </a:p>
        </p:txBody>
      </p:sp>
    </p:spTree>
    <p:extLst>
      <p:ext uri="{BB962C8B-B14F-4D97-AF65-F5344CB8AC3E}">
        <p14:creationId xmlns:p14="http://schemas.microsoft.com/office/powerpoint/2010/main" val="2158766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5" name="Group 3"/>
          <p:cNvGrpSpPr>
            <a:grpSpLocks/>
          </p:cNvGrpSpPr>
          <p:nvPr/>
        </p:nvGrpSpPr>
        <p:grpSpPr bwMode="auto">
          <a:xfrm>
            <a:off x="457200" y="863600"/>
            <a:ext cx="7951788" cy="5791200"/>
            <a:chOff x="288" y="432"/>
            <a:chExt cx="5009" cy="3648"/>
          </a:xfrm>
        </p:grpSpPr>
        <p:pic>
          <p:nvPicPr>
            <p:cNvPr id="38916" name="Picture 4" descr="51z17-9Zd3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528"/>
              <a:ext cx="1728" cy="1728"/>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8917" name="Picture 5" descr="portable-heaters-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 y="480"/>
              <a:ext cx="1824" cy="1824"/>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8918" name="Picture 6" descr="civf-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2208"/>
              <a:ext cx="1555" cy="1872"/>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8919" name="Picture 7" descr="easiheato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3" y="2238"/>
              <a:ext cx="2082" cy="1842"/>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8920" name="Picture 8" descr="56242_ceramichea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1" y="2256"/>
              <a:ext cx="1426" cy="1824"/>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38921" name="Picture 9" descr="KERSENE HEA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0" y="432"/>
              <a:ext cx="1248" cy="1872"/>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2" name="Title 1"/>
          <p:cNvSpPr>
            <a:spLocks noGrp="1"/>
          </p:cNvSpPr>
          <p:nvPr>
            <p:ph type="title"/>
          </p:nvPr>
        </p:nvSpPr>
        <p:spPr/>
        <p:txBody>
          <a:bodyPr/>
          <a:lstStyle/>
          <a:p>
            <a:pPr algn="ctr"/>
            <a:r>
              <a:rPr lang="en-US" sz="3200" b="1" dirty="0"/>
              <a:t>Portable Space Heaters</a:t>
            </a:r>
          </a:p>
        </p:txBody>
      </p:sp>
    </p:spTree>
    <p:extLst>
      <p:ext uri="{BB962C8B-B14F-4D97-AF65-F5344CB8AC3E}">
        <p14:creationId xmlns:p14="http://schemas.microsoft.com/office/powerpoint/2010/main" val="37125140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Grilling Safety Tips</a:t>
            </a:r>
          </a:p>
        </p:txBody>
      </p:sp>
      <p:sp>
        <p:nvSpPr>
          <p:cNvPr id="3" name="Content Placeholder 2"/>
          <p:cNvSpPr>
            <a:spLocks noGrp="1"/>
          </p:cNvSpPr>
          <p:nvPr>
            <p:ph idx="1"/>
          </p:nvPr>
        </p:nvSpPr>
        <p:spPr/>
        <p:txBody>
          <a:bodyPr>
            <a:normAutofit lnSpcReduction="10000"/>
          </a:bodyPr>
          <a:lstStyle/>
          <a:p>
            <a:r>
              <a:rPr lang="en-US" dirty="0"/>
              <a:t>All BBQ grills should only be used outdoors</a:t>
            </a:r>
          </a:p>
          <a:p>
            <a:r>
              <a:rPr lang="en-US" dirty="0"/>
              <a:t>The grill should be placed away from the home</a:t>
            </a:r>
          </a:p>
          <a:p>
            <a:r>
              <a:rPr lang="en-US" dirty="0"/>
              <a:t>Keep your grill clean</a:t>
            </a:r>
          </a:p>
          <a:p>
            <a:r>
              <a:rPr lang="en-US" dirty="0"/>
              <a:t>Never leave your grill unattended </a:t>
            </a:r>
          </a:p>
          <a:p>
            <a:r>
              <a:rPr lang="en-US" dirty="0"/>
              <a:t>Charcoal Grills</a:t>
            </a:r>
          </a:p>
          <a:p>
            <a:pPr lvl="1"/>
            <a:r>
              <a:rPr lang="en-US" dirty="0"/>
              <a:t>Use only charcoal lighter fluid</a:t>
            </a:r>
          </a:p>
          <a:p>
            <a:pPr lvl="1"/>
            <a:r>
              <a:rPr lang="en-US" dirty="0"/>
              <a:t>Let the charcoal be completely cold</a:t>
            </a:r>
          </a:p>
          <a:p>
            <a:r>
              <a:rPr lang="en-US" dirty="0"/>
              <a:t>Propane Grills</a:t>
            </a:r>
          </a:p>
          <a:p>
            <a:pPr lvl="1"/>
            <a:r>
              <a:rPr lang="en-US" dirty="0"/>
              <a:t>Check for leaks annually </a:t>
            </a:r>
          </a:p>
          <a:p>
            <a:pPr lvl="1"/>
            <a:r>
              <a:rPr lang="en-US" dirty="0"/>
              <a:t>If you smell gas and can’t control it, call 911</a:t>
            </a:r>
          </a:p>
          <a:p>
            <a:pPr lvl="1"/>
            <a:endParaRPr lang="en-US" dirty="0"/>
          </a:p>
        </p:txBody>
      </p:sp>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30162"/>
            <a:ext cx="1266825" cy="904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24591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4" descr="candel_F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190501"/>
            <a:ext cx="1295400" cy="1295400"/>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Candle Safety</a:t>
            </a:r>
            <a:endParaRPr lang="en-US" dirty="0"/>
          </a:p>
        </p:txBody>
      </p:sp>
      <p:sp>
        <p:nvSpPr>
          <p:cNvPr id="3" name="Content Placeholder 2"/>
          <p:cNvSpPr>
            <a:spLocks noGrp="1"/>
          </p:cNvSpPr>
          <p:nvPr>
            <p:ph idx="1"/>
          </p:nvPr>
        </p:nvSpPr>
        <p:spPr>
          <a:xfrm>
            <a:off x="685800" y="1295400"/>
            <a:ext cx="7772400" cy="4343400"/>
          </a:xfrm>
        </p:spPr>
        <p:txBody>
          <a:bodyPr>
            <a:normAutofit/>
          </a:bodyPr>
          <a:lstStyle/>
          <a:p>
            <a:r>
              <a:rPr lang="en-US" sz="2600" dirty="0"/>
              <a:t>Never leave burning candles unattended.</a:t>
            </a:r>
          </a:p>
          <a:p>
            <a:r>
              <a:rPr lang="en-US" sz="2600" dirty="0"/>
              <a:t>Keep combustible materials away from open flames.</a:t>
            </a:r>
          </a:p>
          <a:p>
            <a:r>
              <a:rPr lang="en-US" sz="2600" dirty="0"/>
              <a:t>Do not burn candles near windows or doorways.</a:t>
            </a:r>
          </a:p>
          <a:p>
            <a:r>
              <a:rPr lang="en-US" sz="2600" dirty="0"/>
              <a:t>Place candles in glass or ceramic containers.</a:t>
            </a:r>
          </a:p>
          <a:p>
            <a:r>
              <a:rPr lang="en-US" sz="2600" dirty="0"/>
              <a:t>Never leave candles burning when children or pets are present.</a:t>
            </a:r>
          </a:p>
          <a:p>
            <a:r>
              <a:rPr lang="en-US" sz="2600" dirty="0"/>
              <a:t>In a power outage, use a flashlight.  Never use a candle.</a:t>
            </a:r>
          </a:p>
          <a:p>
            <a:endParaRPr lang="en-US" dirty="0"/>
          </a:p>
        </p:txBody>
      </p:sp>
    </p:spTree>
    <p:extLst>
      <p:ext uri="{BB962C8B-B14F-4D97-AF65-F5344CB8AC3E}">
        <p14:creationId xmlns:p14="http://schemas.microsoft.com/office/powerpoint/2010/main" val="497009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3" name="Group 3"/>
          <p:cNvGrpSpPr>
            <a:grpSpLocks/>
          </p:cNvGrpSpPr>
          <p:nvPr/>
        </p:nvGrpSpPr>
        <p:grpSpPr bwMode="auto">
          <a:xfrm>
            <a:off x="347663" y="1066800"/>
            <a:ext cx="8464550" cy="5511800"/>
            <a:chOff x="240" y="560"/>
            <a:chExt cx="5332" cy="3472"/>
          </a:xfrm>
        </p:grpSpPr>
        <p:pic>
          <p:nvPicPr>
            <p:cNvPr id="40964" name="Picture 4" descr="led-blow-off-on-cand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 y="576"/>
              <a:ext cx="2932" cy="3456"/>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40965" name="Picture 5" descr="candel_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 y="560"/>
              <a:ext cx="1536" cy="1536"/>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40966" name="Picture 6" descr="homePageCandle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2160"/>
              <a:ext cx="2400" cy="1800"/>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2" name="Title 1"/>
          <p:cNvSpPr>
            <a:spLocks noGrp="1"/>
          </p:cNvSpPr>
          <p:nvPr>
            <p:ph type="title"/>
          </p:nvPr>
        </p:nvSpPr>
        <p:spPr/>
        <p:txBody>
          <a:bodyPr/>
          <a:lstStyle/>
          <a:p>
            <a:pPr algn="ctr"/>
            <a:r>
              <a:rPr lang="en-US" sz="3200" b="1" dirty="0"/>
              <a:t>Candle Safety</a:t>
            </a:r>
          </a:p>
        </p:txBody>
      </p:sp>
    </p:spTree>
    <p:extLst>
      <p:ext uri="{BB962C8B-B14F-4D97-AF65-F5344CB8AC3E}">
        <p14:creationId xmlns:p14="http://schemas.microsoft.com/office/powerpoint/2010/main" val="27140468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hidden="1"/>
          <p:cNvSpPr>
            <a:spLocks noGrp="1" noRot="1" noChangeArrowheads="1"/>
          </p:cNvSpPr>
          <p:nvPr>
            <p:ph type="title"/>
          </p:nvPr>
        </p:nvSpPr>
        <p:spPr/>
        <p:txBody>
          <a:bodyPr/>
          <a:lstStyle/>
          <a:p>
            <a:pPr eaLnBrk="1" hangingPunct="1">
              <a:defRPr/>
            </a:pPr>
            <a:endParaRPr lang="en-US" dirty="0">
              <a:ea typeface="+mj-ea"/>
            </a:endParaRPr>
          </a:p>
        </p:txBody>
      </p:sp>
      <p:sp>
        <p:nvSpPr>
          <p:cNvPr id="73731" name="Rectangle 3"/>
          <p:cNvSpPr>
            <a:spLocks noGrp="1" noChangeAspect="1" noChangeArrowheads="1"/>
          </p:cNvSpPr>
          <p:nvPr isPhoto="1"/>
        </p:nvSpPr>
        <p:spPr bwMode="auto">
          <a:xfrm>
            <a:off x="0" y="0"/>
            <a:ext cx="9144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dirty="0">
              <a:ea typeface="+mn-ea"/>
            </a:endParaRPr>
          </a:p>
        </p:txBody>
      </p:sp>
      <p:sp>
        <p:nvSpPr>
          <p:cNvPr id="43014" name="Text Box 4"/>
          <p:cNvSpPr txBox="1">
            <a:spLocks noChangeArrowheads="1"/>
          </p:cNvSpPr>
          <p:nvPr/>
        </p:nvSpPr>
        <p:spPr bwMode="auto">
          <a:xfrm>
            <a:off x="990600" y="6032608"/>
            <a:ext cx="7259638" cy="823912"/>
          </a:xfrm>
          <a:prstGeom prst="rect">
            <a:avLst/>
          </a:prstGeom>
          <a:solidFill>
            <a:srgbClr val="0000FF">
              <a:alpha val="96077"/>
            </a:srgbClr>
          </a:solidFill>
          <a:ln w="19050">
            <a:solidFill>
              <a:schemeClr val="bg2"/>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spcBef>
                <a:spcPct val="50000"/>
              </a:spcBef>
            </a:pPr>
            <a:r>
              <a:rPr lang="en-US" sz="4800" b="1" dirty="0">
                <a:solidFill>
                  <a:srgbClr val="FFFF00"/>
                </a:solidFill>
                <a:effectLst>
                  <a:outerShdw blurRad="38100" dist="38100" dir="2700000" algn="tl">
                    <a:srgbClr val="000000"/>
                  </a:outerShdw>
                </a:effectLst>
                <a:cs typeface="Arial" charset="0"/>
              </a:rPr>
              <a:t>Unattended Candle Fire</a:t>
            </a:r>
          </a:p>
        </p:txBody>
      </p:sp>
    </p:spTree>
    <p:extLst>
      <p:ext uri="{BB962C8B-B14F-4D97-AF65-F5344CB8AC3E}">
        <p14:creationId xmlns:p14="http://schemas.microsoft.com/office/powerpoint/2010/main" val="1412341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p:cNvSpPr>
            <a:spLocks noGrp="1" noRot="1" noChangeArrowheads="1"/>
          </p:cNvSpPr>
          <p:nvPr>
            <p:ph type="title"/>
          </p:nvPr>
        </p:nvSpPr>
        <p:spPr/>
        <p:txBody>
          <a:bodyPr/>
          <a:lstStyle/>
          <a:p>
            <a:pPr eaLnBrk="1" hangingPunct="1">
              <a:defRPr/>
            </a:pPr>
            <a:endParaRPr lang="en-US" dirty="0">
              <a:ea typeface="+mj-ea"/>
            </a:endParaRPr>
          </a:p>
        </p:txBody>
      </p:sp>
      <p:sp>
        <p:nvSpPr>
          <p:cNvPr id="44035" name="Rectangle 3" descr="Unattended Candle"/>
          <p:cNvSpPr>
            <a:spLocks noGrp="1" noChangeAspect="1" noChangeArrowheads="1"/>
          </p:cNvSpPr>
          <p:nvPr isPhoto="1"/>
        </p:nvSpPr>
        <p:spPr bwMode="auto">
          <a:xfrm>
            <a:off x="477838" y="282575"/>
            <a:ext cx="8204200" cy="6296025"/>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9454709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2"/>
          <p:cNvGrpSpPr>
            <a:grpSpLocks/>
          </p:cNvGrpSpPr>
          <p:nvPr/>
        </p:nvGrpSpPr>
        <p:grpSpPr bwMode="auto">
          <a:xfrm>
            <a:off x="304800" y="361950"/>
            <a:ext cx="8683625" cy="6376988"/>
            <a:chOff x="192" y="192"/>
            <a:chExt cx="5470" cy="4017"/>
          </a:xfrm>
        </p:grpSpPr>
        <p:grpSp>
          <p:nvGrpSpPr>
            <p:cNvPr id="45059" name="Group 3"/>
            <p:cNvGrpSpPr>
              <a:grpSpLocks/>
            </p:cNvGrpSpPr>
            <p:nvPr/>
          </p:nvGrpSpPr>
          <p:grpSpPr bwMode="auto">
            <a:xfrm>
              <a:off x="192" y="192"/>
              <a:ext cx="5470" cy="1714"/>
              <a:chOff x="192" y="192"/>
              <a:chExt cx="5470" cy="1714"/>
            </a:xfrm>
          </p:grpSpPr>
          <p:pic>
            <p:nvPicPr>
              <p:cNvPr id="45061" name="Picture 4" descr="capitol_christmas_tree_1995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5" y="192"/>
                <a:ext cx="1357" cy="1714"/>
              </a:xfrm>
              <a:prstGeom prst="rect">
                <a:avLst/>
              </a:prstGeom>
              <a:noFill/>
              <a:ln w="1587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5062" name="Rectangle 5"/>
              <p:cNvSpPr>
                <a:spLocks noChangeArrowheads="1"/>
              </p:cNvSpPr>
              <p:nvPr/>
            </p:nvSpPr>
            <p:spPr bwMode="auto">
              <a:xfrm>
                <a:off x="192" y="213"/>
                <a:ext cx="116" cy="4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sz="4400" b="1" dirty="0">
                  <a:solidFill>
                    <a:srgbClr val="FFFF66"/>
                  </a:solidFill>
                  <a:effectLst>
                    <a:outerShdw blurRad="38100" dist="38100" dir="2700000" algn="tl">
                      <a:srgbClr val="000000"/>
                    </a:outerShdw>
                  </a:effectLst>
                  <a:cs typeface="Arial" charset="0"/>
                </a:endParaRPr>
              </a:p>
            </p:txBody>
          </p:sp>
        </p:grpSp>
        <p:pic>
          <p:nvPicPr>
            <p:cNvPr id="45060" name="Picture 7" descr="Electrical cord che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 y="3177"/>
              <a:ext cx="1056" cy="10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pPr algn="l"/>
            <a:r>
              <a:rPr lang="en-US" dirty="0"/>
              <a:t>Holiday Tree Safety</a:t>
            </a:r>
          </a:p>
        </p:txBody>
      </p:sp>
      <p:sp>
        <p:nvSpPr>
          <p:cNvPr id="3" name="Content Placeholder 2"/>
          <p:cNvSpPr>
            <a:spLocks noGrp="1"/>
          </p:cNvSpPr>
          <p:nvPr>
            <p:ph idx="1"/>
          </p:nvPr>
        </p:nvSpPr>
        <p:spPr>
          <a:xfrm>
            <a:off x="685800" y="1066800"/>
            <a:ext cx="6148388" cy="4572000"/>
          </a:xfrm>
        </p:spPr>
        <p:txBody>
          <a:bodyPr>
            <a:normAutofit fontScale="92500" lnSpcReduction="10000"/>
          </a:bodyPr>
          <a:lstStyle/>
          <a:p>
            <a:r>
              <a:rPr lang="en-US" dirty="0"/>
              <a:t>Keep tree immersed in water.</a:t>
            </a:r>
          </a:p>
          <a:p>
            <a:r>
              <a:rPr lang="en-US" dirty="0"/>
              <a:t>Do not permit smoking near tree.</a:t>
            </a:r>
          </a:p>
          <a:p>
            <a:r>
              <a:rPr lang="en-US" dirty="0"/>
              <a:t>Use only lights that are U.L approved.</a:t>
            </a:r>
          </a:p>
          <a:p>
            <a:r>
              <a:rPr lang="en-US" dirty="0"/>
              <a:t>Use flame retardant decorations and paper.</a:t>
            </a:r>
          </a:p>
          <a:p>
            <a:r>
              <a:rPr lang="en-US" dirty="0"/>
              <a:t>Inspect lights for frayed or cracked wiring, broken plugs or defective electrical sockets.</a:t>
            </a:r>
          </a:p>
          <a:p>
            <a:r>
              <a:rPr lang="en-US" dirty="0"/>
              <a:t>Unplug lights at night and when leaving the home.</a:t>
            </a:r>
          </a:p>
          <a:p>
            <a:r>
              <a:rPr lang="en-US" dirty="0"/>
              <a:t>Remove the tree after needles dry out. </a:t>
            </a:r>
          </a:p>
          <a:p>
            <a:endParaRPr lang="en-US" dirty="0"/>
          </a:p>
        </p:txBody>
      </p:sp>
    </p:spTree>
    <p:extLst>
      <p:ext uri="{BB962C8B-B14F-4D97-AF65-F5344CB8AC3E}">
        <p14:creationId xmlns:p14="http://schemas.microsoft.com/office/powerpoint/2010/main" val="2498247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6" name="Text Box 5"/>
          <p:cNvSpPr txBox="1">
            <a:spLocks noChangeArrowheads="1"/>
          </p:cNvSpPr>
          <p:nvPr/>
        </p:nvSpPr>
        <p:spPr bwMode="auto">
          <a:xfrm>
            <a:off x="76200" y="1524000"/>
            <a:ext cx="3505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endParaRPr lang="en-US">
              <a:latin typeface="Arial Unicode MS" charset="0"/>
            </a:endParaRPr>
          </a:p>
        </p:txBody>
      </p:sp>
      <p:sp>
        <p:nvSpPr>
          <p:cNvPr id="5" name="Title 4"/>
          <p:cNvSpPr>
            <a:spLocks noGrp="1"/>
          </p:cNvSpPr>
          <p:nvPr>
            <p:ph type="title"/>
          </p:nvPr>
        </p:nvSpPr>
        <p:spPr/>
        <p:txBody>
          <a:bodyPr/>
          <a:lstStyle/>
          <a:p>
            <a:pPr algn="ctr"/>
            <a:r>
              <a:rPr lang="en-US" sz="3200" b="1" dirty="0"/>
              <a:t>How Quickly Can Fire Spread?</a:t>
            </a:r>
          </a:p>
        </p:txBody>
      </p:sp>
      <p:pic>
        <p:nvPicPr>
          <p:cNvPr id="8" name="Christmas tree fires can turn devastating and deadly within seconds">
            <a:hlinkClick r:id="" action="ppaction://media"/>
            <a:extLst>
              <a:ext uri="{FF2B5EF4-FFF2-40B4-BE49-F238E27FC236}">
                <a16:creationId xmlns:a16="http://schemas.microsoft.com/office/drawing/2014/main" id="{2DF68ED8-9F10-4EFB-B50D-7607E6FD8A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1066800"/>
            <a:ext cx="8153399" cy="4191000"/>
          </a:xfrm>
          <a:prstGeom prst="rect">
            <a:avLst/>
          </a:prstGeom>
        </p:spPr>
      </p:pic>
    </p:spTree>
    <p:extLst>
      <p:ext uri="{BB962C8B-B14F-4D97-AF65-F5344CB8AC3E}">
        <p14:creationId xmlns:p14="http://schemas.microsoft.com/office/powerpoint/2010/main" val="2988501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Rot="1" noChangeArrowheads="1"/>
          </p:cNvSpPr>
          <p:nvPr>
            <p:ph type="title"/>
          </p:nvPr>
        </p:nvSpPr>
        <p:spPr/>
        <p:txBody>
          <a:bodyPr/>
          <a:lstStyle/>
          <a:p>
            <a:r>
              <a:rPr lang="en-US" dirty="0"/>
              <a:t>Introduction</a:t>
            </a:r>
          </a:p>
        </p:txBody>
      </p:sp>
      <p:sp>
        <p:nvSpPr>
          <p:cNvPr id="2051" name="Rectangle 3"/>
          <p:cNvSpPr>
            <a:spLocks noGrp="1" noChangeArrowheads="1"/>
          </p:cNvSpPr>
          <p:nvPr>
            <p:ph idx="1"/>
          </p:nvPr>
        </p:nvSpPr>
        <p:spPr>
          <a:xfrm>
            <a:off x="685800" y="1066800"/>
            <a:ext cx="7772400" cy="3810000"/>
          </a:xfrm>
        </p:spPr>
        <p:txBody>
          <a:bodyPr>
            <a:normAutofit lnSpcReduction="10000"/>
          </a:bodyPr>
          <a:lstStyle/>
          <a:p>
            <a:r>
              <a:rPr lang="en-US" dirty="0"/>
              <a:t>Shawn P. Stokes, Fire Chief</a:t>
            </a:r>
          </a:p>
          <a:p>
            <a:pPr lvl="1"/>
            <a:r>
              <a:rPr lang="en-US" dirty="0"/>
              <a:t>22 Years at Dunn Loring</a:t>
            </a:r>
          </a:p>
          <a:p>
            <a:pPr lvl="1"/>
            <a:r>
              <a:rPr lang="en-US" dirty="0"/>
              <a:t>Second Generation in the Fire Service  </a:t>
            </a:r>
          </a:p>
          <a:p>
            <a:r>
              <a:rPr lang="en-US" dirty="0"/>
              <a:t>Proudly Representing our Members</a:t>
            </a:r>
          </a:p>
          <a:p>
            <a:pPr lvl="1"/>
            <a:r>
              <a:rPr lang="en-US" dirty="0"/>
              <a:t>85 Strong – FF’s, EMT’s, Administrative</a:t>
            </a:r>
          </a:p>
          <a:p>
            <a:pPr lvl="1"/>
            <a:r>
              <a:rPr lang="en-US" dirty="0"/>
              <a:t>Founded 1942, over 18,000 hours last year</a:t>
            </a:r>
          </a:p>
          <a:p>
            <a:r>
              <a:rPr lang="en-US" dirty="0"/>
              <a:t>Partners with Fairfax County Fire and Rescue</a:t>
            </a:r>
          </a:p>
          <a:p>
            <a:pPr lvl="1"/>
            <a:r>
              <a:rPr lang="en-US" dirty="0"/>
              <a:t>1,400 Uniform FF’s, 125 Civilians, 700 Volunteers</a:t>
            </a:r>
          </a:p>
          <a:p>
            <a:endParaRPr lang="en-US" dirty="0"/>
          </a:p>
        </p:txBody>
      </p:sp>
      <p:pic>
        <p:nvPicPr>
          <p:cNvPr id="7" name="Picture 6" descr="DunnCol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84646"/>
            <a:ext cx="1066233" cy="1058354"/>
          </a:xfrm>
          <a:prstGeom prst="rect">
            <a:avLst/>
          </a:prstGeom>
        </p:spPr>
      </p:pic>
      <p:sp>
        <p:nvSpPr>
          <p:cNvPr id="8" name="Rectangle 7"/>
          <p:cNvSpPr/>
          <p:nvPr/>
        </p:nvSpPr>
        <p:spPr bwMode="auto">
          <a:xfrm>
            <a:off x="381000" y="4876800"/>
            <a:ext cx="8382000" cy="990600"/>
          </a:xfrm>
          <a:prstGeom prst="rect">
            <a:avLst/>
          </a:prstGeom>
          <a:solidFill>
            <a:srgbClr val="FFC000"/>
          </a:solidFill>
          <a:ln w="9525" cap="flat" cmpd="sng" algn="ctr">
            <a:noFill/>
            <a:prstDash val="solid"/>
            <a:round/>
            <a:headEnd type="none" w="med" len="med"/>
            <a:tailEnd type="none" w="med" len="med"/>
          </a:ln>
          <a:effectLst/>
          <a:scene3d>
            <a:camera prst="perspectiveFront"/>
            <a:lightRig rig="threePt" dir="t"/>
          </a:scene3d>
          <a:sp3d>
            <a:bevelT/>
          </a:sp3d>
        </p:spPr>
        <p:txBody>
          <a:bodyPr vert="horz" wrap="square" lIns="91440" tIns="45720" rIns="91440" bIns="45720" numCol="1" rtlCol="0" anchor="ctr" anchorCtr="0" compatLnSpc="1">
            <a:prstTxWarp prst="textNoShape">
              <a:avLst/>
            </a:prstTxWarp>
          </a:bodyPr>
          <a:lstStyle/>
          <a:p>
            <a:pPr marL="0" indent="0" algn="ctr">
              <a:buNone/>
            </a:pPr>
            <a:r>
              <a:rPr lang="en-US" sz="2800" b="1" dirty="0"/>
              <a:t>We are here to serve you!</a:t>
            </a:r>
          </a:p>
        </p:txBody>
      </p:sp>
    </p:spTree>
    <p:extLst>
      <p:ext uri="{BB962C8B-B14F-4D97-AF65-F5344CB8AC3E}">
        <p14:creationId xmlns:p14="http://schemas.microsoft.com/office/powerpoint/2010/main" val="1006334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Rot="1" noChangeArrowheads="1"/>
          </p:cNvSpPr>
          <p:nvPr>
            <p:ph type="title"/>
          </p:nvPr>
        </p:nvSpPr>
        <p:spPr/>
        <p:txBody>
          <a:bodyPr/>
          <a:lstStyle/>
          <a:p>
            <a:pPr eaLnBrk="1" hangingPunct="1">
              <a:defRPr/>
            </a:pPr>
            <a:endParaRPr lang="en-US" dirty="0">
              <a:ea typeface="+mj-ea"/>
            </a:endParaRPr>
          </a:p>
        </p:txBody>
      </p:sp>
      <p:sp>
        <p:nvSpPr>
          <p:cNvPr id="48131" name="Rectangle 3" descr="FireplaceAshes"/>
          <p:cNvSpPr>
            <a:spLocks noGrp="1" noChangeAspect="1" noChangeArrowheads="1"/>
          </p:cNvSpPr>
          <p:nvPr isPhoto="1"/>
        </p:nvSpPr>
        <p:spPr bwMode="auto">
          <a:xfrm>
            <a:off x="533400" y="152400"/>
            <a:ext cx="8153400" cy="6523038"/>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en-US" dirty="0">
              <a:solidFill>
                <a:schemeClr val="bg1"/>
              </a:solidFill>
              <a:latin typeface="Arial Unicode MS" pitchFamily="34" charset="-128"/>
              <a:ea typeface="+mn-ea"/>
            </a:endParaRPr>
          </a:p>
          <a:p>
            <a:pPr eaLnBrk="1" hangingPunct="1">
              <a:defRPr/>
            </a:pPr>
            <a:endParaRPr lang="en-US" dirty="0">
              <a:solidFill>
                <a:schemeClr val="bg1"/>
              </a:solidFill>
              <a:latin typeface="Arial Unicode MS" pitchFamily="34" charset="-128"/>
              <a:ea typeface="+mn-ea"/>
            </a:endParaRPr>
          </a:p>
          <a:p>
            <a:pPr algn="ctr" eaLnBrk="1" hangingPunct="1">
              <a:defRPr/>
            </a:pPr>
            <a:r>
              <a:rPr lang="en-US" sz="3200" dirty="0">
                <a:solidFill>
                  <a:srgbClr val="FFFF00"/>
                </a:solidFill>
                <a:effectLst>
                  <a:outerShdw blurRad="38100" dist="38100" dir="2700000" algn="tl">
                    <a:srgbClr val="000000">
                      <a:alpha val="43137"/>
                    </a:srgbClr>
                  </a:outerShdw>
                </a:effectLst>
                <a:latin typeface="Times New Roman" pitchFamily="18" charset="0"/>
                <a:ea typeface="+mn-ea"/>
              </a:rPr>
              <a:t>Fireplace ashes can remain hot for up to four days</a:t>
            </a:r>
            <a:r>
              <a:rPr lang="en-US" sz="3200" dirty="0">
                <a:solidFill>
                  <a:srgbClr val="FFFF00"/>
                </a:solidFill>
                <a:effectLst>
                  <a:outerShdw blurRad="38100" dist="38100" dir="2700000" algn="tl">
                    <a:srgbClr val="000000">
                      <a:alpha val="43137"/>
                    </a:srgbClr>
                  </a:outerShdw>
                </a:effectLst>
                <a:latin typeface="Arial Unicode MS" pitchFamily="34" charset="-128"/>
                <a:ea typeface="+mn-ea"/>
              </a:rPr>
              <a:t>. </a:t>
            </a:r>
          </a:p>
          <a:p>
            <a:pPr eaLnBrk="1" hangingPunct="1">
              <a:defRPr/>
            </a:pPr>
            <a:endParaRPr lang="en-US" sz="3200" dirty="0">
              <a:solidFill>
                <a:srgbClr val="FFFF66"/>
              </a:solidFill>
              <a:latin typeface="Arial Unicode MS" pitchFamily="34" charset="-128"/>
              <a:ea typeface="+mn-ea"/>
            </a:endParaRPr>
          </a:p>
        </p:txBody>
      </p:sp>
    </p:spTree>
    <p:extLst>
      <p:ext uri="{BB962C8B-B14F-4D97-AF65-F5344CB8AC3E}">
        <p14:creationId xmlns:p14="http://schemas.microsoft.com/office/powerpoint/2010/main" val="16579158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Rot="1" noChangeArrowheads="1"/>
          </p:cNvSpPr>
          <p:nvPr>
            <p:ph type="title"/>
          </p:nvPr>
        </p:nvSpPr>
        <p:spPr/>
        <p:txBody>
          <a:bodyPr/>
          <a:lstStyle/>
          <a:p>
            <a:pPr eaLnBrk="1" hangingPunct="1">
              <a:defRPr/>
            </a:pPr>
            <a:endParaRPr lang="en-US" dirty="0">
              <a:ea typeface="+mj-ea"/>
            </a:endParaRPr>
          </a:p>
        </p:txBody>
      </p:sp>
      <p:sp>
        <p:nvSpPr>
          <p:cNvPr id="51203" name="Rectangle 3" descr="SmokingMaterial"/>
          <p:cNvSpPr>
            <a:spLocks noGrp="1" noChangeAspect="1" noChangeArrowheads="1"/>
          </p:cNvSpPr>
          <p:nvPr isPhoto="1"/>
        </p:nvSpPr>
        <p:spPr bwMode="auto">
          <a:xfrm>
            <a:off x="285750" y="0"/>
            <a:ext cx="85725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204" name="Text Box 4"/>
          <p:cNvSpPr txBox="1">
            <a:spLocks noChangeArrowheads="1"/>
          </p:cNvSpPr>
          <p:nvPr/>
        </p:nvSpPr>
        <p:spPr bwMode="auto">
          <a:xfrm>
            <a:off x="539750" y="6223000"/>
            <a:ext cx="81026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endParaRPr lang="en-US"/>
          </a:p>
        </p:txBody>
      </p:sp>
    </p:spTree>
    <p:extLst>
      <p:ext uri="{BB962C8B-B14F-4D97-AF65-F5344CB8AC3E}">
        <p14:creationId xmlns:p14="http://schemas.microsoft.com/office/powerpoint/2010/main" val="485559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File Of Life</a:t>
            </a:r>
          </a:p>
        </p:txBody>
      </p:sp>
      <p:sp>
        <p:nvSpPr>
          <p:cNvPr id="5" name="Content Placeholder 4"/>
          <p:cNvSpPr>
            <a:spLocks noGrp="1"/>
          </p:cNvSpPr>
          <p:nvPr>
            <p:ph idx="1"/>
          </p:nvPr>
        </p:nvSpPr>
        <p:spPr/>
        <p:txBody>
          <a:bodyPr/>
          <a:lstStyle/>
          <a:p>
            <a:r>
              <a:rPr lang="en-US" dirty="0"/>
              <a:t>Written Medical Information</a:t>
            </a:r>
          </a:p>
          <a:p>
            <a:pPr lvl="1"/>
            <a:r>
              <a:rPr lang="en-US" dirty="0"/>
              <a:t>Allergies</a:t>
            </a:r>
          </a:p>
          <a:p>
            <a:pPr lvl="1"/>
            <a:r>
              <a:rPr lang="en-US" dirty="0"/>
              <a:t>Medications</a:t>
            </a:r>
          </a:p>
          <a:p>
            <a:pPr lvl="1"/>
            <a:r>
              <a:rPr lang="en-US" dirty="0"/>
              <a:t>Medical Conditions</a:t>
            </a:r>
          </a:p>
          <a:p>
            <a:pPr lvl="1"/>
            <a:r>
              <a:rPr lang="en-US" dirty="0"/>
              <a:t>Contact Information</a:t>
            </a:r>
          </a:p>
          <a:p>
            <a:r>
              <a:rPr lang="en-US" dirty="0"/>
              <a:t>Even if you don’t have File of Life: </a:t>
            </a:r>
          </a:p>
          <a:p>
            <a:pPr lvl="1"/>
            <a:r>
              <a:rPr lang="en-US" dirty="0"/>
              <a:t>Have this information available for EVERY family member in easy to access place</a:t>
            </a:r>
          </a:p>
        </p:txBody>
      </p:sp>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795" r="23985"/>
          <a:stretch/>
        </p:blipFill>
        <p:spPr bwMode="auto">
          <a:xfrm>
            <a:off x="7543800" y="38100"/>
            <a:ext cx="1554480" cy="1590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61732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81000"/>
            <a:ext cx="7772400" cy="609600"/>
          </a:xfrm>
        </p:spPr>
        <p:txBody>
          <a:bodyPr/>
          <a:lstStyle/>
          <a:p>
            <a:r>
              <a:rPr lang="en-US" sz="4800" dirty="0"/>
              <a:t>COVID-19</a:t>
            </a:r>
          </a:p>
        </p:txBody>
      </p:sp>
      <p:sp>
        <p:nvSpPr>
          <p:cNvPr id="5" name="Content Placeholder 4"/>
          <p:cNvSpPr>
            <a:spLocks noGrp="1"/>
          </p:cNvSpPr>
          <p:nvPr>
            <p:ph idx="1"/>
          </p:nvPr>
        </p:nvSpPr>
        <p:spPr>
          <a:xfrm>
            <a:off x="685800" y="685800"/>
            <a:ext cx="7772400" cy="3505200"/>
          </a:xfrm>
        </p:spPr>
        <p:txBody>
          <a:bodyPr/>
          <a:lstStyle/>
          <a:p>
            <a:pPr marL="0" indent="0" algn="ctr">
              <a:buNone/>
            </a:pPr>
            <a:endParaRPr lang="en-US" sz="7200" dirty="0"/>
          </a:p>
          <a:p>
            <a:pPr marL="0" indent="0" algn="ctr">
              <a:buNone/>
            </a:pPr>
            <a:r>
              <a:rPr lang="en-US" sz="7200" dirty="0"/>
              <a:t>What has it meant to Fire and Rescue</a:t>
            </a:r>
          </a:p>
        </p:txBody>
      </p:sp>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795" r="23985"/>
          <a:stretch/>
        </p:blipFill>
        <p:spPr bwMode="auto">
          <a:xfrm>
            <a:off x="7543800" y="38100"/>
            <a:ext cx="1554480" cy="1590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05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Questions and Thank you!</a:t>
            </a:r>
          </a:p>
        </p:txBody>
      </p:sp>
      <p:sp>
        <p:nvSpPr>
          <p:cNvPr id="40963" name="Rectangle 3"/>
          <p:cNvSpPr>
            <a:spLocks noGrp="1" noChangeArrowheads="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lgn="ctr">
              <a:buNone/>
            </a:pPr>
            <a:r>
              <a:rPr lang="en-US" b="1" dirty="0">
                <a:solidFill>
                  <a:srgbClr val="002C77"/>
                </a:solidFill>
              </a:rPr>
              <a:t>WWW.DLVFRD.ORG</a:t>
            </a:r>
          </a:p>
        </p:txBody>
      </p:sp>
      <p:pic>
        <p:nvPicPr>
          <p:cNvPr id="5" name="Picture 4">
            <a:extLst>
              <a:ext uri="{FF2B5EF4-FFF2-40B4-BE49-F238E27FC236}">
                <a16:creationId xmlns:a16="http://schemas.microsoft.com/office/drawing/2014/main" id="{BA35B600-7546-4046-BFF6-D641EFA98B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844118"/>
            <a:ext cx="6334468" cy="4362081"/>
          </a:xfrm>
          <a:prstGeom prst="rect">
            <a:avLst/>
          </a:prstGeom>
        </p:spPr>
      </p:pic>
    </p:spTree>
    <p:extLst>
      <p:ext uri="{BB962C8B-B14F-4D97-AF65-F5344CB8AC3E}">
        <p14:creationId xmlns:p14="http://schemas.microsoft.com/office/powerpoint/2010/main" val="47059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Rot="1" noChangeArrowheads="1"/>
          </p:cNvSpPr>
          <p:nvPr>
            <p:ph type="title"/>
          </p:nvPr>
        </p:nvSpPr>
        <p:spPr>
          <a:xfrm>
            <a:off x="685800" y="228600"/>
            <a:ext cx="7772400" cy="914400"/>
          </a:xfrm>
        </p:spPr>
        <p:txBody>
          <a:bodyPr/>
          <a:lstStyle/>
          <a:p>
            <a:r>
              <a:rPr lang="en-US" dirty="0"/>
              <a:t>The Phases of Emergency Management</a:t>
            </a:r>
          </a:p>
        </p:txBody>
      </p:sp>
      <p:pic>
        <p:nvPicPr>
          <p:cNvPr id="7" name="Picture 6" descr="DunnCol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84646"/>
            <a:ext cx="1066233" cy="1058354"/>
          </a:xfrm>
          <a:prstGeom prst="rect">
            <a:avLst/>
          </a:prstGeom>
        </p:spPr>
      </p:pic>
      <p:pic>
        <p:nvPicPr>
          <p:cNvPr id="5" name="Picture 4">
            <a:extLst>
              <a:ext uri="{FF2B5EF4-FFF2-40B4-BE49-F238E27FC236}">
                <a16:creationId xmlns:a16="http://schemas.microsoft.com/office/drawing/2014/main" id="{1154D30F-500B-48D0-BBB1-EE8EF18D9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114" y="1532758"/>
            <a:ext cx="3887771" cy="3792483"/>
          </a:xfrm>
          <a:prstGeom prst="rect">
            <a:avLst/>
          </a:prstGeom>
        </p:spPr>
      </p:pic>
    </p:spTree>
    <p:extLst>
      <p:ext uri="{BB962C8B-B14F-4D97-AF65-F5344CB8AC3E}">
        <p14:creationId xmlns:p14="http://schemas.microsoft.com/office/powerpoint/2010/main" val="4223046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t>Home Fire Safety</a:t>
            </a:r>
            <a:endParaRPr lang="en-US" dirty="0"/>
          </a:p>
        </p:txBody>
      </p:sp>
      <p:sp>
        <p:nvSpPr>
          <p:cNvPr id="5" name="Content Placeholder 4"/>
          <p:cNvSpPr>
            <a:spLocks noGrp="1"/>
          </p:cNvSpPr>
          <p:nvPr>
            <p:ph type="subTitle" idx="1"/>
          </p:nvPr>
        </p:nvSpPr>
        <p:spPr>
          <a:xfrm>
            <a:off x="2514600" y="762000"/>
            <a:ext cx="5943600" cy="3962400"/>
          </a:xfrm>
        </p:spPr>
        <p:txBody>
          <a:bodyPr/>
          <a:lstStyle/>
          <a:p>
            <a:pPr indent="-285750"/>
            <a:r>
              <a:rPr lang="en-US" sz="3600" b="1" dirty="0">
                <a:solidFill>
                  <a:srgbClr val="002C77"/>
                </a:solidFill>
              </a:rPr>
              <a:t>9-1-1 Emergency Information</a:t>
            </a:r>
          </a:p>
          <a:p>
            <a:pPr lvl="1"/>
            <a:r>
              <a:rPr lang="en-US" b="1" dirty="0">
                <a:solidFill>
                  <a:srgbClr val="002C77"/>
                </a:solidFill>
              </a:rPr>
              <a:t>When to call 9-1-1</a:t>
            </a:r>
          </a:p>
          <a:p>
            <a:pPr lvl="1"/>
            <a:r>
              <a:rPr lang="en-US" b="1" dirty="0">
                <a:solidFill>
                  <a:srgbClr val="002C77"/>
                </a:solidFill>
              </a:rPr>
              <a:t>When NOT to call 9-1-1</a:t>
            </a:r>
          </a:p>
          <a:p>
            <a:pPr lvl="1"/>
            <a:r>
              <a:rPr lang="en-US" b="1" dirty="0">
                <a:solidFill>
                  <a:srgbClr val="002C77"/>
                </a:solidFill>
              </a:rPr>
              <a:t>Know where you are</a:t>
            </a:r>
          </a:p>
          <a:p>
            <a:pPr lvl="1"/>
            <a:r>
              <a:rPr lang="en-US" b="1" dirty="0">
                <a:solidFill>
                  <a:srgbClr val="002C77"/>
                </a:solidFill>
              </a:rPr>
              <a:t>Stay Calm. Follow Instructions.</a:t>
            </a:r>
          </a:p>
          <a:p>
            <a:pPr lvl="1"/>
            <a:r>
              <a:rPr lang="en-US" b="1" dirty="0">
                <a:solidFill>
                  <a:srgbClr val="002C77"/>
                </a:solidFill>
              </a:rPr>
              <a:t>Don’t hang up. Ever. </a:t>
            </a:r>
          </a:p>
        </p:txBody>
      </p:sp>
    </p:spTree>
    <p:extLst>
      <p:ext uri="{BB962C8B-B14F-4D97-AF65-F5344CB8AC3E}">
        <p14:creationId xmlns:p14="http://schemas.microsoft.com/office/powerpoint/2010/main" val="3076149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Know When to Call 9-1-1 </a:t>
            </a:r>
            <a:endParaRPr lang="en-US" dirty="0"/>
          </a:p>
        </p:txBody>
      </p:sp>
      <p:sp>
        <p:nvSpPr>
          <p:cNvPr id="5" name="Content Placeholder 4"/>
          <p:cNvSpPr>
            <a:spLocks noGrp="1"/>
          </p:cNvSpPr>
          <p:nvPr>
            <p:ph idx="1"/>
          </p:nvPr>
        </p:nvSpPr>
        <p:spPr>
          <a:xfrm>
            <a:off x="685800" y="838200"/>
            <a:ext cx="7772400" cy="4419600"/>
          </a:xfrm>
        </p:spPr>
        <p:txBody>
          <a:bodyPr/>
          <a:lstStyle/>
          <a:p>
            <a:r>
              <a:rPr lang="en-US" dirty="0"/>
              <a:t>Life and Death emergency</a:t>
            </a:r>
          </a:p>
          <a:p>
            <a:pPr lvl="1"/>
            <a:r>
              <a:rPr lang="en-US" dirty="0"/>
              <a:t>EVERY medical situation</a:t>
            </a:r>
          </a:p>
          <a:p>
            <a:pPr lvl="1"/>
            <a:r>
              <a:rPr lang="en-US" dirty="0"/>
              <a:t>High priority police calls</a:t>
            </a:r>
          </a:p>
          <a:p>
            <a:pPr lvl="1"/>
            <a:r>
              <a:rPr lang="en-US" dirty="0"/>
              <a:t>Fire &amp; (current) Accidents &amp; Gas Leaks</a:t>
            </a:r>
          </a:p>
          <a:p>
            <a:pPr lvl="1"/>
            <a:r>
              <a:rPr lang="en-US" dirty="0"/>
              <a:t>Use good judgment</a:t>
            </a:r>
          </a:p>
          <a:p>
            <a:r>
              <a:rPr lang="en-US" dirty="0"/>
              <a:t>Crime happening NOW or Help needed NOW</a:t>
            </a:r>
          </a:p>
          <a:p>
            <a:pPr lvl="0"/>
            <a:r>
              <a:rPr lang="en-US" dirty="0"/>
              <a:t>Know when NOT to call 9-1-1. </a:t>
            </a:r>
          </a:p>
          <a:p>
            <a:pPr lvl="1"/>
            <a:r>
              <a:rPr lang="en-US" dirty="0"/>
              <a:t>Fairfax County Non-Emergency: 703-691-2131</a:t>
            </a:r>
          </a:p>
          <a:p>
            <a:pPr lvl="1"/>
            <a:r>
              <a:rPr lang="en-US" dirty="0"/>
              <a:t>Arlington County Non-Emergency: 703-558-2222 </a:t>
            </a:r>
          </a:p>
        </p:txBody>
      </p:sp>
    </p:spTree>
    <p:extLst>
      <p:ext uri="{BB962C8B-B14F-4D97-AF65-F5344CB8AC3E}">
        <p14:creationId xmlns:p14="http://schemas.microsoft.com/office/powerpoint/2010/main" val="3385035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Know Where You Are</a:t>
            </a:r>
          </a:p>
        </p:txBody>
      </p:sp>
      <p:sp>
        <p:nvSpPr>
          <p:cNvPr id="5" name="Content Placeholder 4"/>
          <p:cNvSpPr>
            <a:spLocks noGrp="1"/>
          </p:cNvSpPr>
          <p:nvPr>
            <p:ph idx="1"/>
          </p:nvPr>
        </p:nvSpPr>
        <p:spPr>
          <a:xfrm>
            <a:off x="685800" y="1219200"/>
            <a:ext cx="7772400" cy="4419600"/>
          </a:xfrm>
        </p:spPr>
        <p:txBody>
          <a:bodyPr>
            <a:normAutofit/>
          </a:bodyPr>
          <a:lstStyle/>
          <a:p>
            <a:r>
              <a:rPr lang="en-US" dirty="0"/>
              <a:t>9-1-1 NEEDS TO KNOW </a:t>
            </a:r>
            <a:r>
              <a:rPr lang="en-US" u="sng" dirty="0"/>
              <a:t>WHERE TO GO</a:t>
            </a:r>
          </a:p>
          <a:p>
            <a:pPr lvl="1"/>
            <a:r>
              <a:rPr lang="en-US" sz="2400" dirty="0"/>
              <a:t>“911, Where is your emergency?”</a:t>
            </a:r>
          </a:p>
          <a:p>
            <a:r>
              <a:rPr lang="en-US" dirty="0"/>
              <a:t>This isn’t TV. </a:t>
            </a:r>
          </a:p>
          <a:p>
            <a:r>
              <a:rPr lang="en-US" dirty="0"/>
              <a:t>Help us help you. Provide as much detail on your location as possible: </a:t>
            </a:r>
          </a:p>
          <a:p>
            <a:pPr lvl="2"/>
            <a:r>
              <a:rPr lang="en-US" dirty="0"/>
              <a:t>apartment number</a:t>
            </a:r>
          </a:p>
          <a:p>
            <a:pPr lvl="2"/>
            <a:r>
              <a:rPr lang="en-US" dirty="0"/>
              <a:t>landmarks</a:t>
            </a:r>
          </a:p>
          <a:p>
            <a:pPr lvl="2"/>
            <a:r>
              <a:rPr lang="en-US" dirty="0"/>
              <a:t>cross streets </a:t>
            </a:r>
          </a:p>
          <a:p>
            <a:pPr lvl="2"/>
            <a:r>
              <a:rPr lang="en-US" dirty="0"/>
              <a:t>Mileposts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3283" y="4114800"/>
            <a:ext cx="3984517" cy="1506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30918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9-1-1 Call</a:t>
            </a:r>
            <a:endParaRPr lang="en-US" dirty="0"/>
          </a:p>
        </p:txBody>
      </p:sp>
      <p:sp>
        <p:nvSpPr>
          <p:cNvPr id="3" name="Content Placeholder 2"/>
          <p:cNvSpPr>
            <a:spLocks noGrp="1"/>
          </p:cNvSpPr>
          <p:nvPr>
            <p:ph idx="1"/>
          </p:nvPr>
        </p:nvSpPr>
        <p:spPr>
          <a:xfrm>
            <a:off x="685800" y="1295400"/>
            <a:ext cx="7772400" cy="4343400"/>
          </a:xfrm>
        </p:spPr>
        <p:txBody>
          <a:bodyPr/>
          <a:lstStyle/>
          <a:p>
            <a:r>
              <a:rPr lang="en-US" dirty="0"/>
              <a:t>Information 9-1-1 needs to start help to you: </a:t>
            </a:r>
          </a:p>
          <a:p>
            <a:pPr lvl="1"/>
            <a:r>
              <a:rPr lang="en-US" dirty="0"/>
              <a:t>Where are you?  </a:t>
            </a:r>
          </a:p>
          <a:p>
            <a:pPr lvl="2"/>
            <a:r>
              <a:rPr lang="en-US" dirty="0"/>
              <a:t>Apt / Room / Suite / Business Name / GPS Coordinates</a:t>
            </a:r>
          </a:p>
          <a:p>
            <a:pPr lvl="1"/>
            <a:r>
              <a:rPr lang="en-US" dirty="0"/>
              <a:t>What is your name? </a:t>
            </a:r>
          </a:p>
          <a:p>
            <a:pPr lvl="2"/>
            <a:r>
              <a:rPr lang="en-US" dirty="0"/>
              <a:t>First &amp; Last</a:t>
            </a:r>
          </a:p>
          <a:p>
            <a:pPr lvl="1"/>
            <a:r>
              <a:rPr lang="en-US" dirty="0"/>
              <a:t>What is the Phone Number you are calling from?</a:t>
            </a:r>
          </a:p>
          <a:p>
            <a:pPr lvl="1"/>
            <a:r>
              <a:rPr lang="en-US" dirty="0"/>
              <a:t>What is the problem? Tell me exactly what happened. </a:t>
            </a:r>
          </a:p>
        </p:txBody>
      </p:sp>
    </p:spTree>
    <p:extLst>
      <p:ext uri="{BB962C8B-B14F-4D97-AF65-F5344CB8AC3E}">
        <p14:creationId xmlns:p14="http://schemas.microsoft.com/office/powerpoint/2010/main" val="2779457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Remain Calm; Be Prepared</a:t>
            </a:r>
            <a:endParaRPr lang="en-US" dirty="0"/>
          </a:p>
        </p:txBody>
      </p:sp>
      <p:sp>
        <p:nvSpPr>
          <p:cNvPr id="5" name="Content Placeholder 4"/>
          <p:cNvSpPr>
            <a:spLocks noGrp="1"/>
          </p:cNvSpPr>
          <p:nvPr>
            <p:ph idx="1"/>
          </p:nvPr>
        </p:nvSpPr>
        <p:spPr>
          <a:xfrm>
            <a:off x="685800" y="990600"/>
            <a:ext cx="7772400" cy="4314825"/>
          </a:xfrm>
        </p:spPr>
        <p:txBody>
          <a:bodyPr>
            <a:normAutofit fontScale="92500" lnSpcReduction="10000"/>
          </a:bodyPr>
          <a:lstStyle/>
          <a:p>
            <a:r>
              <a:rPr lang="en-US" dirty="0"/>
              <a:t>Stay calm</a:t>
            </a:r>
          </a:p>
          <a:p>
            <a:r>
              <a:rPr lang="en-US" dirty="0"/>
              <a:t>Give information</a:t>
            </a:r>
          </a:p>
          <a:p>
            <a:pPr lvl="1"/>
            <a:r>
              <a:rPr lang="en-US" dirty="0" err="1"/>
              <a:t>Calltakers</a:t>
            </a:r>
            <a:r>
              <a:rPr lang="en-US" dirty="0"/>
              <a:t> are trained to get information</a:t>
            </a:r>
          </a:p>
          <a:p>
            <a:pPr lvl="1"/>
            <a:r>
              <a:rPr lang="en-US" dirty="0"/>
              <a:t>Listen carefully</a:t>
            </a:r>
          </a:p>
          <a:p>
            <a:pPr lvl="1"/>
            <a:r>
              <a:rPr lang="en-US" dirty="0"/>
              <a:t>Answer concisely</a:t>
            </a:r>
          </a:p>
          <a:p>
            <a:r>
              <a:rPr lang="en-US" dirty="0"/>
              <a:t>Follow all instructions</a:t>
            </a:r>
          </a:p>
          <a:p>
            <a:pPr lvl="1"/>
            <a:r>
              <a:rPr lang="en-US" dirty="0"/>
              <a:t>You can save a life! </a:t>
            </a:r>
          </a:p>
          <a:p>
            <a:pPr lvl="1"/>
            <a:r>
              <a:rPr lang="en-US" dirty="0"/>
              <a:t>Follow all the instructions the 9-1-1 call taker gives you</a:t>
            </a:r>
          </a:p>
          <a:p>
            <a:pPr lvl="2"/>
            <a:r>
              <a:rPr lang="en-US" dirty="0"/>
              <a:t>CPR, Choking, Bleeding Control, etc. </a:t>
            </a:r>
          </a:p>
          <a:p>
            <a:r>
              <a:rPr lang="en-US" dirty="0"/>
              <a:t>Help is on the way</a:t>
            </a:r>
          </a:p>
        </p:txBody>
      </p:sp>
    </p:spTree>
    <p:extLst>
      <p:ext uri="{BB962C8B-B14F-4D97-AF65-F5344CB8AC3E}">
        <p14:creationId xmlns:p14="http://schemas.microsoft.com/office/powerpoint/2010/main" val="2756703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Calibri"/>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3799</TotalTime>
  <Words>1399</Words>
  <Application>Microsoft Office PowerPoint</Application>
  <PresentationFormat>On-screen Show (4:3)</PresentationFormat>
  <Paragraphs>211</Paragraphs>
  <Slides>34</Slides>
  <Notes>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Arial Unicode MS</vt:lpstr>
      <vt:lpstr>Calibri</vt:lpstr>
      <vt:lpstr>Times New Roman</vt:lpstr>
      <vt:lpstr>Blank Presentation</vt:lpstr>
      <vt:lpstr> Fire Safety Presentation to  The National Federation of  the Blind of Virginia </vt:lpstr>
      <vt:lpstr>Fire and Community Safety</vt:lpstr>
      <vt:lpstr>Introduction</vt:lpstr>
      <vt:lpstr>The Phases of Emergency Management</vt:lpstr>
      <vt:lpstr>Home Fire Safety</vt:lpstr>
      <vt:lpstr>Know When to Call 9-1-1 </vt:lpstr>
      <vt:lpstr>Know Where You Are</vt:lpstr>
      <vt:lpstr>9-1-1 Call</vt:lpstr>
      <vt:lpstr>Remain Calm; Be Prepared</vt:lpstr>
      <vt:lpstr>Home Fire Safety</vt:lpstr>
      <vt:lpstr>U.S. Home Structure Fires </vt:lpstr>
      <vt:lpstr>Smoke Alarms</vt:lpstr>
      <vt:lpstr>Close Before You Doze</vt:lpstr>
      <vt:lpstr>Close Before You Doze</vt:lpstr>
      <vt:lpstr>Home Escape Plans</vt:lpstr>
      <vt:lpstr>Home Escape Plans</vt:lpstr>
      <vt:lpstr>Carbon Monoxide </vt:lpstr>
      <vt:lpstr>Carbon Monoxide </vt:lpstr>
      <vt:lpstr>Carbon Monoxide </vt:lpstr>
      <vt:lpstr>Carbon Monoxide Alarms</vt:lpstr>
      <vt:lpstr>Portable Space Heaters</vt:lpstr>
      <vt:lpstr>Portable Space Heaters</vt:lpstr>
      <vt:lpstr>Grilling Safety Tips</vt:lpstr>
      <vt:lpstr>Candle Safety</vt:lpstr>
      <vt:lpstr>Candle Safety</vt:lpstr>
      <vt:lpstr>PowerPoint Presentation</vt:lpstr>
      <vt:lpstr>PowerPoint Presentation</vt:lpstr>
      <vt:lpstr>Holiday Tree Safety</vt:lpstr>
      <vt:lpstr>How Quickly Can Fire Spread?</vt:lpstr>
      <vt:lpstr>PowerPoint Presentation</vt:lpstr>
      <vt:lpstr>PowerPoint Presentation</vt:lpstr>
      <vt:lpstr>File Of Life</vt:lpstr>
      <vt:lpstr>COVID-19</vt:lpstr>
      <vt:lpstr>Questions and Thank you!</vt:lpstr>
    </vt:vector>
  </TitlesOfParts>
  <Company>APCO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dc:creator>
  <cp:lastModifiedBy>Shawn Stokes</cp:lastModifiedBy>
  <cp:revision>209</cp:revision>
  <cp:lastPrinted>2012-08-15T19:35:03Z</cp:lastPrinted>
  <dcterms:created xsi:type="dcterms:W3CDTF">2011-09-14T20:53:14Z</dcterms:created>
  <dcterms:modified xsi:type="dcterms:W3CDTF">2020-08-13T20:43:34Z</dcterms:modified>
</cp:coreProperties>
</file>