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4323" r:id="rId1"/>
  </p:sldMasterIdLst>
  <p:notesMasterIdLst>
    <p:notesMasterId r:id="rId27"/>
  </p:notesMasterIdLst>
  <p:handoutMasterIdLst>
    <p:handoutMasterId r:id="rId28"/>
  </p:handoutMasterIdLst>
  <p:sldIdLst>
    <p:sldId id="315" r:id="rId2"/>
    <p:sldId id="475" r:id="rId3"/>
    <p:sldId id="488" r:id="rId4"/>
    <p:sldId id="507" r:id="rId5"/>
    <p:sldId id="435" r:id="rId6"/>
    <p:sldId id="474" r:id="rId7"/>
    <p:sldId id="473" r:id="rId8"/>
    <p:sldId id="423" r:id="rId9"/>
    <p:sldId id="482" r:id="rId10"/>
    <p:sldId id="485" r:id="rId11"/>
    <p:sldId id="486" r:id="rId12"/>
    <p:sldId id="487" r:id="rId13"/>
    <p:sldId id="499" r:id="rId14"/>
    <p:sldId id="500" r:id="rId15"/>
    <p:sldId id="501" r:id="rId16"/>
    <p:sldId id="492" r:id="rId17"/>
    <p:sldId id="506" r:id="rId18"/>
    <p:sldId id="495" r:id="rId19"/>
    <p:sldId id="496" r:id="rId20"/>
    <p:sldId id="497" r:id="rId21"/>
    <p:sldId id="445" r:id="rId22"/>
    <p:sldId id="504" r:id="rId23"/>
    <p:sldId id="502" r:id="rId24"/>
    <p:sldId id="503" r:id="rId25"/>
    <p:sldId id="481" r:id="rId2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6A82F9A-D9D7-462D-ACE9-C13799698A22}">
          <p14:sldIdLst>
            <p14:sldId id="315"/>
            <p14:sldId id="475"/>
            <p14:sldId id="488"/>
            <p14:sldId id="507"/>
            <p14:sldId id="435"/>
            <p14:sldId id="474"/>
            <p14:sldId id="473"/>
            <p14:sldId id="423"/>
            <p14:sldId id="482"/>
            <p14:sldId id="485"/>
            <p14:sldId id="486"/>
            <p14:sldId id="487"/>
            <p14:sldId id="499"/>
            <p14:sldId id="500"/>
            <p14:sldId id="501"/>
            <p14:sldId id="492"/>
            <p14:sldId id="506"/>
            <p14:sldId id="495"/>
            <p14:sldId id="496"/>
            <p14:sldId id="497"/>
            <p14:sldId id="445"/>
            <p14:sldId id="504"/>
            <p14:sldId id="502"/>
            <p14:sldId id="503"/>
            <p14:sldId id="481"/>
          </p14:sldIdLst>
        </p14:section>
        <p14:section name="unused" id="{183145D0-9D2C-4970-90A6-41353DB7463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Meisel, Drew" initials="MD" lastIdx="1" clrIdx="6">
    <p:extLst>
      <p:ext uri="{19B8F6BF-5375-455C-9EA6-DF929625EA0E}">
        <p15:presenceInfo xmlns:p15="http://schemas.microsoft.com/office/powerpoint/2012/main" userId="S-1-5-21-73403626-26089480-1245804459-111939" providerId="AD"/>
      </p:ext>
    </p:extLst>
  </p:cmAuthor>
  <p:cmAuthor id="1" name="Drew Meisel" initials="DM" lastIdx="43" clrIdx="0">
    <p:extLst>
      <p:ext uri="{19B8F6BF-5375-455C-9EA6-DF929625EA0E}">
        <p15:presenceInfo xmlns:p15="http://schemas.microsoft.com/office/powerpoint/2012/main" userId="S-1-5-21-1078081533-616249376-725345543-7685" providerId="AD"/>
      </p:ext>
    </p:extLst>
  </p:cmAuthor>
  <p:cmAuthor id="8" name="Ashley Arai" initials="AA" lastIdx="33" clrIdx="7">
    <p:extLst>
      <p:ext uri="{19B8F6BF-5375-455C-9EA6-DF929625EA0E}">
        <p15:presenceInfo xmlns:p15="http://schemas.microsoft.com/office/powerpoint/2012/main" userId="S-1-5-21-73403626-26089480-1245804459-111437" providerId="AD"/>
      </p:ext>
    </p:extLst>
  </p:cmAuthor>
  <p:cmAuthor id="2" name="Jennifer Wieland" initials="JW" lastIdx="151" clrIdx="1">
    <p:extLst>
      <p:ext uri="{19B8F6BF-5375-455C-9EA6-DF929625EA0E}">
        <p15:presenceInfo xmlns:p15="http://schemas.microsoft.com/office/powerpoint/2012/main" userId="S-1-5-21-1078081533-616249376-725345543-6336" providerId="AD"/>
      </p:ext>
    </p:extLst>
  </p:cmAuthor>
  <p:cmAuthor id="9" name="Tweit, Eric" initials="TE" lastIdx="26" clrIdx="8">
    <p:extLst>
      <p:ext uri="{19B8F6BF-5375-455C-9EA6-DF929625EA0E}">
        <p15:presenceInfo xmlns:p15="http://schemas.microsoft.com/office/powerpoint/2012/main" userId="S-1-5-21-1005559283-1549754204-3747669754-17024" providerId="AD"/>
      </p:ext>
    </p:extLst>
  </p:cmAuthor>
  <p:cmAuthor id="3" name="Thomas Brennan" initials="TB" lastIdx="9" clrIdx="2">
    <p:extLst>
      <p:ext uri="{19B8F6BF-5375-455C-9EA6-DF929625EA0E}">
        <p15:presenceInfo xmlns:p15="http://schemas.microsoft.com/office/powerpoint/2012/main" userId="S-1-5-21-1078081533-616249376-725345543-1641" providerId="AD"/>
      </p:ext>
    </p:extLst>
  </p:cmAuthor>
  <p:cmAuthor id="4" name="Brendan Rahman" initials="BR" lastIdx="9" clrIdx="3">
    <p:extLst>
      <p:ext uri="{19B8F6BF-5375-455C-9EA6-DF929625EA0E}">
        <p15:presenceInfo xmlns:p15="http://schemas.microsoft.com/office/powerpoint/2012/main" userId="S-1-5-21-1078081533-616249376-725345543-7753" providerId="AD"/>
      </p:ext>
    </p:extLst>
  </p:cmAuthor>
  <p:cmAuthor id="5" name="Shepard, Meghan" initials="SM" lastIdx="15" clrIdx="4">
    <p:extLst>
      <p:ext uri="{19B8F6BF-5375-455C-9EA6-DF929625EA0E}">
        <p15:presenceInfo xmlns:p15="http://schemas.microsoft.com/office/powerpoint/2012/main" userId="S-1-5-21-1005559283-1549754204-3747669754-16956" providerId="AD"/>
      </p:ext>
    </p:extLst>
  </p:cmAuthor>
  <p:cmAuthor id="6" name="Brennan, Thomas" initials="BT" lastIdx="53" clrIdx="5">
    <p:extLst>
      <p:ext uri="{19B8F6BF-5375-455C-9EA6-DF929625EA0E}">
        <p15:presenceInfo xmlns:p15="http://schemas.microsoft.com/office/powerpoint/2012/main" userId="S-1-5-21-73403626-26089480-1245804459-1118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7253"/>
    <a:srgbClr val="F27254"/>
    <a:srgbClr val="F37154"/>
    <a:srgbClr val="1798A4"/>
    <a:srgbClr val="4D4D4D"/>
    <a:srgbClr val="FCDCD4"/>
    <a:srgbClr val="D55C2A"/>
    <a:srgbClr val="F4CB00"/>
    <a:srgbClr val="34AE7A"/>
    <a:srgbClr val="0097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89" autoAdjust="0"/>
    <p:restoredTop sz="86606" autoAdjust="0"/>
  </p:normalViewPr>
  <p:slideViewPr>
    <p:cSldViewPr>
      <p:cViewPr varScale="1">
        <p:scale>
          <a:sx n="71" d="100"/>
          <a:sy n="71" d="100"/>
        </p:scale>
        <p:origin x="66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68524C-CF17-455B-AE39-C756677C1B7C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1B155B-DC1D-46E6-94AD-4A92B8817D16}">
      <dgm:prSet phldrT="[Text]" custT="1"/>
      <dgm:spPr>
        <a:solidFill>
          <a:srgbClr val="0097A4"/>
        </a:solidFill>
        <a:ln>
          <a:noFill/>
        </a:ln>
      </dgm:spPr>
      <dgm:t>
        <a:bodyPr/>
        <a:lstStyle/>
        <a:p>
          <a:pPr>
            <a:spcBef>
              <a:spcPts val="300"/>
            </a:spcBef>
            <a:spcAft>
              <a:spcPts val="0"/>
            </a:spcAft>
          </a:pPr>
          <a:r>
            <a:rPr lang="en-US" sz="1400" b="1" dirty="0"/>
            <a:t>JAN &amp;</a:t>
          </a:r>
        </a:p>
        <a:p>
          <a:pPr>
            <a:spcBef>
              <a:spcPct val="0"/>
            </a:spcBef>
            <a:spcAft>
              <a:spcPts val="0"/>
            </a:spcAft>
          </a:pPr>
          <a:r>
            <a:rPr lang="en-US" sz="1400" b="1" dirty="0"/>
            <a:t>FEB</a:t>
          </a:r>
        </a:p>
      </dgm:t>
    </dgm:pt>
    <dgm:pt modelId="{C9871CEB-8691-4014-A731-D4D23D43879E}" type="parTrans" cxnId="{F3EEB78F-ACE0-4E7C-BF9B-64930DC89FF3}">
      <dgm:prSet/>
      <dgm:spPr/>
      <dgm:t>
        <a:bodyPr/>
        <a:lstStyle/>
        <a:p>
          <a:endParaRPr lang="en-US"/>
        </a:p>
      </dgm:t>
    </dgm:pt>
    <dgm:pt modelId="{F767C281-D4C6-41BD-A5FD-FAF36F5EAC52}" type="sibTrans" cxnId="{F3EEB78F-ACE0-4E7C-BF9B-64930DC89FF3}">
      <dgm:prSet/>
      <dgm:spPr/>
      <dgm:t>
        <a:bodyPr/>
        <a:lstStyle/>
        <a:p>
          <a:endParaRPr lang="en-US"/>
        </a:p>
      </dgm:t>
    </dgm:pt>
    <dgm:pt modelId="{138379CE-8394-43AF-9500-189EF17E7E00}">
      <dgm:prSet phldrT="[Text]" custT="1"/>
      <dgm:spPr>
        <a:solidFill>
          <a:srgbClr val="F27254"/>
        </a:solidFill>
        <a:ln>
          <a:solidFill>
            <a:srgbClr val="F7762B"/>
          </a:solidFill>
        </a:ln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Solicit input from public through Advisory Group, in-person meetings and online open house</a:t>
          </a:r>
        </a:p>
      </dgm:t>
    </dgm:pt>
    <dgm:pt modelId="{8B430E21-2103-4D22-AE41-08275462D6D3}" type="parTrans" cxnId="{BD6B53EE-997F-446B-86A7-D79B7940D94E}">
      <dgm:prSet/>
      <dgm:spPr/>
      <dgm:t>
        <a:bodyPr/>
        <a:lstStyle/>
        <a:p>
          <a:endParaRPr lang="en-US"/>
        </a:p>
      </dgm:t>
    </dgm:pt>
    <dgm:pt modelId="{C32B946C-419A-4C4E-9646-D550C6CC2AA9}" type="sibTrans" cxnId="{BD6B53EE-997F-446B-86A7-D79B7940D94E}">
      <dgm:prSet/>
      <dgm:spPr/>
      <dgm:t>
        <a:bodyPr/>
        <a:lstStyle/>
        <a:p>
          <a:endParaRPr lang="en-US"/>
        </a:p>
      </dgm:t>
    </dgm:pt>
    <dgm:pt modelId="{3CE8DD06-AF2B-475E-A2BD-975D95AB2B98}">
      <dgm:prSet phldrT="[Text]" custT="1"/>
      <dgm:spPr>
        <a:solidFill>
          <a:srgbClr val="0097A4"/>
        </a:solidFill>
        <a:ln>
          <a:noFill/>
        </a:ln>
      </dgm:spPr>
      <dgm:t>
        <a:bodyPr/>
        <a:lstStyle/>
        <a:p>
          <a:r>
            <a:rPr lang="en-US" sz="1400" b="1" dirty="0"/>
            <a:t>MAR</a:t>
          </a:r>
        </a:p>
      </dgm:t>
    </dgm:pt>
    <dgm:pt modelId="{B2149CB8-45BF-4B67-BD7F-3EEA2BB6DB31}" type="parTrans" cxnId="{502E64B6-8440-4389-B58D-2EE22494128D}">
      <dgm:prSet/>
      <dgm:spPr/>
      <dgm:t>
        <a:bodyPr/>
        <a:lstStyle/>
        <a:p>
          <a:endParaRPr lang="en-US"/>
        </a:p>
      </dgm:t>
    </dgm:pt>
    <dgm:pt modelId="{2EC07C61-4AF9-40B6-A632-E6488646E094}" type="sibTrans" cxnId="{502E64B6-8440-4389-B58D-2EE22494128D}">
      <dgm:prSet/>
      <dgm:spPr/>
      <dgm:t>
        <a:bodyPr/>
        <a:lstStyle/>
        <a:p>
          <a:endParaRPr lang="en-US"/>
        </a:p>
      </dgm:t>
    </dgm:pt>
    <dgm:pt modelId="{51FAE261-1F2E-430C-AAB3-99802E2B5A61}">
      <dgm:prSet phldrT="[Text]" custT="1"/>
      <dgm:spPr>
        <a:solidFill>
          <a:srgbClr val="F27254"/>
        </a:solidFill>
        <a:ln>
          <a:solidFill>
            <a:srgbClr val="F7762B"/>
          </a:solidFill>
        </a:ln>
      </dgm:spPr>
      <dgm:t>
        <a:bodyPr/>
        <a:lstStyle/>
        <a:p>
          <a:r>
            <a:rPr lang="en-US" sz="2000" b="0" dirty="0">
              <a:solidFill>
                <a:schemeClr val="bg1"/>
              </a:solidFill>
            </a:rPr>
            <a:t>Draft recommended strategies for further outreach and analysis	</a:t>
          </a:r>
        </a:p>
      </dgm:t>
    </dgm:pt>
    <dgm:pt modelId="{4E2B9215-2152-42F6-9076-35DA37AD4625}" type="parTrans" cxnId="{F8312045-8EFC-4091-BD3F-7F57746EEF22}">
      <dgm:prSet/>
      <dgm:spPr/>
      <dgm:t>
        <a:bodyPr/>
        <a:lstStyle/>
        <a:p>
          <a:endParaRPr lang="en-US"/>
        </a:p>
      </dgm:t>
    </dgm:pt>
    <dgm:pt modelId="{91A6B85A-62E1-4220-B3CC-850D1FAF300C}" type="sibTrans" cxnId="{F8312045-8EFC-4091-BD3F-7F57746EEF22}">
      <dgm:prSet/>
      <dgm:spPr/>
      <dgm:t>
        <a:bodyPr/>
        <a:lstStyle/>
        <a:p>
          <a:endParaRPr lang="en-US"/>
        </a:p>
      </dgm:t>
    </dgm:pt>
    <dgm:pt modelId="{7D19BDDE-4B81-4239-A235-E2725CD6DC9C}">
      <dgm:prSet phldrT="[Text]" custT="1"/>
      <dgm:spPr>
        <a:solidFill>
          <a:srgbClr val="0097A4"/>
        </a:solidFill>
        <a:ln>
          <a:noFill/>
        </a:ln>
      </dgm:spPr>
      <dgm:t>
        <a:bodyPr/>
        <a:lstStyle/>
        <a:p>
          <a:r>
            <a:rPr lang="en-US" sz="1400" b="1" cap="all" baseline="0" dirty="0"/>
            <a:t>Through early 2018</a:t>
          </a:r>
        </a:p>
      </dgm:t>
    </dgm:pt>
    <dgm:pt modelId="{ADDEB13D-884A-4DFD-897A-CAA68BAE6024}" type="parTrans" cxnId="{6C835841-7655-4997-840F-BBD8873E28F1}">
      <dgm:prSet/>
      <dgm:spPr/>
      <dgm:t>
        <a:bodyPr/>
        <a:lstStyle/>
        <a:p>
          <a:endParaRPr lang="en-US"/>
        </a:p>
      </dgm:t>
    </dgm:pt>
    <dgm:pt modelId="{B8CFC764-C29C-4A76-8D85-6B74C8E99BC0}" type="sibTrans" cxnId="{6C835841-7655-4997-840F-BBD8873E28F1}">
      <dgm:prSet/>
      <dgm:spPr/>
      <dgm:t>
        <a:bodyPr/>
        <a:lstStyle/>
        <a:p>
          <a:endParaRPr lang="en-US"/>
        </a:p>
      </dgm:t>
    </dgm:pt>
    <dgm:pt modelId="{CE6A68A6-CDEC-4AAE-9E52-AED0CC2EEDA3}">
      <dgm:prSet phldrT="[Text]" custT="1"/>
      <dgm:spPr>
        <a:solidFill>
          <a:srgbClr val="F27254"/>
        </a:solidFill>
        <a:ln>
          <a:solidFill>
            <a:srgbClr val="F7762B"/>
          </a:solidFill>
        </a:ln>
      </dgm:spPr>
      <dgm:t>
        <a:bodyPr/>
        <a:lstStyle/>
        <a:p>
          <a:r>
            <a:rPr lang="en-US" sz="2000" b="0" dirty="0">
              <a:solidFill>
                <a:schemeClr val="bg1"/>
              </a:solidFill>
            </a:rPr>
            <a:t>Outreach and analysis on specific strategies prior to recommendation and action by responsible legislative body	</a:t>
          </a:r>
        </a:p>
      </dgm:t>
    </dgm:pt>
    <dgm:pt modelId="{F8580FCE-D676-44FF-A281-9001111FF2A5}" type="parTrans" cxnId="{249C3D56-07FF-4073-AB45-4E7A602B637D}">
      <dgm:prSet/>
      <dgm:spPr/>
      <dgm:t>
        <a:bodyPr/>
        <a:lstStyle/>
        <a:p>
          <a:endParaRPr lang="en-US"/>
        </a:p>
      </dgm:t>
    </dgm:pt>
    <dgm:pt modelId="{545A4D53-132F-4D5B-9790-9A7FAB78DAD6}" type="sibTrans" cxnId="{249C3D56-07FF-4073-AB45-4E7A602B637D}">
      <dgm:prSet/>
      <dgm:spPr/>
      <dgm:t>
        <a:bodyPr/>
        <a:lstStyle/>
        <a:p>
          <a:endParaRPr lang="en-US"/>
        </a:p>
      </dgm:t>
    </dgm:pt>
    <dgm:pt modelId="{F25FA755-7F6E-46B7-B890-BB179D4B7D19}">
      <dgm:prSet phldrT="[Text]" custT="1"/>
      <dgm:spPr>
        <a:solidFill>
          <a:srgbClr val="1798A4"/>
        </a:solidFill>
        <a:ln>
          <a:noFill/>
        </a:ln>
      </dgm:spPr>
      <dgm:t>
        <a:bodyPr/>
        <a:lstStyle/>
        <a:p>
          <a:r>
            <a:rPr lang="en-US" sz="1400" b="1" cap="all" baseline="0" dirty="0">
              <a:solidFill>
                <a:schemeClr val="bg1"/>
              </a:solidFill>
            </a:rPr>
            <a:t>Through early 2018</a:t>
          </a:r>
        </a:p>
      </dgm:t>
    </dgm:pt>
    <dgm:pt modelId="{30D7CC13-6857-46C9-9996-E4BFBC4C1F55}" type="parTrans" cxnId="{5F3F5550-05D6-45ED-AE70-CCCE40F1F245}">
      <dgm:prSet/>
      <dgm:spPr/>
      <dgm:t>
        <a:bodyPr/>
        <a:lstStyle/>
        <a:p>
          <a:endParaRPr lang="en-US"/>
        </a:p>
      </dgm:t>
    </dgm:pt>
    <dgm:pt modelId="{A3844A01-80A3-43DA-9CEE-FACEA71EEAE3}" type="sibTrans" cxnId="{5F3F5550-05D6-45ED-AE70-CCCE40F1F245}">
      <dgm:prSet/>
      <dgm:spPr/>
      <dgm:t>
        <a:bodyPr/>
        <a:lstStyle/>
        <a:p>
          <a:endParaRPr lang="en-US"/>
        </a:p>
      </dgm:t>
    </dgm:pt>
    <dgm:pt modelId="{DE64A70C-F6E6-4D7D-A98C-9EB871DB756A}">
      <dgm:prSet phldrT="[Text]" custT="1"/>
      <dgm:spPr>
        <a:solidFill>
          <a:srgbClr val="F77253">
            <a:alpha val="98824"/>
          </a:srgbClr>
        </a:solidFill>
        <a:ln>
          <a:noFill/>
        </a:ln>
      </dgm:spPr>
      <dgm:t>
        <a:bodyPr/>
        <a:lstStyle/>
        <a:p>
          <a:r>
            <a:rPr lang="en-US" sz="2000" b="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Develop 20-year vision and public realm plan</a:t>
          </a:r>
        </a:p>
      </dgm:t>
    </dgm:pt>
    <dgm:pt modelId="{51219E73-3849-4E83-A6C6-8549A7160DA5}" type="parTrans" cxnId="{5DA79C07-CD42-4FFB-A4E1-859268D69E73}">
      <dgm:prSet/>
      <dgm:spPr/>
      <dgm:t>
        <a:bodyPr/>
        <a:lstStyle/>
        <a:p>
          <a:endParaRPr lang="en-US"/>
        </a:p>
      </dgm:t>
    </dgm:pt>
    <dgm:pt modelId="{759BA0FF-0442-467D-A3E4-794EE1D0BB5E}" type="sibTrans" cxnId="{5DA79C07-CD42-4FFB-A4E1-859268D69E73}">
      <dgm:prSet/>
      <dgm:spPr/>
      <dgm:t>
        <a:bodyPr/>
        <a:lstStyle/>
        <a:p>
          <a:endParaRPr lang="en-US"/>
        </a:p>
      </dgm:t>
    </dgm:pt>
    <dgm:pt modelId="{091316FD-E3F1-4149-BE70-15555C44B366}" type="pres">
      <dgm:prSet presAssocID="{8B68524C-CF17-455B-AE39-C756677C1B7C}" presName="linearFlow" presStyleCnt="0">
        <dgm:presLayoutVars>
          <dgm:dir/>
          <dgm:animLvl val="lvl"/>
          <dgm:resizeHandles val="exact"/>
        </dgm:presLayoutVars>
      </dgm:prSet>
      <dgm:spPr/>
    </dgm:pt>
    <dgm:pt modelId="{E5F7341D-2F9A-44F2-92DC-FB87981CF09F}" type="pres">
      <dgm:prSet presAssocID="{421B155B-DC1D-46E6-94AD-4A92B8817D16}" presName="composite" presStyleCnt="0"/>
      <dgm:spPr/>
    </dgm:pt>
    <dgm:pt modelId="{62BDFD46-1019-4895-A335-9E0B2E5C8704}" type="pres">
      <dgm:prSet presAssocID="{421B155B-DC1D-46E6-94AD-4A92B8817D16}" presName="parentText" presStyleLbl="alignNode1" presStyleIdx="0" presStyleCnt="4" custLinFactNeighborX="39825" custLinFactNeighborY="-9560">
        <dgm:presLayoutVars>
          <dgm:chMax val="1"/>
          <dgm:bulletEnabled val="1"/>
        </dgm:presLayoutVars>
      </dgm:prSet>
      <dgm:spPr/>
    </dgm:pt>
    <dgm:pt modelId="{F3B4ABB9-084C-47D1-A0CA-AC16E62A449E}" type="pres">
      <dgm:prSet presAssocID="{421B155B-DC1D-46E6-94AD-4A92B8817D16}" presName="descendantText" presStyleLbl="alignAcc1" presStyleIdx="0" presStyleCnt="4" custScaleX="88277" custLinFactNeighborY="-14708">
        <dgm:presLayoutVars>
          <dgm:bulletEnabled val="1"/>
        </dgm:presLayoutVars>
      </dgm:prSet>
      <dgm:spPr/>
    </dgm:pt>
    <dgm:pt modelId="{C91DAEEC-A616-4194-82E9-CED946C36E2C}" type="pres">
      <dgm:prSet presAssocID="{F767C281-D4C6-41BD-A5FD-FAF36F5EAC52}" presName="sp" presStyleCnt="0"/>
      <dgm:spPr/>
    </dgm:pt>
    <dgm:pt modelId="{418F71B9-3616-4420-9737-5C533F44A04E}" type="pres">
      <dgm:prSet presAssocID="{3CE8DD06-AF2B-475E-A2BD-975D95AB2B98}" presName="composite" presStyleCnt="0"/>
      <dgm:spPr/>
    </dgm:pt>
    <dgm:pt modelId="{55FD8BBA-8BC6-46FE-9148-0D43B734CFD9}" type="pres">
      <dgm:prSet presAssocID="{3CE8DD06-AF2B-475E-A2BD-975D95AB2B98}" presName="parentText" presStyleLbl="alignNode1" presStyleIdx="1" presStyleCnt="4" custLinFactNeighborX="39825" custLinFactNeighborY="-12628">
        <dgm:presLayoutVars>
          <dgm:chMax val="1"/>
          <dgm:bulletEnabled val="1"/>
        </dgm:presLayoutVars>
      </dgm:prSet>
      <dgm:spPr/>
    </dgm:pt>
    <dgm:pt modelId="{18FF13F9-4AD2-4A42-B965-134691B3E6D0}" type="pres">
      <dgm:prSet presAssocID="{3CE8DD06-AF2B-475E-A2BD-975D95AB2B98}" presName="descendantText" presStyleLbl="alignAcc1" presStyleIdx="1" presStyleCnt="4" custScaleX="88277" custLinFactNeighborY="-17446">
        <dgm:presLayoutVars>
          <dgm:bulletEnabled val="1"/>
        </dgm:presLayoutVars>
      </dgm:prSet>
      <dgm:spPr>
        <a:ln>
          <a:solidFill>
            <a:srgbClr val="F7762B"/>
          </a:solidFill>
        </a:ln>
      </dgm:spPr>
    </dgm:pt>
    <dgm:pt modelId="{8ADDEB09-5A60-4CAA-8727-B8AC1A48321D}" type="pres">
      <dgm:prSet presAssocID="{2EC07C61-4AF9-40B6-A632-E6488646E094}" presName="sp" presStyleCnt="0"/>
      <dgm:spPr/>
    </dgm:pt>
    <dgm:pt modelId="{F4FD3401-0CAA-44FC-8FA7-730C1DA6EE07}" type="pres">
      <dgm:prSet presAssocID="{7D19BDDE-4B81-4239-A235-E2725CD6DC9C}" presName="composite" presStyleCnt="0"/>
      <dgm:spPr/>
    </dgm:pt>
    <dgm:pt modelId="{8397CAA1-4FC9-48F0-9CD8-14834190E6D1}" type="pres">
      <dgm:prSet presAssocID="{7D19BDDE-4B81-4239-A235-E2725CD6DC9C}" presName="parentText" presStyleLbl="alignNode1" presStyleIdx="2" presStyleCnt="4" custLinFactNeighborX="39825" custLinFactNeighborY="-12628">
        <dgm:presLayoutVars>
          <dgm:chMax val="1"/>
          <dgm:bulletEnabled val="1"/>
        </dgm:presLayoutVars>
      </dgm:prSet>
      <dgm:spPr/>
    </dgm:pt>
    <dgm:pt modelId="{83CD9507-4EB7-4461-A919-CE4C9D69CF4D}" type="pres">
      <dgm:prSet presAssocID="{7D19BDDE-4B81-4239-A235-E2725CD6DC9C}" presName="descendantText" presStyleLbl="alignAcc1" presStyleIdx="2" presStyleCnt="4" custScaleX="88277" custLinFactNeighborY="-17446">
        <dgm:presLayoutVars>
          <dgm:bulletEnabled val="1"/>
        </dgm:presLayoutVars>
      </dgm:prSet>
      <dgm:spPr/>
    </dgm:pt>
    <dgm:pt modelId="{4C8D7630-C97D-4512-9065-5D519765C829}" type="pres">
      <dgm:prSet presAssocID="{B8CFC764-C29C-4A76-8D85-6B74C8E99BC0}" presName="sp" presStyleCnt="0"/>
      <dgm:spPr/>
    </dgm:pt>
    <dgm:pt modelId="{5D6F6006-70A7-482E-A660-81EF8038A441}" type="pres">
      <dgm:prSet presAssocID="{F25FA755-7F6E-46B7-B890-BB179D4B7D19}" presName="composite" presStyleCnt="0"/>
      <dgm:spPr/>
    </dgm:pt>
    <dgm:pt modelId="{1C0A5C35-56F8-4B90-8AEF-49C1261CDBD5}" type="pres">
      <dgm:prSet presAssocID="{F25FA755-7F6E-46B7-B890-BB179D4B7D19}" presName="parentText" presStyleLbl="alignNode1" presStyleIdx="3" presStyleCnt="4" custLinFactNeighborX="39416" custLinFactNeighborY="-12480">
        <dgm:presLayoutVars>
          <dgm:chMax val="1"/>
          <dgm:bulletEnabled val="1"/>
        </dgm:presLayoutVars>
      </dgm:prSet>
      <dgm:spPr/>
    </dgm:pt>
    <dgm:pt modelId="{148487BC-A263-4DF2-A086-1533B5C0CE90}" type="pres">
      <dgm:prSet presAssocID="{F25FA755-7F6E-46B7-B890-BB179D4B7D19}" presName="descendantText" presStyleLbl="alignAcc1" presStyleIdx="3" presStyleCnt="4" custScaleX="87695" custLinFactNeighborX="-270" custLinFactNeighborY="-19200">
        <dgm:presLayoutVars>
          <dgm:bulletEnabled val="1"/>
        </dgm:presLayoutVars>
      </dgm:prSet>
      <dgm:spPr>
        <a:solidFill>
          <a:srgbClr val="F77253">
            <a:alpha val="90000"/>
          </a:srgbClr>
        </a:solidFill>
        <a:ln>
          <a:noFill/>
        </a:ln>
      </dgm:spPr>
    </dgm:pt>
  </dgm:ptLst>
  <dgm:cxnLst>
    <dgm:cxn modelId="{5F3F5550-05D6-45ED-AE70-CCCE40F1F245}" srcId="{8B68524C-CF17-455B-AE39-C756677C1B7C}" destId="{F25FA755-7F6E-46B7-B890-BB179D4B7D19}" srcOrd="3" destOrd="0" parTransId="{30D7CC13-6857-46C9-9996-E4BFBC4C1F55}" sibTransId="{A3844A01-80A3-43DA-9CEE-FACEA71EEAE3}"/>
    <dgm:cxn modelId="{5DA79C07-CD42-4FFB-A4E1-859268D69E73}" srcId="{F25FA755-7F6E-46B7-B890-BB179D4B7D19}" destId="{DE64A70C-F6E6-4D7D-A98C-9EB871DB756A}" srcOrd="0" destOrd="0" parTransId="{51219E73-3849-4E83-A6C6-8549A7160DA5}" sibTransId="{759BA0FF-0442-467D-A3E4-794EE1D0BB5E}"/>
    <dgm:cxn modelId="{4054CED7-C732-4543-9ED6-5A188BA50AC3}" type="presOf" srcId="{3CE8DD06-AF2B-475E-A2BD-975D95AB2B98}" destId="{55FD8BBA-8BC6-46FE-9148-0D43B734CFD9}" srcOrd="0" destOrd="0" presId="urn:microsoft.com/office/officeart/2005/8/layout/chevron2"/>
    <dgm:cxn modelId="{2F698EFF-FEF6-4914-919B-2A8C310448D1}" type="presOf" srcId="{138379CE-8394-43AF-9500-189EF17E7E00}" destId="{F3B4ABB9-084C-47D1-A0CA-AC16E62A449E}" srcOrd="0" destOrd="0" presId="urn:microsoft.com/office/officeart/2005/8/layout/chevron2"/>
    <dgm:cxn modelId="{73EDFE6D-A201-41C5-99B4-9F4A29E23FA8}" type="presOf" srcId="{DE64A70C-F6E6-4D7D-A98C-9EB871DB756A}" destId="{148487BC-A263-4DF2-A086-1533B5C0CE90}" srcOrd="0" destOrd="0" presId="urn:microsoft.com/office/officeart/2005/8/layout/chevron2"/>
    <dgm:cxn modelId="{FDB38D92-9C01-4349-BE05-9ED70F5AEB3B}" type="presOf" srcId="{8B68524C-CF17-455B-AE39-C756677C1B7C}" destId="{091316FD-E3F1-4149-BE70-15555C44B366}" srcOrd="0" destOrd="0" presId="urn:microsoft.com/office/officeart/2005/8/layout/chevron2"/>
    <dgm:cxn modelId="{BD6B53EE-997F-446B-86A7-D79B7940D94E}" srcId="{421B155B-DC1D-46E6-94AD-4A92B8817D16}" destId="{138379CE-8394-43AF-9500-189EF17E7E00}" srcOrd="0" destOrd="0" parTransId="{8B430E21-2103-4D22-AE41-08275462D6D3}" sibTransId="{C32B946C-419A-4C4E-9646-D550C6CC2AA9}"/>
    <dgm:cxn modelId="{E01A0D3A-9689-435D-BFA6-5B24D02A4E78}" type="presOf" srcId="{F25FA755-7F6E-46B7-B890-BB179D4B7D19}" destId="{1C0A5C35-56F8-4B90-8AEF-49C1261CDBD5}" srcOrd="0" destOrd="0" presId="urn:microsoft.com/office/officeart/2005/8/layout/chevron2"/>
    <dgm:cxn modelId="{6C835841-7655-4997-840F-BBD8873E28F1}" srcId="{8B68524C-CF17-455B-AE39-C756677C1B7C}" destId="{7D19BDDE-4B81-4239-A235-E2725CD6DC9C}" srcOrd="2" destOrd="0" parTransId="{ADDEB13D-884A-4DFD-897A-CAA68BAE6024}" sibTransId="{B8CFC764-C29C-4A76-8D85-6B74C8E99BC0}"/>
    <dgm:cxn modelId="{F8312045-8EFC-4091-BD3F-7F57746EEF22}" srcId="{3CE8DD06-AF2B-475E-A2BD-975D95AB2B98}" destId="{51FAE261-1F2E-430C-AAB3-99802E2B5A61}" srcOrd="0" destOrd="0" parTransId="{4E2B9215-2152-42F6-9076-35DA37AD4625}" sibTransId="{91A6B85A-62E1-4220-B3CC-850D1FAF300C}"/>
    <dgm:cxn modelId="{C29C5355-AE24-41E4-BC93-6C3A2BFD305A}" type="presOf" srcId="{7D19BDDE-4B81-4239-A235-E2725CD6DC9C}" destId="{8397CAA1-4FC9-48F0-9CD8-14834190E6D1}" srcOrd="0" destOrd="0" presId="urn:microsoft.com/office/officeart/2005/8/layout/chevron2"/>
    <dgm:cxn modelId="{CAA56D7D-5395-4860-9BD9-105BED7A39FA}" type="presOf" srcId="{421B155B-DC1D-46E6-94AD-4A92B8817D16}" destId="{62BDFD46-1019-4895-A335-9E0B2E5C8704}" srcOrd="0" destOrd="0" presId="urn:microsoft.com/office/officeart/2005/8/layout/chevron2"/>
    <dgm:cxn modelId="{F3EEB78F-ACE0-4E7C-BF9B-64930DC89FF3}" srcId="{8B68524C-CF17-455B-AE39-C756677C1B7C}" destId="{421B155B-DC1D-46E6-94AD-4A92B8817D16}" srcOrd="0" destOrd="0" parTransId="{C9871CEB-8691-4014-A731-D4D23D43879E}" sibTransId="{F767C281-D4C6-41BD-A5FD-FAF36F5EAC52}"/>
    <dgm:cxn modelId="{A642F802-2FBA-44D5-AC1D-9AC88B3D7EDF}" type="presOf" srcId="{51FAE261-1F2E-430C-AAB3-99802E2B5A61}" destId="{18FF13F9-4AD2-4A42-B965-134691B3E6D0}" srcOrd="0" destOrd="0" presId="urn:microsoft.com/office/officeart/2005/8/layout/chevron2"/>
    <dgm:cxn modelId="{13AB7123-6AAD-4F20-B7F8-AE6F75476B00}" type="presOf" srcId="{CE6A68A6-CDEC-4AAE-9E52-AED0CC2EEDA3}" destId="{83CD9507-4EB7-4461-A919-CE4C9D69CF4D}" srcOrd="0" destOrd="0" presId="urn:microsoft.com/office/officeart/2005/8/layout/chevron2"/>
    <dgm:cxn modelId="{249C3D56-07FF-4073-AB45-4E7A602B637D}" srcId="{7D19BDDE-4B81-4239-A235-E2725CD6DC9C}" destId="{CE6A68A6-CDEC-4AAE-9E52-AED0CC2EEDA3}" srcOrd="0" destOrd="0" parTransId="{F8580FCE-D676-44FF-A281-9001111FF2A5}" sibTransId="{545A4D53-132F-4D5B-9790-9A7FAB78DAD6}"/>
    <dgm:cxn modelId="{502E64B6-8440-4389-B58D-2EE22494128D}" srcId="{8B68524C-CF17-455B-AE39-C756677C1B7C}" destId="{3CE8DD06-AF2B-475E-A2BD-975D95AB2B98}" srcOrd="1" destOrd="0" parTransId="{B2149CB8-45BF-4B67-BD7F-3EEA2BB6DB31}" sibTransId="{2EC07C61-4AF9-40B6-A632-E6488646E094}"/>
    <dgm:cxn modelId="{C005B80C-2770-440A-BBC6-BA4DD3328C3F}" type="presParOf" srcId="{091316FD-E3F1-4149-BE70-15555C44B366}" destId="{E5F7341D-2F9A-44F2-92DC-FB87981CF09F}" srcOrd="0" destOrd="0" presId="urn:microsoft.com/office/officeart/2005/8/layout/chevron2"/>
    <dgm:cxn modelId="{498F1360-5A6F-42E0-B5F4-125DD155EB99}" type="presParOf" srcId="{E5F7341D-2F9A-44F2-92DC-FB87981CF09F}" destId="{62BDFD46-1019-4895-A335-9E0B2E5C8704}" srcOrd="0" destOrd="0" presId="urn:microsoft.com/office/officeart/2005/8/layout/chevron2"/>
    <dgm:cxn modelId="{0BEB725B-7136-4D57-8581-9C43B3374047}" type="presParOf" srcId="{E5F7341D-2F9A-44F2-92DC-FB87981CF09F}" destId="{F3B4ABB9-084C-47D1-A0CA-AC16E62A449E}" srcOrd="1" destOrd="0" presId="urn:microsoft.com/office/officeart/2005/8/layout/chevron2"/>
    <dgm:cxn modelId="{FABB94F1-24D2-46B6-AF81-D8214C25340F}" type="presParOf" srcId="{091316FD-E3F1-4149-BE70-15555C44B366}" destId="{C91DAEEC-A616-4194-82E9-CED946C36E2C}" srcOrd="1" destOrd="0" presId="urn:microsoft.com/office/officeart/2005/8/layout/chevron2"/>
    <dgm:cxn modelId="{00FBDDAD-3597-481E-86A4-F3B6789DE652}" type="presParOf" srcId="{091316FD-E3F1-4149-BE70-15555C44B366}" destId="{418F71B9-3616-4420-9737-5C533F44A04E}" srcOrd="2" destOrd="0" presId="urn:microsoft.com/office/officeart/2005/8/layout/chevron2"/>
    <dgm:cxn modelId="{509B33B7-E94B-4333-BF22-EFF3377C90D8}" type="presParOf" srcId="{418F71B9-3616-4420-9737-5C533F44A04E}" destId="{55FD8BBA-8BC6-46FE-9148-0D43B734CFD9}" srcOrd="0" destOrd="0" presId="urn:microsoft.com/office/officeart/2005/8/layout/chevron2"/>
    <dgm:cxn modelId="{58E9E050-8DCD-45D3-8575-ED1512026EA4}" type="presParOf" srcId="{418F71B9-3616-4420-9737-5C533F44A04E}" destId="{18FF13F9-4AD2-4A42-B965-134691B3E6D0}" srcOrd="1" destOrd="0" presId="urn:microsoft.com/office/officeart/2005/8/layout/chevron2"/>
    <dgm:cxn modelId="{FFE28740-1562-466D-A5D6-B4084A3C0D17}" type="presParOf" srcId="{091316FD-E3F1-4149-BE70-15555C44B366}" destId="{8ADDEB09-5A60-4CAA-8727-B8AC1A48321D}" srcOrd="3" destOrd="0" presId="urn:microsoft.com/office/officeart/2005/8/layout/chevron2"/>
    <dgm:cxn modelId="{7C6F02E1-8E40-4CF1-82E8-BA0814194805}" type="presParOf" srcId="{091316FD-E3F1-4149-BE70-15555C44B366}" destId="{F4FD3401-0CAA-44FC-8FA7-730C1DA6EE07}" srcOrd="4" destOrd="0" presId="urn:microsoft.com/office/officeart/2005/8/layout/chevron2"/>
    <dgm:cxn modelId="{B65E8014-D348-4F31-B35A-63D0269539F2}" type="presParOf" srcId="{F4FD3401-0CAA-44FC-8FA7-730C1DA6EE07}" destId="{8397CAA1-4FC9-48F0-9CD8-14834190E6D1}" srcOrd="0" destOrd="0" presId="urn:microsoft.com/office/officeart/2005/8/layout/chevron2"/>
    <dgm:cxn modelId="{0A42D6E5-8967-45DF-9166-3905C362B06F}" type="presParOf" srcId="{F4FD3401-0CAA-44FC-8FA7-730C1DA6EE07}" destId="{83CD9507-4EB7-4461-A919-CE4C9D69CF4D}" srcOrd="1" destOrd="0" presId="urn:microsoft.com/office/officeart/2005/8/layout/chevron2"/>
    <dgm:cxn modelId="{5620F173-400B-41C9-A2B6-E28F245DA744}" type="presParOf" srcId="{091316FD-E3F1-4149-BE70-15555C44B366}" destId="{4C8D7630-C97D-4512-9065-5D519765C829}" srcOrd="5" destOrd="0" presId="urn:microsoft.com/office/officeart/2005/8/layout/chevron2"/>
    <dgm:cxn modelId="{7C4289A3-FC2C-45CE-AA17-71D71F657A97}" type="presParOf" srcId="{091316FD-E3F1-4149-BE70-15555C44B366}" destId="{5D6F6006-70A7-482E-A660-81EF8038A441}" srcOrd="6" destOrd="0" presId="urn:microsoft.com/office/officeart/2005/8/layout/chevron2"/>
    <dgm:cxn modelId="{A28FB719-1273-4532-B979-2F2A512091E7}" type="presParOf" srcId="{5D6F6006-70A7-482E-A660-81EF8038A441}" destId="{1C0A5C35-56F8-4B90-8AEF-49C1261CDBD5}" srcOrd="0" destOrd="0" presId="urn:microsoft.com/office/officeart/2005/8/layout/chevron2"/>
    <dgm:cxn modelId="{5D20AC9C-9C95-46A7-A016-E1275780E186}" type="presParOf" srcId="{5D6F6006-70A7-482E-A660-81EF8038A441}" destId="{148487BC-A263-4DF2-A086-1533B5C0CE9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BDFD46-1019-4895-A335-9E0B2E5C8704}">
      <dsp:nvSpPr>
        <dsp:cNvPr id="0" name=""/>
        <dsp:cNvSpPr/>
      </dsp:nvSpPr>
      <dsp:spPr>
        <a:xfrm rot="5400000">
          <a:off x="488954" y="196652"/>
          <a:ext cx="1311019" cy="917713"/>
        </a:xfrm>
        <a:prstGeom prst="chevron">
          <a:avLst/>
        </a:prstGeom>
        <a:solidFill>
          <a:srgbClr val="0097A4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/>
            <a:t>JAN &amp;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/>
            <a:t>FEB</a:t>
          </a:r>
        </a:p>
      </dsp:txBody>
      <dsp:txXfrm rot="-5400000">
        <a:off x="685608" y="458856"/>
        <a:ext cx="917713" cy="393306"/>
      </dsp:txXfrm>
    </dsp:sp>
    <dsp:sp modelId="{F3B4ABB9-084C-47D1-A0CA-AC16E62A449E}">
      <dsp:nvSpPr>
        <dsp:cNvPr id="0" name=""/>
        <dsp:cNvSpPr/>
      </dsp:nvSpPr>
      <dsp:spPr>
        <a:xfrm rot="5400000">
          <a:off x="4881419" y="-3166490"/>
          <a:ext cx="852162" cy="7185144"/>
        </a:xfrm>
        <a:prstGeom prst="round2SameRect">
          <a:avLst/>
        </a:prstGeom>
        <a:solidFill>
          <a:srgbClr val="F27254"/>
        </a:solidFill>
        <a:ln w="25400" cap="flat" cmpd="sng" algn="ctr">
          <a:solidFill>
            <a:srgbClr val="F7762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bg1"/>
              </a:solidFill>
            </a:rPr>
            <a:t>Solicit input from public through Advisory Group, in-person meetings and online open house</a:t>
          </a:r>
        </a:p>
      </dsp:txBody>
      <dsp:txXfrm rot="-5400000">
        <a:off x="1714929" y="41599"/>
        <a:ext cx="7143545" cy="768964"/>
      </dsp:txXfrm>
    </dsp:sp>
    <dsp:sp modelId="{55FD8BBA-8BC6-46FE-9148-0D43B734CFD9}">
      <dsp:nvSpPr>
        <dsp:cNvPr id="0" name=""/>
        <dsp:cNvSpPr/>
      </dsp:nvSpPr>
      <dsp:spPr>
        <a:xfrm rot="5400000">
          <a:off x="488954" y="1201219"/>
          <a:ext cx="1311019" cy="917713"/>
        </a:xfrm>
        <a:prstGeom prst="chevron">
          <a:avLst/>
        </a:prstGeom>
        <a:solidFill>
          <a:srgbClr val="0097A4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MAR</a:t>
          </a:r>
        </a:p>
      </dsp:txBody>
      <dsp:txXfrm rot="-5400000">
        <a:off x="685608" y="1463423"/>
        <a:ext cx="917713" cy="393306"/>
      </dsp:txXfrm>
    </dsp:sp>
    <dsp:sp modelId="{18FF13F9-4AD2-4A42-B965-134691B3E6D0}">
      <dsp:nvSpPr>
        <dsp:cNvPr id="0" name=""/>
        <dsp:cNvSpPr/>
      </dsp:nvSpPr>
      <dsp:spPr>
        <a:xfrm rot="5400000">
          <a:off x="4881419" y="-2145036"/>
          <a:ext cx="852162" cy="7185144"/>
        </a:xfrm>
        <a:prstGeom prst="round2SameRect">
          <a:avLst/>
        </a:prstGeom>
        <a:solidFill>
          <a:srgbClr val="F27254"/>
        </a:solidFill>
        <a:ln w="25400" cap="flat" cmpd="sng" algn="ctr">
          <a:solidFill>
            <a:srgbClr val="F7762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kern="1200" dirty="0">
              <a:solidFill>
                <a:schemeClr val="bg1"/>
              </a:solidFill>
            </a:rPr>
            <a:t>Draft recommended strategies for further outreach and analysis	</a:t>
          </a:r>
        </a:p>
      </dsp:txBody>
      <dsp:txXfrm rot="-5400000">
        <a:off x="1714929" y="1063053"/>
        <a:ext cx="7143545" cy="768964"/>
      </dsp:txXfrm>
    </dsp:sp>
    <dsp:sp modelId="{8397CAA1-4FC9-48F0-9CD8-14834190E6D1}">
      <dsp:nvSpPr>
        <dsp:cNvPr id="0" name=""/>
        <dsp:cNvSpPr/>
      </dsp:nvSpPr>
      <dsp:spPr>
        <a:xfrm rot="5400000">
          <a:off x="488954" y="2366430"/>
          <a:ext cx="1311019" cy="917713"/>
        </a:xfrm>
        <a:prstGeom prst="chevron">
          <a:avLst/>
        </a:prstGeom>
        <a:solidFill>
          <a:srgbClr val="0097A4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cap="all" baseline="0" dirty="0"/>
            <a:t>Through early 2018</a:t>
          </a:r>
        </a:p>
      </dsp:txBody>
      <dsp:txXfrm rot="-5400000">
        <a:off x="685608" y="2628634"/>
        <a:ext cx="917713" cy="393306"/>
      </dsp:txXfrm>
    </dsp:sp>
    <dsp:sp modelId="{83CD9507-4EB7-4461-A919-CE4C9D69CF4D}">
      <dsp:nvSpPr>
        <dsp:cNvPr id="0" name=""/>
        <dsp:cNvSpPr/>
      </dsp:nvSpPr>
      <dsp:spPr>
        <a:xfrm rot="5400000">
          <a:off x="4881194" y="-979680"/>
          <a:ext cx="852610" cy="7185144"/>
        </a:xfrm>
        <a:prstGeom prst="round2SameRect">
          <a:avLst/>
        </a:prstGeom>
        <a:solidFill>
          <a:srgbClr val="F27254"/>
        </a:solidFill>
        <a:ln w="25400" cap="flat" cmpd="sng" algn="ctr">
          <a:solidFill>
            <a:srgbClr val="F7762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kern="1200" dirty="0">
              <a:solidFill>
                <a:schemeClr val="bg1"/>
              </a:solidFill>
            </a:rPr>
            <a:t>Outreach and analysis on specific strategies prior to recommendation and action by responsible legislative body	</a:t>
          </a:r>
        </a:p>
      </dsp:txBody>
      <dsp:txXfrm rot="-5400000">
        <a:off x="1714928" y="2228207"/>
        <a:ext cx="7143523" cy="769368"/>
      </dsp:txXfrm>
    </dsp:sp>
    <dsp:sp modelId="{1C0A5C35-56F8-4B90-8AEF-49C1261CDBD5}">
      <dsp:nvSpPr>
        <dsp:cNvPr id="0" name=""/>
        <dsp:cNvSpPr/>
      </dsp:nvSpPr>
      <dsp:spPr>
        <a:xfrm rot="5400000">
          <a:off x="485201" y="3533580"/>
          <a:ext cx="1311019" cy="917713"/>
        </a:xfrm>
        <a:prstGeom prst="chevron">
          <a:avLst/>
        </a:prstGeom>
        <a:solidFill>
          <a:srgbClr val="1798A4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cap="all" baseline="0" dirty="0">
              <a:solidFill>
                <a:schemeClr val="bg1"/>
              </a:solidFill>
            </a:rPr>
            <a:t>Through early 2018</a:t>
          </a:r>
        </a:p>
      </dsp:txBody>
      <dsp:txXfrm rot="-5400000">
        <a:off x="681855" y="3795784"/>
        <a:ext cx="917713" cy="393306"/>
      </dsp:txXfrm>
    </dsp:sp>
    <dsp:sp modelId="{148487BC-A263-4DF2-A086-1533B5C0CE90}">
      <dsp:nvSpPr>
        <dsp:cNvPr id="0" name=""/>
        <dsp:cNvSpPr/>
      </dsp:nvSpPr>
      <dsp:spPr>
        <a:xfrm rot="5400000">
          <a:off x="4832756" y="217651"/>
          <a:ext cx="852162" cy="7090715"/>
        </a:xfrm>
        <a:prstGeom prst="round2SameRect">
          <a:avLst/>
        </a:prstGeom>
        <a:solidFill>
          <a:srgbClr val="F77253">
            <a:alpha val="90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Develop 20-year vision and public realm plan</a:t>
          </a:r>
        </a:p>
      </dsp:txBody>
      <dsp:txXfrm rot="-5400000">
        <a:off x="1713480" y="3378527"/>
        <a:ext cx="7049116" cy="7689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627" cy="466577"/>
          </a:xfrm>
          <a:prstGeom prst="rect">
            <a:avLst/>
          </a:prstGeom>
        </p:spPr>
        <p:txBody>
          <a:bodyPr vert="horz" lIns="92448" tIns="46223" rIns="92448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172" y="0"/>
            <a:ext cx="3037627" cy="466577"/>
          </a:xfrm>
          <a:prstGeom prst="rect">
            <a:avLst/>
          </a:prstGeom>
        </p:spPr>
        <p:txBody>
          <a:bodyPr vert="horz" lIns="92448" tIns="46223" rIns="92448" bIns="46223" rtlCol="0"/>
          <a:lstStyle>
            <a:lvl1pPr algn="r">
              <a:defRPr sz="1200"/>
            </a:lvl1pPr>
          </a:lstStyle>
          <a:p>
            <a:fld id="{3AD17179-B276-4BCE-AFCA-514E424C19F7}" type="datetimeFigureOut">
              <a:rPr lang="en-US" smtClean="0"/>
              <a:t>2/17/2017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823"/>
            <a:ext cx="3037627" cy="466577"/>
          </a:xfrm>
          <a:prstGeom prst="rect">
            <a:avLst/>
          </a:prstGeom>
        </p:spPr>
        <p:txBody>
          <a:bodyPr vert="horz" lIns="92448" tIns="46223" rIns="92448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172" y="8829823"/>
            <a:ext cx="3037627" cy="466577"/>
          </a:xfrm>
          <a:prstGeom prst="rect">
            <a:avLst/>
          </a:prstGeom>
        </p:spPr>
        <p:txBody>
          <a:bodyPr vert="horz" lIns="92448" tIns="46223" rIns="92448" bIns="46223" rtlCol="0" anchor="b"/>
          <a:lstStyle>
            <a:lvl1pPr algn="r">
              <a:defRPr sz="1200"/>
            </a:lvl1pPr>
          </a:lstStyle>
          <a:p>
            <a:fld id="{B9901B0A-1964-4040-914C-762842B07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724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511" tIns="46755" rIns="93511" bIns="4675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511" tIns="46755" rIns="93511" bIns="46755" rtlCol="0"/>
          <a:lstStyle>
            <a:lvl1pPr algn="r">
              <a:defRPr sz="1200"/>
            </a:lvl1pPr>
          </a:lstStyle>
          <a:p>
            <a:fld id="{55A3F26C-7769-4FBA-B4E9-CA8052C25D14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511" tIns="46755" rIns="93511" bIns="4675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vert="horz" lIns="93511" tIns="46755" rIns="93511" bIns="4675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511" tIns="46755" rIns="93511" bIns="4675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3511" tIns="46755" rIns="93511" bIns="46755" rtlCol="0" anchor="b"/>
          <a:lstStyle>
            <a:lvl1pPr algn="r">
              <a:defRPr sz="1200"/>
            </a:lvl1pPr>
          </a:lstStyle>
          <a:p>
            <a:fld id="{FB05917B-B1E6-49DD-A43B-9BC8793E28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305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5917B-B1E6-49DD-A43B-9BC8793E28D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696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5917B-B1E6-49DD-A43B-9BC8793E28D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5917B-B1E6-49DD-A43B-9BC8793E28D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6365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5917B-B1E6-49DD-A43B-9BC8793E28D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03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sz="1000" dirty="0">
                <a:solidFill>
                  <a:srgbClr val="0097A4"/>
                </a:solidFill>
              </a:rPr>
              <a:t>Key Takeaways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rgbClr val="0097A4"/>
                </a:solidFill>
              </a:rPr>
              <a:t>Modest operational improvements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rgbClr val="0097A4"/>
                </a:solidFill>
              </a:rPr>
              <a:t>Faster boarding could allow shift of some regional routes to 3</a:t>
            </a:r>
            <a:r>
              <a:rPr lang="en-US" sz="1000" baseline="30000" dirty="0">
                <a:solidFill>
                  <a:srgbClr val="0097A4"/>
                </a:solidFill>
              </a:rPr>
              <a:t>rd</a:t>
            </a:r>
            <a:r>
              <a:rPr lang="en-US" sz="1000" dirty="0">
                <a:solidFill>
                  <a:srgbClr val="0097A4"/>
                </a:solidFill>
              </a:rPr>
              <a:t> Avenue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rgbClr val="0097A4"/>
                </a:solidFill>
              </a:rPr>
              <a:t>Low capital investment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rgbClr val="0097A4"/>
                </a:solidFill>
              </a:rPr>
              <a:t>Potential for substantial decrease in annual transit operating cost compared to No Action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rgbClr val="0097A4"/>
                </a:solidFill>
              </a:rPr>
              <a:t>Removes</a:t>
            </a:r>
            <a:r>
              <a:rPr lang="en-US" sz="1000" baseline="0" dirty="0">
                <a:solidFill>
                  <a:srgbClr val="0097A4"/>
                </a:solidFill>
              </a:rPr>
              <a:t> loading zones on 4</a:t>
            </a:r>
            <a:r>
              <a:rPr lang="en-US" sz="1000" baseline="30000" dirty="0">
                <a:solidFill>
                  <a:srgbClr val="0097A4"/>
                </a:solidFill>
              </a:rPr>
              <a:t>th</a:t>
            </a:r>
            <a:r>
              <a:rPr lang="en-US" sz="1000" baseline="0" dirty="0">
                <a:solidFill>
                  <a:srgbClr val="0097A4"/>
                </a:solidFill>
              </a:rPr>
              <a:t> – as early as summer 2017 to extend bike lane north from Seneca into </a:t>
            </a:r>
            <a:r>
              <a:rPr lang="en-US" sz="1000" baseline="0" dirty="0" err="1">
                <a:solidFill>
                  <a:srgbClr val="0097A4"/>
                </a:solidFill>
              </a:rPr>
              <a:t>Belltown</a:t>
            </a:r>
            <a:endParaRPr lang="en-US" sz="1000" dirty="0">
              <a:solidFill>
                <a:srgbClr val="0097A4"/>
              </a:solidFill>
            </a:endParaRPr>
          </a:p>
          <a:p>
            <a:pPr>
              <a:spcBef>
                <a:spcPts val="1245"/>
              </a:spcBef>
              <a:spcAft>
                <a:spcPts val="830"/>
              </a:spcAft>
            </a:pP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5917B-B1E6-49DD-A43B-9BC8793E28D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091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sz="1000" dirty="0">
                <a:solidFill>
                  <a:srgbClr val="0097A4"/>
                </a:solidFill>
              </a:rPr>
              <a:t>Key Takeaways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rgbClr val="0097A4"/>
                </a:solidFill>
              </a:rPr>
              <a:t>Adds one full lane of transit capacity in each direction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rgbClr val="0097A4"/>
                </a:solidFill>
              </a:rPr>
              <a:t>No opportunity for north-south PBL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rgbClr val="0097A4"/>
                </a:solidFill>
              </a:rPr>
              <a:t>Reduction in on-street parking and loading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rgbClr val="0097A4"/>
                </a:solidFill>
              </a:rPr>
              <a:t>Modest capital investment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rgbClr val="0097A4"/>
                </a:solidFill>
              </a:rPr>
              <a:t>Potential for substantial decrease in annual transit operating cost compared to No Action</a:t>
            </a:r>
          </a:p>
          <a:p>
            <a:pPr>
              <a:spcBef>
                <a:spcPts val="1245"/>
              </a:spcBef>
              <a:spcAft>
                <a:spcPts val="830"/>
              </a:spcAft>
            </a:pP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5917B-B1E6-49DD-A43B-9BC8793E28D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459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sz="1000" dirty="0">
                <a:solidFill>
                  <a:srgbClr val="0097A4"/>
                </a:solidFill>
              </a:rPr>
              <a:t>Key Takeaways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rgbClr val="0097A4"/>
                </a:solidFill>
              </a:rPr>
              <a:t>Concentrates transit service on 1</a:t>
            </a:r>
            <a:r>
              <a:rPr lang="en-US" sz="1000" baseline="30000" dirty="0">
                <a:solidFill>
                  <a:srgbClr val="0097A4"/>
                </a:solidFill>
              </a:rPr>
              <a:t>st</a:t>
            </a:r>
            <a:r>
              <a:rPr lang="en-US" sz="1000" dirty="0">
                <a:solidFill>
                  <a:srgbClr val="0097A4"/>
                </a:solidFill>
              </a:rPr>
              <a:t>, 3</a:t>
            </a:r>
            <a:r>
              <a:rPr lang="en-US" sz="1000" baseline="30000" dirty="0">
                <a:solidFill>
                  <a:srgbClr val="0097A4"/>
                </a:solidFill>
              </a:rPr>
              <a:t>rd</a:t>
            </a:r>
            <a:r>
              <a:rPr lang="en-US" sz="1000" dirty="0">
                <a:solidFill>
                  <a:srgbClr val="0097A4"/>
                </a:solidFill>
              </a:rPr>
              <a:t>, and 5</a:t>
            </a:r>
            <a:r>
              <a:rPr lang="en-US" sz="1000" baseline="30000" dirty="0">
                <a:solidFill>
                  <a:srgbClr val="0097A4"/>
                </a:solidFill>
              </a:rPr>
              <a:t>th</a:t>
            </a:r>
            <a:r>
              <a:rPr lang="en-US" sz="1000" dirty="0">
                <a:solidFill>
                  <a:srgbClr val="0097A4"/>
                </a:solidFill>
              </a:rPr>
              <a:t> avenues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rgbClr val="0097A4"/>
                </a:solidFill>
              </a:rPr>
              <a:t>Changes access to garages on 5</a:t>
            </a:r>
            <a:r>
              <a:rPr lang="en-US" sz="1000" baseline="30000" dirty="0">
                <a:solidFill>
                  <a:srgbClr val="0097A4"/>
                </a:solidFill>
              </a:rPr>
              <a:t>th</a:t>
            </a:r>
            <a:r>
              <a:rPr lang="en-US" sz="1000" dirty="0">
                <a:solidFill>
                  <a:srgbClr val="0097A4"/>
                </a:solidFill>
              </a:rPr>
              <a:t> and 6</a:t>
            </a:r>
            <a:r>
              <a:rPr lang="en-US" sz="1000" baseline="30000" dirty="0">
                <a:solidFill>
                  <a:srgbClr val="0097A4"/>
                </a:solidFill>
              </a:rPr>
              <a:t>th</a:t>
            </a:r>
            <a:r>
              <a:rPr lang="en-US" sz="1000" dirty="0">
                <a:solidFill>
                  <a:srgbClr val="0097A4"/>
                </a:solidFill>
              </a:rPr>
              <a:t>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rgbClr val="0097A4"/>
                </a:solidFill>
              </a:rPr>
              <a:t>Reduces parking and loading on 6</a:t>
            </a:r>
            <a:r>
              <a:rPr lang="en-US" sz="1000" baseline="30000" dirty="0">
                <a:solidFill>
                  <a:srgbClr val="0097A4"/>
                </a:solidFill>
              </a:rPr>
              <a:t>th</a:t>
            </a:r>
            <a:r>
              <a:rPr lang="en-US" sz="1000" dirty="0">
                <a:solidFill>
                  <a:srgbClr val="0097A4"/>
                </a:solidFill>
              </a:rPr>
              <a:t>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rgbClr val="0097A4"/>
                </a:solidFill>
              </a:rPr>
              <a:t>Adds parking and loading on 2</a:t>
            </a:r>
            <a:r>
              <a:rPr lang="en-US" sz="1000" baseline="30000" dirty="0">
                <a:solidFill>
                  <a:srgbClr val="0097A4"/>
                </a:solidFill>
              </a:rPr>
              <a:t>nd</a:t>
            </a:r>
            <a:r>
              <a:rPr lang="en-US" sz="1000" dirty="0">
                <a:solidFill>
                  <a:srgbClr val="0097A4"/>
                </a:solidFill>
              </a:rPr>
              <a:t> and 4</a:t>
            </a:r>
            <a:r>
              <a:rPr lang="en-US" sz="1000" baseline="30000" dirty="0">
                <a:solidFill>
                  <a:srgbClr val="0097A4"/>
                </a:solidFill>
              </a:rPr>
              <a:t>th</a:t>
            </a:r>
            <a:r>
              <a:rPr lang="en-US" sz="1000" dirty="0">
                <a:solidFill>
                  <a:srgbClr val="0097A4"/>
                </a:solidFill>
              </a:rPr>
              <a:t>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rgbClr val="0097A4"/>
                </a:solidFill>
              </a:rPr>
              <a:t>Impacts streetscape and requires tree removal on 5</a:t>
            </a:r>
            <a:r>
              <a:rPr lang="en-US" sz="1000" baseline="30000" dirty="0">
                <a:solidFill>
                  <a:srgbClr val="0097A4"/>
                </a:solidFill>
              </a:rPr>
              <a:t>th</a:t>
            </a:r>
            <a:r>
              <a:rPr lang="en-US" sz="1000" dirty="0">
                <a:solidFill>
                  <a:srgbClr val="0097A4"/>
                </a:solidFill>
              </a:rPr>
              <a:t> for bus stops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rgbClr val="0097A4"/>
                </a:solidFill>
              </a:rPr>
              <a:t>Large capital investment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rgbClr val="0097A4"/>
                </a:solidFill>
              </a:rPr>
              <a:t>Potential to reduce annual transit operating cost to 2016 level</a:t>
            </a:r>
          </a:p>
          <a:p>
            <a:pPr>
              <a:spcBef>
                <a:spcPts val="1245"/>
              </a:spcBef>
              <a:spcAft>
                <a:spcPts val="830"/>
              </a:spcAft>
            </a:pP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5917B-B1E6-49DD-A43B-9BC8793E28D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693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45"/>
              </a:spcBef>
              <a:spcAft>
                <a:spcPts val="830"/>
              </a:spcAft>
            </a:pP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5917B-B1E6-49DD-A43B-9BC8793E28D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610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sz="1000" dirty="0">
                <a:solidFill>
                  <a:srgbClr val="0097A4"/>
                </a:solidFill>
              </a:rPr>
              <a:t>Key Takeaways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rgbClr val="0097A4"/>
                </a:solidFill>
              </a:rPr>
              <a:t>Minimal effect on transit speed and reliability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rgbClr val="0097A4"/>
                </a:solidFill>
              </a:rPr>
              <a:t>Reduction in on-street parking and loading – some downtown.  East of I-5 with Option</a:t>
            </a:r>
            <a:r>
              <a:rPr lang="en-US" sz="1000" baseline="0" dirty="0">
                <a:solidFill>
                  <a:srgbClr val="0097A4"/>
                </a:solidFill>
              </a:rPr>
              <a:t> C</a:t>
            </a:r>
            <a:endParaRPr lang="en-US" sz="1000" dirty="0">
              <a:solidFill>
                <a:srgbClr val="0097A4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rgbClr val="0097A4"/>
                </a:solidFill>
              </a:rPr>
              <a:t>Delays to general purpose traffic on eastbound Pike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rgbClr val="0097A4"/>
                </a:solidFill>
              </a:rPr>
              <a:t>Protected bike lanes in key CCBN corridor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rgbClr val="0097A4"/>
                </a:solidFill>
              </a:rPr>
              <a:t>Option</a:t>
            </a:r>
            <a:r>
              <a:rPr lang="en-US" sz="1000" baseline="0" dirty="0">
                <a:solidFill>
                  <a:srgbClr val="0097A4"/>
                </a:solidFill>
              </a:rPr>
              <a:t> C – preserves more parking on Pike &amp; Pine.  Need traffic calming for one-way streets</a:t>
            </a:r>
            <a:endParaRPr lang="en-US" sz="1000" dirty="0">
              <a:solidFill>
                <a:srgbClr val="0097A4"/>
              </a:solidFill>
            </a:endParaRPr>
          </a:p>
          <a:p>
            <a:pPr>
              <a:spcBef>
                <a:spcPts val="1245"/>
              </a:spcBef>
              <a:spcAft>
                <a:spcPts val="830"/>
              </a:spcAft>
            </a:pP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5917B-B1E6-49DD-A43B-9BC8793E28D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770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45"/>
              </a:spcBef>
              <a:spcAft>
                <a:spcPts val="830"/>
              </a:spcAft>
            </a:pP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5917B-B1E6-49DD-A43B-9BC8793E28D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891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Key Takeaways</a:t>
            </a:r>
          </a:p>
          <a:p>
            <a:pPr>
              <a:spcBef>
                <a:spcPts val="0"/>
              </a:spcBef>
            </a:pPr>
            <a:r>
              <a:rPr lang="en-US" sz="1200" dirty="0"/>
              <a:t>Optimizes use of transit hubs and light rail capacity</a:t>
            </a:r>
          </a:p>
          <a:p>
            <a:pPr>
              <a:spcBef>
                <a:spcPts val="0"/>
              </a:spcBef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Adds a transfer for riders on affected routes</a:t>
            </a:r>
          </a:p>
          <a:p>
            <a:pPr>
              <a:spcBef>
                <a:spcPts val="0"/>
              </a:spcBef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Improves reliability for some regional trips</a:t>
            </a:r>
          </a:p>
          <a:p>
            <a:pPr>
              <a:spcBef>
                <a:spcPts val="0"/>
              </a:spcBef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Improves or maintains travel time compared to the No Action scenario for most riders</a:t>
            </a:r>
          </a:p>
          <a:p>
            <a:pPr>
              <a:spcBef>
                <a:spcPts val="0"/>
              </a:spcBef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Reduces bus volumes on downtown streets</a:t>
            </a:r>
          </a:p>
          <a:p>
            <a:pPr>
              <a:spcBef>
                <a:spcPts val="1198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5917B-B1E6-49DD-A43B-9BC8793E28D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932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5917B-B1E6-49DD-A43B-9BC8793E28D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0286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7463" indent="-177463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916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Parking/curb management – help people</a:t>
            </a:r>
            <a:r>
              <a:rPr lang="en-US" baseline="0" dirty="0"/>
              <a:t> find off-street parking more quickly – minimize circling and congestion – could be through e-Park expansion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Manage parking spaces so 1-2 open per block (through an annual study and through price)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Load zones are high priority in downtown – if remove, trying to replace as close as possible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Could consider additional ways to structure, restrict or share zones for drop-off/pick-up, including permit and pricing changes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Could investigate how to promote off-hour deliveries (nighttime)</a:t>
            </a:r>
          </a:p>
          <a:p>
            <a:r>
              <a:rPr lang="en-US" baseline="0" dirty="0"/>
              <a:t>Real-time information – could be for transit, could be off-street parking, could also be for helping delivery drivers find spaces in advance </a:t>
            </a:r>
          </a:p>
          <a:p>
            <a:r>
              <a:rPr lang="en-US" baseline="0" dirty="0"/>
              <a:t>Urban goods strategies – Adopted FMP identified need for an urban goods delivery strategy.  Now in UW partnership to explore the final 50’ of deliveries; gathering loading dock data and investigate building prototypes for process flow mapping</a:t>
            </a:r>
          </a:p>
          <a:p>
            <a:r>
              <a:rPr lang="en-US" baseline="0" dirty="0"/>
              <a:t>Shared mobility – looking at providing additional shared mobility space at transit HUBS to help people connect the first/last mile of their trips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5917B-B1E6-49DD-A43B-9BC8793E28D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7052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1800"/>
              </a:spcAft>
            </a:pPr>
            <a:r>
              <a:rPr lang="en-US" dirty="0"/>
              <a:t>Include TDM and other measures to reduce auto demand</a:t>
            </a:r>
          </a:p>
          <a:p>
            <a:pPr marL="285750" indent="-285750">
              <a:spcAft>
                <a:spcPts val="1800"/>
              </a:spcAft>
            </a:pPr>
            <a:r>
              <a:rPr lang="en-US" dirty="0"/>
              <a:t>Include freight and delivery strategies</a:t>
            </a:r>
          </a:p>
          <a:p>
            <a:pPr marL="285750" indent="-285750">
              <a:spcAft>
                <a:spcPts val="1800"/>
              </a:spcAft>
            </a:pPr>
            <a:r>
              <a:rPr lang="en-US" dirty="0"/>
              <a:t>Include or incorporate safety improvements </a:t>
            </a:r>
          </a:p>
          <a:p>
            <a:pPr marL="285750" indent="-285750">
              <a:spcAft>
                <a:spcPts val="1800"/>
              </a:spcAft>
            </a:pPr>
            <a:r>
              <a:rPr lang="en-US" dirty="0"/>
              <a:t>Performance measures do not capture added capacity and safety benefits of the Center City Bike Network</a:t>
            </a:r>
          </a:p>
          <a:p>
            <a:pPr marL="285750" indent="-285750">
              <a:spcAft>
                <a:spcPts val="1800"/>
              </a:spcAft>
            </a:pPr>
            <a:r>
              <a:rPr lang="en-US" dirty="0"/>
              <a:t>How would increased bus volumes on 5</a:t>
            </a:r>
            <a:r>
              <a:rPr lang="en-US" baseline="30000" dirty="0"/>
              <a:t>th</a:t>
            </a:r>
            <a:r>
              <a:rPr lang="en-US" dirty="0"/>
              <a:t> affect retail?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5917B-B1E6-49DD-A43B-9BC8793E28D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470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5917B-B1E6-49DD-A43B-9BC8793E28D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936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04F72-F06A-4B57-A7E5-D67F2B6312BD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074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58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Where</a:t>
            </a:r>
            <a:r>
              <a:rPr lang="en-US" baseline="0" dirty="0"/>
              <a:t> is this growth happening?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10 of the City’s higher-density</a:t>
            </a:r>
            <a:r>
              <a:rPr lang="en-US" baseline="0" dirty="0"/>
              <a:t>, growing neighborhoods in</a:t>
            </a:r>
          </a:p>
          <a:p>
            <a:pPr lvl="0"/>
            <a:endParaRPr lang="en-US" baseline="0" dirty="0"/>
          </a:p>
          <a:p>
            <a:pPr lvl="0"/>
            <a:r>
              <a:rPr lang="en-US" baseline="0" dirty="0"/>
              <a:t>4 urban centers, designated in the City’s and Region’s Growth Management plans:</a:t>
            </a:r>
          </a:p>
          <a:p>
            <a:pPr lvl="0"/>
            <a:endParaRPr lang="en-US" baseline="0" dirty="0"/>
          </a:p>
          <a:p>
            <a:pPr lvl="0"/>
            <a:r>
              <a:rPr lang="en-US" baseline="0" dirty="0"/>
              <a:t>1) Downtown includes Commercial Core, </a:t>
            </a:r>
            <a:r>
              <a:rPr lang="en-US" baseline="0" dirty="0" err="1"/>
              <a:t>Belltown</a:t>
            </a:r>
            <a:r>
              <a:rPr lang="en-US" baseline="0" dirty="0"/>
              <a:t>, Denny Triangle, Pioneer Square, Chinatown-International District</a:t>
            </a:r>
          </a:p>
          <a:p>
            <a:pPr lvl="0"/>
            <a:r>
              <a:rPr lang="en-US" baseline="0" dirty="0"/>
              <a:t>2) Uptown</a:t>
            </a:r>
          </a:p>
          <a:p>
            <a:pPr lvl="0"/>
            <a:r>
              <a:rPr lang="en-US" baseline="0" dirty="0"/>
              <a:t>3) South Lake Union</a:t>
            </a:r>
          </a:p>
          <a:p>
            <a:pPr lvl="0"/>
            <a:r>
              <a:rPr lang="en-US" baseline="0" dirty="0"/>
              <a:t>4) First Hill/Capitol Hill, including Pike/Pine</a:t>
            </a:r>
          </a:p>
          <a:p>
            <a:pPr lvl="0"/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5917B-B1E6-49DD-A43B-9BC8793E28D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231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5917B-B1E6-49DD-A43B-9BC8793E28D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47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89050" y="731838"/>
            <a:ext cx="4335463" cy="32527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57182" y="4120293"/>
            <a:ext cx="5982208" cy="5290697"/>
          </a:xfrm>
        </p:spPr>
        <p:txBody>
          <a:bodyPr/>
          <a:lstStyle/>
          <a:p>
            <a:pPr>
              <a:spcAft>
                <a:spcPts val="1223"/>
              </a:spcAft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772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5917B-B1E6-49DD-A43B-9BC8793E28D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99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5917B-B1E6-49DD-A43B-9BC8793E28D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61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6-7 minute increase</a:t>
            </a:r>
            <a:r>
              <a:rPr lang="en-US" sz="1200" dirty="0"/>
              <a:t> for bus passengers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compared to a trip in the tunnel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2-4 minute increase for passengers in buses on 2</a:t>
            </a:r>
            <a:r>
              <a:rPr lang="en-US" sz="12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nd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4</a:t>
            </a:r>
            <a:r>
              <a:rPr lang="en-US" sz="12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avenues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200" dirty="0"/>
              <a:t>Up to 7-minute increase in travel time for autos and trucks on 2</a:t>
            </a:r>
            <a:r>
              <a:rPr lang="en-US" sz="1200" baseline="30000" dirty="0"/>
              <a:t>nd</a:t>
            </a:r>
            <a:r>
              <a:rPr lang="en-US" sz="1200" dirty="0"/>
              <a:t>, 4</a:t>
            </a:r>
            <a:r>
              <a:rPr lang="en-US" sz="1200" baseline="30000" dirty="0"/>
              <a:t>th</a:t>
            </a:r>
            <a:r>
              <a:rPr lang="en-US" sz="1200" dirty="0"/>
              <a:t>, and 5</a:t>
            </a:r>
            <a:r>
              <a:rPr lang="en-US" sz="1200" baseline="30000" dirty="0"/>
              <a:t>th</a:t>
            </a:r>
            <a:r>
              <a:rPr lang="en-US" sz="1200" dirty="0"/>
              <a:t> avenues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200" dirty="0"/>
              <a:t>Decreased reliability for all modes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$6-7 Million additional annual operating cost to maintain current service levels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 additional transit vehicles needed to maintain current frequencies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bus passengers waiting on sidewalks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Pressure on other uses of the right-of-way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172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839200" y="6629400"/>
            <a:ext cx="2286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EF8975CA-FC1A-432C-9063-AC793FCA7F0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s w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839200" y="6629400"/>
            <a:ext cx="2286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EF8975CA-FC1A-432C-9063-AC793FCA7F0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53340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53340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975CA-FC1A-432C-9063-AC793FCA7F0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271240" y="334863"/>
            <a:ext cx="8613799" cy="6167066"/>
          </a:xfrm>
          <a:prstGeom prst="rect">
            <a:avLst/>
          </a:prstGeom>
          <a:solidFill>
            <a:srgbClr val="EDEBE8"/>
          </a:solidFill>
          <a:ln w="0">
            <a:noFill/>
            <a:round/>
            <a:headEnd/>
            <a:tailEnd/>
          </a:ln>
        </p:spPr>
        <p:txBody>
          <a:bodyPr lIns="50798" tIns="50798" rIns="50798" bIns="50798" anchor="ctr"/>
          <a:lstStyle/>
          <a:p>
            <a:pPr marL="268998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57200" y="914400"/>
            <a:ext cx="8229600" cy="5334000"/>
          </a:xfrm>
        </p:spPr>
        <p:txBody>
          <a:bodyPr/>
          <a:lstStyle>
            <a:lvl1pPr marL="0" indent="0">
              <a:buNone/>
              <a:defRPr sz="3200">
                <a:solidFill>
                  <a:srgbClr val="F2725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639762"/>
          </a:xfrm>
        </p:spPr>
        <p:txBody>
          <a:bodyPr/>
          <a:lstStyle>
            <a:lvl1pPr>
              <a:defRPr>
                <a:solidFill>
                  <a:srgbClr val="F2725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839200" y="6629400"/>
            <a:ext cx="2286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EF8975CA-FC1A-432C-9063-AC793FCA7F0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271240" y="334863"/>
            <a:ext cx="8613799" cy="6167066"/>
          </a:xfrm>
          <a:prstGeom prst="rect">
            <a:avLst/>
          </a:prstGeom>
          <a:solidFill>
            <a:srgbClr val="EDEBE8"/>
          </a:solidFill>
          <a:ln w="0">
            <a:noFill/>
            <a:round/>
            <a:headEnd/>
            <a:tailEnd/>
          </a:ln>
        </p:spPr>
        <p:txBody>
          <a:bodyPr lIns="50798" tIns="50798" rIns="50798" bIns="50798" anchor="ctr"/>
          <a:lstStyle/>
          <a:p>
            <a:pPr marL="268998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01439" y="609600"/>
            <a:ext cx="8153400" cy="5638800"/>
          </a:xfrm>
        </p:spPr>
        <p:txBody>
          <a:bodyPr/>
          <a:lstStyle>
            <a:lvl1pPr marL="0" indent="0">
              <a:buNone/>
              <a:defRPr sz="3200">
                <a:solidFill>
                  <a:srgbClr val="F2725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Add picture</a:t>
            </a:r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839200" y="6629400"/>
            <a:ext cx="2286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EF8975CA-FC1A-432C-9063-AC793FCA7F0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HEADING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839200" y="6629400"/>
            <a:ext cx="2286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EF8975CA-FC1A-432C-9063-AC793FCA7F0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8" r:id="rId3"/>
    <p:sldLayoutId id="2147484329" r:id="rId4"/>
    <p:sldLayoutId id="2147484332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F2725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97A4"/>
        </a:buClr>
        <a:buFont typeface="Courier New" panose="02070309020205020404" pitchFamily="49" charset="0"/>
        <a:buChar char="o"/>
        <a:defRPr sz="2200" kern="1200">
          <a:solidFill>
            <a:srgbClr val="0097A4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97A4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97A4"/>
        </a:buClr>
        <a:buFont typeface="Arial" pitchFamily="34" charset="0"/>
        <a:buChar char="-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97A4"/>
        </a:buClr>
        <a:buFont typeface="Arial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97A4"/>
        </a:buClr>
        <a:buFont typeface="Arial" pitchFamily="34" charset="0"/>
        <a:buChar char="»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78"/>
          <a:stretch/>
        </p:blipFill>
        <p:spPr>
          <a:xfrm>
            <a:off x="0" y="1"/>
            <a:ext cx="10283884" cy="563879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-23751" y="838200"/>
            <a:ext cx="10005951" cy="1447800"/>
          </a:xfrm>
          <a:solidFill>
            <a:srgbClr val="F27254">
              <a:alpha val="75000"/>
            </a:srgbClr>
          </a:solidFill>
        </p:spPr>
        <p:txBody>
          <a:bodyPr lIns="548640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One Center City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Potential Near-term Strategies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idx="4294967295"/>
          </p:nvPr>
        </p:nvSpPr>
        <p:spPr>
          <a:xfrm>
            <a:off x="126732" y="5854692"/>
            <a:ext cx="6655068" cy="546108"/>
          </a:xfrm>
        </p:spPr>
        <p:txBody>
          <a:bodyPr>
            <a:noAutofit/>
          </a:bodyPr>
          <a:lstStyle/>
          <a:p>
            <a:pPr lvl="0"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</a:rPr>
              <a:t>National Federation of the Blind</a:t>
            </a:r>
          </a:p>
          <a:p>
            <a:pPr lvl="0"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</a:rPr>
              <a:t>February 18, 2017</a:t>
            </a:r>
            <a:endParaRPr lang="en-US" sz="1600" baseline="0" dirty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5791200"/>
            <a:ext cx="1219200" cy="87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29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038" y="251619"/>
            <a:ext cx="7467600" cy="639762"/>
          </a:xfrm>
        </p:spPr>
        <p:txBody>
          <a:bodyPr>
            <a:normAutofit/>
          </a:bodyPr>
          <a:lstStyle/>
          <a:p>
            <a:r>
              <a:rPr lang="en-US" dirty="0"/>
              <a:t>POTENTIAL NEAR-TERM STRATEGIES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" t="8562" r="4434" b="3976"/>
          <a:stretch/>
        </p:blipFill>
        <p:spPr>
          <a:xfrm>
            <a:off x="5334000" y="2743200"/>
            <a:ext cx="1752600" cy="1676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6" t="6999" r="2799" b="4044"/>
          <a:stretch/>
        </p:blipFill>
        <p:spPr>
          <a:xfrm>
            <a:off x="3733800" y="1600200"/>
            <a:ext cx="1752600" cy="167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8" t="4044" b="6282"/>
          <a:stretch/>
        </p:blipFill>
        <p:spPr>
          <a:xfrm>
            <a:off x="4800600" y="4558519"/>
            <a:ext cx="1774690" cy="168988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400800" y="5044756"/>
            <a:ext cx="3113515" cy="7174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F2725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/>
              <a:t>Transit Service Restructuring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238500" y="1045821"/>
            <a:ext cx="2743200" cy="706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F2725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0" dirty="0"/>
              <a:t>Surface Street Operations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010400" y="3200400"/>
            <a:ext cx="2597153" cy="722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F2725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/>
              <a:t>CC Bike Network Implementation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7951" r="5351" b="4587"/>
          <a:stretch/>
        </p:blipFill>
        <p:spPr>
          <a:xfrm>
            <a:off x="2895600" y="4648200"/>
            <a:ext cx="1676400" cy="167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756" y="2772699"/>
            <a:ext cx="1742281" cy="1747726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-792804" y="3209821"/>
            <a:ext cx="2895600" cy="892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F2725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b="0" dirty="0"/>
              <a:t>Programs &amp;</a:t>
            </a:r>
          </a:p>
          <a:p>
            <a:pPr algn="r"/>
            <a:r>
              <a:rPr lang="en-US" sz="2000" b="0" dirty="0"/>
              <a:t>Management </a:t>
            </a:r>
          </a:p>
          <a:p>
            <a:pPr algn="r"/>
            <a:r>
              <a:rPr lang="en-US" sz="2000" b="0" dirty="0"/>
              <a:t>Strategies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30179" y="5126752"/>
            <a:ext cx="2362200" cy="828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F2725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b="0" dirty="0"/>
              <a:t>Pedestrian &amp; Public Realm</a:t>
            </a:r>
          </a:p>
          <a:p>
            <a:pPr marL="228600" lvl="1" algn="r"/>
            <a:endParaRPr lang="en-US" sz="1400" b="0" dirty="0">
              <a:solidFill>
                <a:srgbClr val="1798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212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130" y="132944"/>
            <a:ext cx="8146915" cy="1386191"/>
          </a:xfrm>
        </p:spPr>
        <p:txBody>
          <a:bodyPr>
            <a:normAutofit/>
          </a:bodyPr>
          <a:lstStyle/>
          <a:p>
            <a:r>
              <a:rPr lang="en-US" cap="all" dirty="0"/>
              <a:t>One Center City guiding Principles</a:t>
            </a:r>
          </a:p>
        </p:txBody>
      </p:sp>
      <p:sp>
        <p:nvSpPr>
          <p:cNvPr id="3" name="Rectangle 2"/>
          <p:cNvSpPr/>
          <p:nvPr/>
        </p:nvSpPr>
        <p:spPr>
          <a:xfrm>
            <a:off x="350178" y="1219200"/>
            <a:ext cx="525780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spcAft>
                <a:spcPts val="1200"/>
              </a:spcAft>
              <a:buClr>
                <a:srgbClr val="0097A4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97A4"/>
                </a:solidFill>
              </a:rPr>
              <a:t>Flexibility: </a:t>
            </a:r>
            <a:r>
              <a:rPr lang="en-US" sz="2000" dirty="0"/>
              <a:t>Create flexible systems that can evolve over time by taking a system-wide view and challenging long-held assumptions.</a:t>
            </a:r>
          </a:p>
          <a:p>
            <a:pPr marL="342900" indent="-342900">
              <a:spcBef>
                <a:spcPct val="20000"/>
              </a:spcBef>
              <a:spcAft>
                <a:spcPts val="1200"/>
              </a:spcAft>
              <a:buClr>
                <a:srgbClr val="0097A4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97A4"/>
                </a:solidFill>
              </a:rPr>
              <a:t>User experience: </a:t>
            </a:r>
            <a:r>
              <a:rPr lang="en-US" sz="2000" dirty="0"/>
              <a:t>Create an easy to use and intuitive system by prioritizing accessibility, pedestrian mobility, wayfinding, and multimodal connectivity.</a:t>
            </a:r>
          </a:p>
          <a:p>
            <a:pPr marL="342900" indent="-342900">
              <a:spcBef>
                <a:spcPct val="20000"/>
              </a:spcBef>
              <a:spcAft>
                <a:spcPts val="1200"/>
              </a:spcAft>
              <a:buClr>
                <a:srgbClr val="0097A4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97A4"/>
                </a:solidFill>
              </a:rPr>
              <a:t>Equity: </a:t>
            </a:r>
            <a:r>
              <a:rPr lang="en-US" sz="2000" dirty="0"/>
              <a:t>Design for the health, safety and well-being of all who live in our community using established race and social justice guidelines.</a:t>
            </a:r>
          </a:p>
          <a:p>
            <a:pPr marL="342900" indent="-342900">
              <a:spcBef>
                <a:spcPct val="20000"/>
              </a:spcBef>
              <a:spcAft>
                <a:spcPts val="1200"/>
              </a:spcAft>
              <a:buClr>
                <a:srgbClr val="0097A4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97A4"/>
                </a:solidFill>
              </a:rPr>
              <a:t>Well-being:</a:t>
            </a:r>
            <a:r>
              <a:rPr lang="en-US" sz="2000" dirty="0"/>
              <a:t> Support social sustainability and economic prosperity for all.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5" t="19341" r="-2632" b="6341"/>
          <a:stretch/>
        </p:blipFill>
        <p:spPr>
          <a:xfrm rot="5400000">
            <a:off x="5009654" y="2463938"/>
            <a:ext cx="4794608" cy="277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33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130" y="132944"/>
            <a:ext cx="8146915" cy="1386191"/>
          </a:xfrm>
        </p:spPr>
        <p:txBody>
          <a:bodyPr>
            <a:normAutofit/>
          </a:bodyPr>
          <a:lstStyle/>
          <a:p>
            <a:r>
              <a:rPr lang="en-US" cap="all" dirty="0"/>
              <a:t>One Center City guiding Principles (CONT.)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34" t="8889"/>
          <a:stretch/>
        </p:blipFill>
        <p:spPr>
          <a:xfrm>
            <a:off x="6022273" y="1436942"/>
            <a:ext cx="2667001" cy="46530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0178" y="1219200"/>
            <a:ext cx="559342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spcAft>
                <a:spcPts val="1200"/>
              </a:spcAft>
              <a:buClr>
                <a:srgbClr val="0097A4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97A4"/>
                </a:solidFill>
              </a:rPr>
              <a:t>Optimization: </a:t>
            </a:r>
            <a:r>
              <a:rPr lang="en-US" sz="2000" dirty="0"/>
              <a:t>Optimize use of limited street and sidewalk space for people and goods.</a:t>
            </a:r>
          </a:p>
          <a:p>
            <a:pPr marL="342900" indent="-342900">
              <a:spcBef>
                <a:spcPct val="20000"/>
              </a:spcBef>
              <a:spcAft>
                <a:spcPts val="1200"/>
              </a:spcAft>
              <a:buClr>
                <a:srgbClr val="0097A4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97A4"/>
                </a:solidFill>
              </a:rPr>
              <a:t>Transportation:</a:t>
            </a:r>
            <a:r>
              <a:rPr lang="en-US" sz="2000" dirty="0"/>
              <a:t> Provide safe, affordable, comfortable, reliable, and convenient transportation options for all users of all abilities – daytime and nighttime, commuters and non-commuters, and those needing timely multiple connections.</a:t>
            </a:r>
          </a:p>
          <a:p>
            <a:pPr marL="342900" indent="-342900">
              <a:spcBef>
                <a:spcPct val="20000"/>
              </a:spcBef>
              <a:spcAft>
                <a:spcPts val="1200"/>
              </a:spcAft>
              <a:buClr>
                <a:srgbClr val="0097A4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97A4"/>
                </a:solidFill>
              </a:rPr>
              <a:t>Public space: </a:t>
            </a:r>
            <a:r>
              <a:rPr lang="en-US" sz="2000" dirty="0"/>
              <a:t>Design the street experience and public realm so that they are inviting, engaging, safe, and supportive of social connections and community-building.</a:t>
            </a:r>
          </a:p>
          <a:p>
            <a:pPr marL="342900" indent="-342900">
              <a:spcBef>
                <a:spcPct val="20000"/>
              </a:spcBef>
              <a:spcAft>
                <a:spcPts val="1800"/>
              </a:spcAft>
              <a:buClr>
                <a:srgbClr val="0097A4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97A4"/>
                </a:solidFill>
              </a:rPr>
              <a:t>Stewardship: </a:t>
            </a:r>
            <a:r>
              <a:rPr lang="en-US" sz="2000" dirty="0"/>
              <a:t>Reduce vehicles and emissions and use sustainable building practices.</a:t>
            </a:r>
          </a:p>
        </p:txBody>
      </p:sp>
    </p:spTree>
    <p:extLst>
      <p:ext uri="{BB962C8B-B14F-4D97-AF65-F5344CB8AC3E}">
        <p14:creationId xmlns:p14="http://schemas.microsoft.com/office/powerpoint/2010/main" val="3947243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-522084"/>
            <a:ext cx="9144000" cy="2198484"/>
          </a:xfrm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en-US" sz="2000" dirty="0"/>
              <a:t>POTENTIAL SURFACE STREET OPERATIONS STRATEGIES</a:t>
            </a:r>
            <a:br>
              <a:rPr lang="en-US" sz="2600" dirty="0"/>
            </a:br>
            <a:r>
              <a:rPr lang="en-US" sz="2600" dirty="0"/>
              <a:t>Option B: </a:t>
            </a:r>
            <a:r>
              <a:rPr lang="en-US" sz="2600"/>
              <a:t>OPERATIONAL ENHANCEMENTS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8865" y="1360730"/>
            <a:ext cx="77521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97A4"/>
                </a:solidFill>
              </a:rPr>
              <a:t>Signal modifications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97A4"/>
                </a:solidFill>
              </a:rPr>
              <a:t>Passenger loading enhancements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97A4"/>
                </a:solidFill>
              </a:rPr>
              <a:t>North bound protected bike lane on 4</a:t>
            </a:r>
            <a:r>
              <a:rPr lang="en-US" sz="2000" baseline="30000" dirty="0">
                <a:solidFill>
                  <a:srgbClr val="0097A4"/>
                </a:solidFill>
              </a:rPr>
              <a:t>th</a:t>
            </a:r>
            <a:r>
              <a:rPr lang="en-US" sz="2000" dirty="0">
                <a:solidFill>
                  <a:srgbClr val="0097A4"/>
                </a:solidFill>
              </a:rPr>
              <a:t> Avenue; south bound on 5</a:t>
            </a:r>
            <a:r>
              <a:rPr lang="en-US" sz="2000" baseline="30000" dirty="0">
                <a:solidFill>
                  <a:srgbClr val="0097A4"/>
                </a:solidFill>
              </a:rPr>
              <a:t>th</a:t>
            </a:r>
            <a:r>
              <a:rPr lang="en-US" sz="2000" dirty="0">
                <a:solidFill>
                  <a:srgbClr val="0097A4"/>
                </a:solidFill>
              </a:rPr>
              <a:t> Avenue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1567"/>
          <a:stretch/>
        </p:blipFill>
        <p:spPr>
          <a:xfrm>
            <a:off x="1828800" y="2834824"/>
            <a:ext cx="5105400" cy="402317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29200" y="3559214"/>
            <a:ext cx="1143000" cy="2448918"/>
            <a:chOff x="381000" y="3559214"/>
            <a:chExt cx="1143000" cy="2448918"/>
          </a:xfrm>
        </p:grpSpPr>
        <p:sp>
          <p:nvSpPr>
            <p:cNvPr id="10" name="TextBox 9"/>
            <p:cNvSpPr txBox="1"/>
            <p:nvPr/>
          </p:nvSpPr>
          <p:spPr>
            <a:xfrm>
              <a:off x="381000" y="3559214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4D4D4D"/>
                  </a:solidFill>
                </a:rPr>
                <a:t>Existing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1000" y="5638800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4D4D4D"/>
                  </a:solidFill>
                </a:rPr>
                <a:t>Option 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4988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-533401"/>
            <a:ext cx="9144000" cy="2198485"/>
          </a:xfrm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en-US" sz="2000" dirty="0"/>
              <a:t>POTENTIAL SURFACE STREET OPERATIONS STRATEGIES</a:t>
            </a:r>
            <a:br>
              <a:rPr lang="en-US" sz="2600" dirty="0"/>
            </a:br>
            <a:r>
              <a:rPr lang="en-US" sz="2600" dirty="0"/>
              <a:t>Option C: 4</a:t>
            </a:r>
            <a:r>
              <a:rPr lang="en-US" sz="2600" baseline="30000" dirty="0"/>
              <a:t>TH</a:t>
            </a:r>
            <a:r>
              <a:rPr lang="en-US" sz="2600" dirty="0"/>
              <a:t> AND 5</a:t>
            </a:r>
            <a:r>
              <a:rPr lang="en-US" sz="2600" baseline="30000" dirty="0"/>
              <a:t>TH</a:t>
            </a:r>
            <a:r>
              <a:rPr lang="en-US" sz="2600" dirty="0"/>
              <a:t> AVENUES TRANSIT COUPLET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3702" y="1360731"/>
            <a:ext cx="49902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97A4"/>
                </a:solidFill>
              </a:rPr>
              <a:t>Second northbound Transit Lane on 4</a:t>
            </a:r>
            <a:r>
              <a:rPr lang="en-US" sz="2000" baseline="30000" dirty="0">
                <a:solidFill>
                  <a:srgbClr val="0097A4"/>
                </a:solidFill>
              </a:rPr>
              <a:t>th</a:t>
            </a:r>
            <a:endParaRPr lang="en-US" sz="2000" dirty="0">
              <a:solidFill>
                <a:srgbClr val="0097A4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97A4"/>
                </a:solidFill>
              </a:rPr>
              <a:t>Remove bike lane on 4</a:t>
            </a:r>
            <a:r>
              <a:rPr lang="en-US" sz="2000" baseline="30000" dirty="0">
                <a:solidFill>
                  <a:srgbClr val="0097A4"/>
                </a:solidFill>
              </a:rPr>
              <a:t>th</a:t>
            </a:r>
            <a:r>
              <a:rPr lang="en-US" sz="2000" dirty="0">
                <a:solidFill>
                  <a:srgbClr val="0097A4"/>
                </a:solidFill>
              </a:rPr>
              <a:t>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97A4"/>
                </a:solidFill>
              </a:rPr>
              <a:t>Southbound transit lane on 5</a:t>
            </a:r>
            <a:r>
              <a:rPr lang="en-US" sz="2000" baseline="30000" dirty="0">
                <a:solidFill>
                  <a:srgbClr val="0097A4"/>
                </a:solidFill>
              </a:rPr>
              <a:t>th</a:t>
            </a:r>
            <a:r>
              <a:rPr lang="en-US" sz="2000" dirty="0">
                <a:solidFill>
                  <a:srgbClr val="0097A4"/>
                </a:solidFill>
              </a:rPr>
              <a:t>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97A4"/>
                </a:solidFill>
              </a:rPr>
              <a:t>Two-way 6</a:t>
            </a:r>
            <a:r>
              <a:rPr lang="en-US" sz="2000" baseline="30000" dirty="0">
                <a:solidFill>
                  <a:srgbClr val="0097A4"/>
                </a:solidFill>
              </a:rPr>
              <a:t>th</a:t>
            </a:r>
            <a:r>
              <a:rPr lang="en-US" sz="2000" dirty="0">
                <a:solidFill>
                  <a:srgbClr val="0097A4"/>
                </a:solidFill>
              </a:rPr>
              <a:t> Avenue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8008" t="14119" b="50829"/>
          <a:stretch/>
        </p:blipFill>
        <p:spPr>
          <a:xfrm>
            <a:off x="1447800" y="2686628"/>
            <a:ext cx="7411234" cy="4023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2400" y="3559216"/>
            <a:ext cx="1143000" cy="2448918"/>
            <a:chOff x="381000" y="3559214"/>
            <a:chExt cx="1143000" cy="2448918"/>
          </a:xfrm>
        </p:grpSpPr>
        <p:sp>
          <p:nvSpPr>
            <p:cNvPr id="8" name="TextBox 7"/>
            <p:cNvSpPr txBox="1"/>
            <p:nvPr/>
          </p:nvSpPr>
          <p:spPr>
            <a:xfrm>
              <a:off x="381000" y="3559214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4D4D4D"/>
                  </a:solidFill>
                </a:rPr>
                <a:t>Existing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1000" y="5638800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4D4D4D"/>
                  </a:solidFill>
                </a:rPr>
                <a:t>Option 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680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-533400"/>
            <a:ext cx="9144000" cy="1990665"/>
          </a:xfrm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en-US" sz="2000" dirty="0"/>
              <a:t>POTENTIAL SURFACE STREET OPERATIONS STRATEGIES</a:t>
            </a:r>
            <a:br>
              <a:rPr lang="en-US" sz="2600" dirty="0"/>
            </a:br>
            <a:r>
              <a:rPr lang="en-US" sz="2600" dirty="0"/>
              <a:t>Option D: 5</a:t>
            </a:r>
            <a:r>
              <a:rPr lang="en-US" sz="2600" baseline="30000" dirty="0"/>
              <a:t>TH</a:t>
            </a:r>
            <a:r>
              <a:rPr lang="en-US" sz="2600" dirty="0"/>
              <a:t> AVENUE TWO-WAY TRANSIT STREET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990600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97A4"/>
                </a:solidFill>
              </a:rPr>
              <a:t>Two-way transit-only on 5</a:t>
            </a:r>
            <a:r>
              <a:rPr lang="en-US" sz="2000" baseline="30000" dirty="0">
                <a:solidFill>
                  <a:srgbClr val="0097A4"/>
                </a:solidFill>
              </a:rPr>
              <a:t>th</a:t>
            </a:r>
            <a:endParaRPr lang="en-US" sz="2000" dirty="0">
              <a:solidFill>
                <a:srgbClr val="0097A4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97A4"/>
                </a:solidFill>
              </a:rPr>
              <a:t>Remove bus lanes on 2</a:t>
            </a:r>
            <a:r>
              <a:rPr lang="en-US" sz="2000" baseline="30000" dirty="0">
                <a:solidFill>
                  <a:srgbClr val="0097A4"/>
                </a:solidFill>
              </a:rPr>
              <a:t>nd</a:t>
            </a:r>
            <a:r>
              <a:rPr lang="en-US" sz="2000" dirty="0">
                <a:solidFill>
                  <a:srgbClr val="0097A4"/>
                </a:solidFill>
              </a:rPr>
              <a:t> and 4</a:t>
            </a:r>
            <a:r>
              <a:rPr lang="en-US" sz="2000" baseline="30000" dirty="0">
                <a:solidFill>
                  <a:srgbClr val="0097A4"/>
                </a:solidFill>
              </a:rPr>
              <a:t>th</a:t>
            </a:r>
            <a:r>
              <a:rPr lang="en-US" sz="2000" dirty="0">
                <a:solidFill>
                  <a:srgbClr val="0097A4"/>
                </a:solidFill>
              </a:rPr>
              <a:t> 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97A4"/>
                </a:solidFill>
              </a:rPr>
              <a:t>Two-way protected bike lane on 4</a:t>
            </a:r>
            <a:r>
              <a:rPr lang="en-US" sz="2000" baseline="30000" dirty="0">
                <a:solidFill>
                  <a:srgbClr val="0097A4"/>
                </a:solidFill>
              </a:rPr>
              <a:t>th</a:t>
            </a:r>
            <a:r>
              <a:rPr lang="en-US" sz="2000" dirty="0">
                <a:solidFill>
                  <a:srgbClr val="0097A4"/>
                </a:solidFill>
              </a:rPr>
              <a:t>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97A4"/>
                </a:solidFill>
              </a:rPr>
              <a:t>Two-way 6</a:t>
            </a:r>
            <a:r>
              <a:rPr lang="en-US" sz="2000" baseline="30000" dirty="0">
                <a:solidFill>
                  <a:srgbClr val="0097A4"/>
                </a:solidFill>
              </a:rPr>
              <a:t>th</a:t>
            </a:r>
            <a:r>
              <a:rPr lang="en-US" sz="2000" dirty="0">
                <a:solidFill>
                  <a:srgbClr val="0097A4"/>
                </a:solidFill>
              </a:rPr>
              <a:t> Avenue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7440" t="14344" b="51053"/>
          <a:stretch/>
        </p:blipFill>
        <p:spPr>
          <a:xfrm>
            <a:off x="838200" y="2348452"/>
            <a:ext cx="8137729" cy="429768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7039" y="3429000"/>
            <a:ext cx="1143000" cy="2387363"/>
            <a:chOff x="381000" y="3559214"/>
            <a:chExt cx="1143000" cy="2387363"/>
          </a:xfrm>
        </p:grpSpPr>
        <p:sp>
          <p:nvSpPr>
            <p:cNvPr id="8" name="TextBox 7"/>
            <p:cNvSpPr txBox="1"/>
            <p:nvPr/>
          </p:nvSpPr>
          <p:spPr>
            <a:xfrm>
              <a:off x="381000" y="3559214"/>
              <a:ext cx="990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4D4D4D"/>
                  </a:solidFill>
                </a:rPr>
                <a:t>Existing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1000" y="5638800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4D4D4D"/>
                  </a:solidFill>
                </a:rPr>
                <a:t>Option 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6024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-609601"/>
            <a:ext cx="7444292" cy="2212489"/>
          </a:xfrm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en-US" sz="2000" dirty="0"/>
              <a:t>POTENTIAL SURFACE STREET OPERATIONS STRATEGIES</a:t>
            </a:r>
            <a:br>
              <a:rPr lang="en-US" sz="2000" dirty="0"/>
            </a:br>
            <a:r>
              <a:rPr lang="en-US" dirty="0"/>
              <a:t>OVERVIEW</a:t>
            </a:r>
            <a:br>
              <a:rPr lang="en-US" sz="2600" dirty="0"/>
            </a:br>
            <a:endParaRPr lang="en-US" sz="26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75" y="855023"/>
            <a:ext cx="9150875" cy="592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30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" y="-533400"/>
            <a:ext cx="9067800" cy="2133600"/>
          </a:xfrm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en-US" sz="2600" dirty="0"/>
              <a:t>PIKE &amp; PINE SURFACE STREET STRATEGIES</a:t>
            </a:r>
            <a:br>
              <a:rPr lang="en-US" sz="2600" dirty="0"/>
            </a:br>
            <a:endParaRPr lang="en-US" sz="26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685800"/>
            <a:ext cx="2971800" cy="586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3600" y="685800"/>
            <a:ext cx="2939903" cy="5867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550223"/>
            <a:ext cx="419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Option B – PBL pair on Pike (8</a:t>
            </a:r>
            <a:r>
              <a:rPr lang="en-US" sz="1400" b="1" baseline="30000" dirty="0"/>
              <a:t>th</a:t>
            </a:r>
            <a:r>
              <a:rPr lang="en-US" sz="1400" b="1" dirty="0"/>
              <a:t>-Broadway)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87512" y="6550223"/>
            <a:ext cx="2623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Option C – One-way Couplet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00400" y="990601"/>
            <a:ext cx="2482703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97A4"/>
                </a:solidFill>
              </a:rPr>
              <a:t>Bus lanes:        1st – 9th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97A4"/>
                </a:solidFill>
              </a:rPr>
              <a:t>Protected bike lanes:              2nd – Broadway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872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-609601"/>
            <a:ext cx="7444292" cy="2212489"/>
          </a:xfrm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en-US" sz="2000" dirty="0"/>
              <a:t>UNION, PIKE &amp; PINE SURFACE STREET STRATEGIES</a:t>
            </a:r>
            <a:br>
              <a:rPr lang="en-US" sz="2000" dirty="0"/>
            </a:br>
            <a:r>
              <a:rPr lang="en-US" dirty="0"/>
              <a:t>OVERVIEW</a:t>
            </a:r>
            <a:br>
              <a:rPr lang="en-US" sz="2600" dirty="0"/>
            </a:br>
            <a:endParaRPr lang="en-US" sz="26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44" y="1124712"/>
            <a:ext cx="8839200" cy="565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85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457200"/>
            <a:ext cx="8458200" cy="1981200"/>
          </a:xfrm>
        </p:spPr>
        <p:txBody>
          <a:bodyPr>
            <a:normAutofit/>
          </a:bodyPr>
          <a:lstStyle/>
          <a:p>
            <a:r>
              <a:rPr lang="en-US" sz="2800" dirty="0"/>
              <a:t>POTENTIAL TRANSIT SERVICE RESTRUCTURING STRATEGIES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15969" y="990600"/>
            <a:ext cx="4222897" cy="55626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1800" dirty="0">
              <a:latin typeface="+mj-lt"/>
            </a:endParaRPr>
          </a:p>
          <a:p>
            <a:pPr marL="342900" lvl="1" indent="-342900">
              <a:spcBef>
                <a:spcPts val="120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rgbClr val="1798A4"/>
                </a:solidFill>
              </a:rPr>
              <a:t>Change bus routes to reduce number of bus trips going through the downtown core</a:t>
            </a:r>
          </a:p>
          <a:p>
            <a:pPr marL="342900" lvl="1" indent="-342900">
              <a:spcBef>
                <a:spcPts val="120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rgbClr val="1798A4"/>
                </a:solidFill>
              </a:rPr>
              <a:t>Deliver transit riders to light rail or bus routes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866" y="1143000"/>
            <a:ext cx="4299729" cy="456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80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62400" cy="639762"/>
          </a:xfrm>
        </p:spPr>
        <p:txBody>
          <a:bodyPr>
            <a:normAutofit/>
          </a:bodyPr>
          <a:lstStyle/>
          <a:p>
            <a:r>
              <a:rPr lang="en-US" dirty="0"/>
              <a:t>ONE CENTER 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3618552" cy="5410200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Unified and integrated plan for how we:</a:t>
            </a:r>
          </a:p>
          <a:p>
            <a:pPr lvl="1"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en-US" sz="2100" b="1" dirty="0">
                <a:solidFill>
                  <a:schemeClr val="bg1">
                    <a:lumMod val="50000"/>
                  </a:schemeClr>
                </a:solidFill>
              </a:rPr>
              <a:t>Move</a:t>
            </a:r>
            <a:r>
              <a:rPr lang="en-US" sz="2100" dirty="0">
                <a:solidFill>
                  <a:schemeClr val="bg1">
                    <a:lumMod val="50000"/>
                  </a:schemeClr>
                </a:solidFill>
              </a:rPr>
              <a:t> through,</a:t>
            </a:r>
          </a:p>
          <a:p>
            <a:pPr lvl="1"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en-US" sz="2100" b="1" dirty="0">
                <a:solidFill>
                  <a:schemeClr val="bg1">
                    <a:lumMod val="50000"/>
                  </a:schemeClr>
                </a:solidFill>
              </a:rPr>
              <a:t>Connect</a:t>
            </a:r>
            <a:r>
              <a:rPr lang="en-US" sz="2100" dirty="0">
                <a:solidFill>
                  <a:schemeClr val="bg1">
                    <a:lumMod val="50000"/>
                  </a:schemeClr>
                </a:solidFill>
              </a:rPr>
              <a:t> to, and</a:t>
            </a:r>
          </a:p>
          <a:p>
            <a:pPr lvl="1"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en-US" sz="2100" b="1" dirty="0">
                <a:solidFill>
                  <a:schemeClr val="bg1">
                    <a:lumMod val="50000"/>
                  </a:schemeClr>
                </a:solidFill>
              </a:rPr>
              <a:t>Experience</a:t>
            </a:r>
            <a:r>
              <a:rPr lang="en-US" sz="2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en-US" sz="2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100" dirty="0">
                <a:solidFill>
                  <a:schemeClr val="bg1">
                    <a:lumMod val="50000"/>
                  </a:schemeClr>
                </a:solidFill>
              </a:rPr>
              <a:t>Center City</a:t>
            </a:r>
          </a:p>
          <a:p>
            <a:pPr>
              <a:spcAft>
                <a:spcPts val="1200"/>
              </a:spcAft>
            </a:pPr>
            <a:r>
              <a:rPr lang="en-US" dirty="0"/>
              <a:t>Many communities, perspectives, and partners</a:t>
            </a:r>
          </a:p>
          <a:p>
            <a:pPr>
              <a:spcAft>
                <a:spcPts val="600"/>
              </a:spcAft>
            </a:pPr>
            <a:r>
              <a:rPr lang="en-US" dirty="0"/>
              <a:t>Project sponsors</a:t>
            </a:r>
          </a:p>
          <a:p>
            <a:pPr lvl="1"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en-US" sz="2100" dirty="0">
                <a:solidFill>
                  <a:schemeClr val="bg1">
                    <a:lumMod val="50000"/>
                  </a:schemeClr>
                </a:solidFill>
              </a:rPr>
              <a:t>City of Seattle</a:t>
            </a:r>
          </a:p>
          <a:p>
            <a:pPr lvl="1"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en-US" sz="2100" dirty="0">
                <a:solidFill>
                  <a:schemeClr val="bg1">
                    <a:lumMod val="50000"/>
                  </a:schemeClr>
                </a:solidFill>
              </a:rPr>
              <a:t>King County Metro</a:t>
            </a:r>
          </a:p>
          <a:p>
            <a:pPr lvl="1"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en-US" sz="2100" dirty="0">
                <a:solidFill>
                  <a:schemeClr val="bg1">
                    <a:lumMod val="50000"/>
                  </a:schemeClr>
                </a:solidFill>
              </a:rPr>
              <a:t>Sound Transit</a:t>
            </a:r>
          </a:p>
          <a:p>
            <a:pPr lvl="1"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en-US" sz="2100" dirty="0">
                <a:solidFill>
                  <a:schemeClr val="bg1">
                    <a:lumMod val="50000"/>
                  </a:schemeClr>
                </a:solidFill>
              </a:rPr>
              <a:t>Downtown Seattle Association</a:t>
            </a:r>
          </a:p>
          <a:p>
            <a:pPr marL="3429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rgbClr val="0097A4"/>
                </a:solidFill>
              </a:rPr>
              <a:t>20-year Vision</a:t>
            </a:r>
          </a:p>
          <a:p>
            <a:pPr marL="3429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rgbClr val="0097A4"/>
                </a:solidFill>
              </a:rPr>
              <a:t>Action Plan for Near-Term, Mid-Term, and 20-year Horizon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352" y="131726"/>
            <a:ext cx="5144447" cy="2512596"/>
          </a:xfrm>
          <a:prstGeom prst="rect">
            <a:avLst/>
          </a:prstGeom>
        </p:spPr>
      </p:pic>
      <p:pic>
        <p:nvPicPr>
          <p:cNvPr id="1026" name="Picture 4" descr="image0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353" y="2781798"/>
            <a:ext cx="5144447" cy="4000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52400" y="6553200"/>
            <a:ext cx="228600" cy="190500"/>
          </a:xfrm>
        </p:spPr>
        <p:txBody>
          <a:bodyPr/>
          <a:lstStyle/>
          <a:p>
            <a:fld id="{EF8975CA-FC1A-432C-9063-AC793FCA7F0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071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9429" y="237372"/>
            <a:ext cx="3172282" cy="1439028"/>
          </a:xfrm>
        </p:spPr>
        <p:txBody>
          <a:bodyPr>
            <a:noAutofit/>
          </a:bodyPr>
          <a:lstStyle/>
          <a:p>
            <a:r>
              <a:rPr lang="en-US" sz="2600" cap="all" dirty="0"/>
              <a:t>POTENTIAL Pedestrian and Public Realm STRATEGIES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659ED83C-2D8A-42B0-BBF1-CDE43C1054AA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567" y="201930"/>
            <a:ext cx="1371600" cy="1371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2522" y="2131556"/>
            <a:ext cx="40421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spcBef>
                <a:spcPts val="120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rgbClr val="1798A4"/>
                </a:solidFill>
              </a:rPr>
              <a:t>Improve pedestrian connections at transit hubs and major bus zones</a:t>
            </a:r>
          </a:p>
          <a:p>
            <a:pPr marL="342900" lvl="1" indent="-342900">
              <a:spcBef>
                <a:spcPts val="120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rgbClr val="1798A4"/>
                </a:solidFill>
              </a:rPr>
              <a:t>Activate public realm </a:t>
            </a:r>
          </a:p>
          <a:p>
            <a:pPr marL="342900" lvl="1" indent="-342900">
              <a:spcBef>
                <a:spcPts val="120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rgbClr val="1798A4"/>
                </a:solidFill>
              </a:rPr>
              <a:t>Declutter unnecessary street furniture, bus stop facilities, and signage</a:t>
            </a:r>
          </a:p>
          <a:p>
            <a:pPr marL="342900" indent="-342900">
              <a:spcBef>
                <a:spcPts val="1200"/>
              </a:spcBef>
              <a:buClr>
                <a:srgbClr val="0097A4"/>
              </a:buClr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0097A4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332" t="15116" r="37803" b="-1162"/>
          <a:stretch/>
        </p:blipFill>
        <p:spPr>
          <a:xfrm>
            <a:off x="5495301" y="201930"/>
            <a:ext cx="2810499" cy="39240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7776" t="22049" r="38663" b="26668"/>
          <a:stretch/>
        </p:blipFill>
        <p:spPr>
          <a:xfrm>
            <a:off x="5580273" y="4343399"/>
            <a:ext cx="2649327" cy="2286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62600" y="3914001"/>
            <a:ext cx="28194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International District/Chinatown Station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62600" y="6605200"/>
            <a:ext cx="28194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University of Washington Station</a:t>
            </a:r>
          </a:p>
        </p:txBody>
      </p:sp>
    </p:spTree>
    <p:extLst>
      <p:ext uri="{BB962C8B-B14F-4D97-AF65-F5344CB8AC3E}">
        <p14:creationId xmlns:p14="http://schemas.microsoft.com/office/powerpoint/2010/main" val="824301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62200" y="274638"/>
            <a:ext cx="63246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PROGRAMS AND MANAGEMENT STRATEGIES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63178" y="1754659"/>
            <a:ext cx="3598044" cy="4747260"/>
          </a:xfrm>
        </p:spPr>
        <p:txBody>
          <a:bodyPr>
            <a:normAutofit lnSpcReduction="10000"/>
          </a:bodyPr>
          <a:lstStyle/>
          <a:p>
            <a:pPr marL="285750" indent="-285750">
              <a:spcAft>
                <a:spcPts val="1800"/>
              </a:spcAft>
            </a:pPr>
            <a:r>
              <a:rPr lang="en-US" dirty="0"/>
              <a:t>Parking and curb management</a:t>
            </a:r>
          </a:p>
          <a:p>
            <a:pPr marL="285750" indent="-285750">
              <a:spcAft>
                <a:spcPts val="1800"/>
              </a:spcAft>
            </a:pPr>
            <a:r>
              <a:rPr lang="en-US" dirty="0"/>
              <a:t>Wayfinding</a:t>
            </a:r>
          </a:p>
          <a:p>
            <a:pPr marL="285750" indent="-285750">
              <a:spcAft>
                <a:spcPts val="1800"/>
              </a:spcAft>
            </a:pPr>
            <a:r>
              <a:rPr lang="en-US" dirty="0"/>
              <a:t>Real-time information</a:t>
            </a:r>
          </a:p>
          <a:p>
            <a:pPr marL="285750" indent="-285750">
              <a:spcAft>
                <a:spcPts val="1800"/>
              </a:spcAft>
            </a:pPr>
            <a:r>
              <a:rPr lang="en-US" dirty="0"/>
              <a:t>Transportation demand management </a:t>
            </a:r>
          </a:p>
          <a:p>
            <a:pPr marL="285750" indent="-285750">
              <a:spcAft>
                <a:spcPts val="1800"/>
              </a:spcAft>
            </a:pPr>
            <a:r>
              <a:rPr lang="en-US" dirty="0"/>
              <a:t>Urban goods delivery strategies</a:t>
            </a:r>
          </a:p>
          <a:p>
            <a:pPr marL="285750" indent="-285750">
              <a:spcAft>
                <a:spcPts val="1800"/>
              </a:spcAft>
            </a:pPr>
            <a:r>
              <a:rPr lang="en-US" dirty="0"/>
              <a:t>Shared mobility</a:t>
            </a:r>
          </a:p>
          <a:p>
            <a:pPr marL="0" indent="0">
              <a:spcAft>
                <a:spcPts val="1800"/>
              </a:spcAft>
              <a:buNone/>
            </a:pPr>
            <a:endParaRPr lang="en-US" dirty="0"/>
          </a:p>
          <a:p>
            <a:pPr>
              <a:spcAft>
                <a:spcPts val="1800"/>
              </a:spcAft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8975CA-FC1A-432C-9063-AC793FCA7F0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41" y="40537"/>
            <a:ext cx="1371600" cy="13758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5" r="33334" b="32222"/>
          <a:stretch/>
        </p:blipFill>
        <p:spPr>
          <a:xfrm>
            <a:off x="3962400" y="1744827"/>
            <a:ext cx="519389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26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dirty="0"/>
              <a:t>NEAR-TERM STRATEGIES</a:t>
            </a:r>
            <a:br>
              <a:rPr lang="en-US" dirty="0"/>
            </a:br>
            <a:r>
              <a:rPr lang="en-US" sz="2200" dirty="0"/>
              <a:t>PLEASE LET US KNOW…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could these changes affect how you move to and through Center City?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What questions or concerns come to mind?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What would you need to make these changes work for you?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Who else should we be talking to and how?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8975CA-FC1A-432C-9063-AC793FCA7F0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191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8975CA-FC1A-432C-9063-AC793FCA7F0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289034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NEAR-TERM STRATEGIES </a:t>
            </a:r>
            <a:br>
              <a:rPr lang="en-US" dirty="0"/>
            </a:br>
            <a:r>
              <a:rPr lang="en-US" sz="2700" b="1" dirty="0"/>
              <a:t>DECISION ROADMAP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99700490"/>
              </p:ext>
            </p:extLst>
          </p:nvPr>
        </p:nvGraphicFramePr>
        <p:xfrm>
          <a:off x="-285527" y="1539875"/>
          <a:ext cx="9220201" cy="4816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Slide Number Placeholder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9ED83C-2D8A-42B0-BBF1-CDE43C1054AA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7531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90500"/>
            <a:ext cx="7010400" cy="838200"/>
          </a:xfrm>
        </p:spPr>
        <p:txBody>
          <a:bodyPr>
            <a:normAutofit/>
          </a:bodyPr>
          <a:lstStyle/>
          <a:p>
            <a:r>
              <a:rPr lang="en-US" dirty="0"/>
              <a:t>LEARN MORE - ONECENTERCITY.ORG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8975CA-FC1A-432C-9063-AC793FCA7F0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20" name="Content Placeholder 19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"/>
          <a:stretch/>
        </p:blipFill>
        <p:spPr>
          <a:xfrm>
            <a:off x="3172378" y="1113454"/>
            <a:ext cx="5669280" cy="5493823"/>
          </a:xfrm>
        </p:spPr>
      </p:pic>
    </p:spTree>
    <p:extLst>
      <p:ext uri="{BB962C8B-B14F-4D97-AF65-F5344CB8AC3E}">
        <p14:creationId xmlns:p14="http://schemas.microsoft.com/office/powerpoint/2010/main" val="35961429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8839200" cy="137685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ea typeface="Kozuka Gothic Pro L" pitchFamily="34" charset="-128"/>
              </a:rPr>
              <a:t>Diane Wiatr, Deputy Project Manager</a:t>
            </a:r>
          </a:p>
          <a:p>
            <a:pPr marL="0" indent="0" algn="ctr">
              <a:buNone/>
            </a:pPr>
            <a:r>
              <a:rPr lang="en-US" dirty="0">
                <a:ea typeface="Kozuka Gothic Pro L" pitchFamily="34" charset="-128"/>
              </a:rPr>
              <a:t>diane.wiatr@seattle.gov | (206) 684-0811</a:t>
            </a:r>
            <a:endParaRPr lang="en-US" sz="2800" dirty="0">
              <a:ea typeface="Kozuka Gothic Pro L" pitchFamily="34" charset="-12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3429001"/>
            <a:ext cx="9143999" cy="685799"/>
          </a:xfrm>
          <a:prstGeom prst="rect">
            <a:avLst/>
          </a:prstGeom>
          <a:solidFill>
            <a:srgbClr val="F27254"/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Segoe UI Light" panose="020B0502040204020203" pitchFamily="34" charset="0"/>
                <a:ea typeface="Kozuka Gothic Pro L" pitchFamily="34" charset="-128"/>
              </a:rPr>
              <a:t>onecentercity.org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400" y="6553200"/>
            <a:ext cx="228600" cy="190500"/>
          </a:xfrm>
        </p:spPr>
        <p:txBody>
          <a:bodyPr/>
          <a:lstStyle/>
          <a:p>
            <a:fld id="{EF8975CA-FC1A-432C-9063-AC793FCA7F05}" type="slidenum">
              <a:rPr lang="en-US" smtClean="0"/>
              <a:pPr/>
              <a:t>25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8179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393077" y="5628692"/>
            <a:ext cx="1600200" cy="273844"/>
          </a:xfrm>
        </p:spPr>
        <p:txBody>
          <a:bodyPr/>
          <a:lstStyle/>
          <a:p>
            <a:pPr algn="r"/>
            <a:fld id="{659ED83C-2D8A-42B0-BBF1-CDE43C1054AA}" type="slidenum">
              <a:rPr lang="en-US" smtClean="0"/>
              <a:pPr algn="r"/>
              <a:t>3</a:t>
            </a:fld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617" y="1787338"/>
            <a:ext cx="6858000" cy="421341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410200" y="762000"/>
            <a:ext cx="2813023" cy="3570154"/>
            <a:chOff x="5191596" y="1224209"/>
            <a:chExt cx="2813023" cy="357015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0" t="16116" r="44167" b="12640"/>
            <a:stretch/>
          </p:blipFill>
          <p:spPr>
            <a:xfrm>
              <a:off x="5191596" y="1787338"/>
              <a:ext cx="2813023" cy="300702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67" t="32468" r="30833" b="54891"/>
            <a:stretch/>
          </p:blipFill>
          <p:spPr>
            <a:xfrm>
              <a:off x="5576453" y="1224209"/>
              <a:ext cx="685800" cy="62865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01" t="48556" r="15832" b="43400"/>
            <a:stretch/>
          </p:blipFill>
          <p:spPr>
            <a:xfrm>
              <a:off x="6234227" y="1452809"/>
              <a:ext cx="1657350" cy="400050"/>
            </a:xfrm>
            <a:prstGeom prst="rect">
              <a:avLst/>
            </a:prstGeom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ONE CENTER CITY?</a:t>
            </a:r>
          </a:p>
        </p:txBody>
      </p:sp>
    </p:spTree>
    <p:extLst>
      <p:ext uri="{BB962C8B-B14F-4D97-AF65-F5344CB8AC3E}">
        <p14:creationId xmlns:p14="http://schemas.microsoft.com/office/powerpoint/2010/main" val="3669087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-76200"/>
            <a:ext cx="3200400" cy="1143000"/>
          </a:xfrm>
        </p:spPr>
        <p:txBody>
          <a:bodyPr/>
          <a:lstStyle/>
          <a:p>
            <a:r>
              <a:rPr lang="en-US" dirty="0"/>
              <a:t>WHERE IS THE CENTER CITY?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4" t="30000" r="25228" b="28889"/>
          <a:stretch/>
        </p:blipFill>
        <p:spPr>
          <a:xfrm>
            <a:off x="-304800" y="1676400"/>
            <a:ext cx="4324865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211" y="-38100"/>
            <a:ext cx="5299364" cy="68580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3124200" y="2438400"/>
            <a:ext cx="281940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505200" y="2895600"/>
            <a:ext cx="2438400" cy="2743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52400" y="6553200"/>
            <a:ext cx="228600" cy="190500"/>
          </a:xfrm>
        </p:spPr>
        <p:txBody>
          <a:bodyPr/>
          <a:lstStyle/>
          <a:p>
            <a:fld id="{EF8975CA-FC1A-432C-9063-AC793FCA7F0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908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39200" y="6070600"/>
            <a:ext cx="228600" cy="228600"/>
          </a:xfrm>
        </p:spPr>
        <p:txBody>
          <a:bodyPr/>
          <a:lstStyle/>
          <a:p>
            <a:fld id="{EF8975CA-FC1A-432C-9063-AC793FCA7F0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5089" y="3199824"/>
            <a:ext cx="10668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cs typeface="Segoe UI Light" panose="020B0502040204020203" pitchFamily="34" charset="0"/>
              </a:rPr>
              <a:t>OCC Near-Term Plan</a:t>
            </a:r>
          </a:p>
          <a:p>
            <a:pPr marL="117475" indent="-1174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cs typeface="Segoe UI Light" panose="020B0502040204020203" pitchFamily="34" charset="0"/>
              </a:rPr>
              <a:t>2</a:t>
            </a:r>
            <a:r>
              <a:rPr lang="en-US" sz="1100" baseline="30000" dirty="0">
                <a:solidFill>
                  <a:schemeClr val="tx2"/>
                </a:solidFill>
                <a:cs typeface="Segoe UI Light" panose="020B0502040204020203" pitchFamily="34" charset="0"/>
              </a:rPr>
              <a:t>nd</a:t>
            </a:r>
            <a:r>
              <a:rPr lang="en-US" sz="1100" dirty="0">
                <a:solidFill>
                  <a:schemeClr val="tx2"/>
                </a:solidFill>
                <a:cs typeface="Segoe UI Light" panose="020B0502040204020203" pitchFamily="34" charset="0"/>
              </a:rPr>
              <a:t> Ave PBL open</a:t>
            </a:r>
          </a:p>
          <a:p>
            <a:pPr marL="117475" indent="-1174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cs typeface="Segoe UI Light" panose="020B0502040204020203" pitchFamily="34" charset="0"/>
              </a:rPr>
              <a:t>Center City Connector (CCC) construction begins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41206" y="3199824"/>
            <a:ext cx="115914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cs typeface="Segoe UI Light" panose="020B0502040204020203" pitchFamily="34" charset="0"/>
              </a:rPr>
              <a:t>DSTT closes to buses</a:t>
            </a:r>
          </a:p>
          <a:p>
            <a:pPr marL="117475" indent="-1174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cs typeface="Segoe UI Light" panose="020B0502040204020203" pitchFamily="34" charset="0"/>
              </a:rPr>
              <a:t>Convention Center construction begins</a:t>
            </a:r>
          </a:p>
          <a:p>
            <a:pPr marL="117475" indent="-1174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cs typeface="Segoe UI Light" panose="020B0502040204020203" pitchFamily="34" charset="0"/>
              </a:rPr>
              <a:t>D2 Roadway closes</a:t>
            </a:r>
          </a:p>
          <a:p>
            <a:pPr marL="117475" indent="-1174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cs typeface="Segoe UI Light" panose="020B0502040204020203" pitchFamily="34" charset="0"/>
              </a:rPr>
              <a:t>Madison BRT construction begins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04156" y="3244619"/>
            <a:ext cx="1315917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cs typeface="Segoe UI Light" panose="020B0502040204020203" pitchFamily="34" charset="0"/>
              </a:rPr>
              <a:t>Madison BRT open</a:t>
            </a:r>
          </a:p>
          <a:p>
            <a:pPr marL="117475" indent="-1174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cs typeface="Segoe UI Light" panose="020B0502040204020203" pitchFamily="34" charset="0"/>
              </a:rPr>
              <a:t>SR 99 Tunnel open*</a:t>
            </a:r>
          </a:p>
          <a:p>
            <a:pPr marL="117475" indent="-1174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cs typeface="Segoe UI Light" panose="020B0502040204020203" pitchFamily="34" charset="0"/>
              </a:rPr>
              <a:t>Alaskan Way Viaduct demolition*</a:t>
            </a:r>
          </a:p>
          <a:p>
            <a:pPr marL="117475" indent="-1174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cs typeface="Segoe UI Light" panose="020B0502040204020203" pitchFamily="34" charset="0"/>
              </a:rPr>
              <a:t>Alaskan Way construction begins*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51259" y="3257681"/>
            <a:ext cx="112650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cs typeface="Segoe UI Light" panose="020B0502040204020203" pitchFamily="34" charset="0"/>
              </a:rPr>
              <a:t>Convention Center open</a:t>
            </a:r>
          </a:p>
          <a:p>
            <a:pPr marL="117475" indent="-1174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cs typeface="Segoe UI Light" panose="020B0502040204020203" pitchFamily="34" charset="0"/>
              </a:rPr>
              <a:t>Center City Connector open</a:t>
            </a:r>
          </a:p>
          <a:p>
            <a:pPr marL="117475" indent="-1174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cs typeface="Segoe UI Light" panose="020B0502040204020203" pitchFamily="34" charset="0"/>
              </a:rPr>
              <a:t>Alaskan Way open to buses*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34000" y="3199824"/>
            <a:ext cx="144780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cs typeface="Segoe UI Light" panose="020B0502040204020203" pitchFamily="34" charset="0"/>
              </a:rPr>
              <a:t>Northgate Link open</a:t>
            </a:r>
          </a:p>
          <a:p>
            <a:pPr marL="117475" indent="-1174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cs typeface="Segoe UI Light" panose="020B0502040204020203" pitchFamily="34" charset="0"/>
              </a:rPr>
              <a:t>North Portal streets open*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86662" y="3244619"/>
            <a:ext cx="144780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cs typeface="Segoe UI Light" panose="020B0502040204020203" pitchFamily="34" charset="0"/>
              </a:rPr>
              <a:t>Lynnwood &amp; East Link open</a:t>
            </a:r>
          </a:p>
          <a:p>
            <a:pPr marL="117475" indent="-1174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cs typeface="Segoe UI Light" panose="020B0502040204020203" pitchFamily="34" charset="0"/>
              </a:rPr>
              <a:t>Alaskan Way open to traffic*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47" y="287767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/>
              <a:t>A TIMING CHALLENGE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159045" y="3727175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2020</a:t>
            </a:r>
          </a:p>
        </p:txBody>
      </p:sp>
      <p:sp>
        <p:nvSpPr>
          <p:cNvPr id="26" name="TextBox 25"/>
          <p:cNvSpPr txBox="1"/>
          <p:nvPr/>
        </p:nvSpPr>
        <p:spPr>
          <a:xfrm rot="5400000">
            <a:off x="1645617" y="1777082"/>
            <a:ext cx="1447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Fall 2018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5" y="2240313"/>
            <a:ext cx="8944927" cy="91052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121383" y="2804157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2021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46031" y="2815415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2022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86662" y="2814407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2023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929072" y="2793292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2020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72273" y="2792333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2019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9898" y="2792333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2017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63793" y="2796749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2018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5089" y="6327887"/>
            <a:ext cx="72911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>
                <a:solidFill>
                  <a:schemeClr val="tx2"/>
                </a:solidFill>
                <a:cs typeface="Segoe UI Light" panose="020B0502040204020203" pitchFamily="34" charset="0"/>
              </a:rPr>
              <a:t>* - Alaskan Way Viaduct Replacement Program project timelines dependent on completion of the SR 99 Tunnel </a:t>
            </a:r>
          </a:p>
        </p:txBody>
      </p:sp>
    </p:spTree>
    <p:extLst>
      <p:ext uri="{BB962C8B-B14F-4D97-AF65-F5344CB8AC3E}">
        <p14:creationId xmlns:p14="http://schemas.microsoft.com/office/powerpoint/2010/main" val="3354958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3409936" cy="5257800"/>
          </a:xfrm>
        </p:spPr>
        <p:txBody>
          <a:bodyPr>
            <a:normAutofit fontScale="92500" lnSpcReduction="10000"/>
          </a:bodyPr>
          <a:lstStyle/>
          <a:p>
            <a:pPr marL="3429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300" dirty="0">
                <a:solidFill>
                  <a:srgbClr val="0097A4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Light rail expansion</a:t>
            </a:r>
          </a:p>
          <a:p>
            <a:pPr lvl="1"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en-US" sz="1700" dirty="0">
                <a:ea typeface="Segoe UI" panose="020B0502040204020203" pitchFamily="34" charset="0"/>
                <a:cs typeface="Segoe UI" panose="020B0502040204020203" pitchFamily="34" charset="0"/>
              </a:rPr>
              <a:t>Northgate Link</a:t>
            </a:r>
          </a:p>
          <a:p>
            <a:pPr lvl="1"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en-US" sz="1700" dirty="0">
                <a:ea typeface="Segoe UI" panose="020B0502040204020203" pitchFamily="34" charset="0"/>
                <a:cs typeface="Segoe UI" panose="020B0502040204020203" pitchFamily="34" charset="0"/>
              </a:rPr>
              <a:t>East &amp; Lynnwood Link</a:t>
            </a:r>
          </a:p>
          <a:p>
            <a:pPr lvl="1"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en-US" sz="1700" dirty="0">
                <a:ea typeface="Segoe UI" panose="020B0502040204020203" pitchFamily="34" charset="0"/>
                <a:cs typeface="Segoe UI" panose="020B0502040204020203" pitchFamily="34" charset="0"/>
              </a:rPr>
              <a:t>Federal Way Link</a:t>
            </a:r>
          </a:p>
          <a:p>
            <a:pPr marL="3429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300" dirty="0">
                <a:solidFill>
                  <a:srgbClr val="0097A4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SR 99 tunnel and Seattle Waterfront</a:t>
            </a:r>
          </a:p>
          <a:p>
            <a:pPr marL="3429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300" dirty="0">
                <a:solidFill>
                  <a:srgbClr val="0097A4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Center City Connector Streetcar</a:t>
            </a:r>
          </a:p>
          <a:p>
            <a:pPr marL="3429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300" dirty="0">
                <a:solidFill>
                  <a:srgbClr val="0097A4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Rapid Ride Expansion</a:t>
            </a:r>
          </a:p>
          <a:p>
            <a:pPr lvl="1"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en-US" sz="1700" dirty="0">
                <a:ea typeface="Segoe UI" panose="020B0502040204020203" pitchFamily="34" charset="0"/>
                <a:cs typeface="Segoe UI" panose="020B0502040204020203" pitchFamily="34" charset="0"/>
              </a:rPr>
              <a:t>13 new corridors in King County by 2024</a:t>
            </a:r>
          </a:p>
          <a:p>
            <a:pPr lvl="1"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en-US" sz="1700" dirty="0">
                <a:ea typeface="Segoe UI" panose="020B0502040204020203" pitchFamily="34" charset="0"/>
                <a:cs typeface="Segoe UI" panose="020B0502040204020203" pitchFamily="34" charset="0"/>
              </a:rPr>
              <a:t>7 of the 13 in Seattle</a:t>
            </a:r>
          </a:p>
          <a:p>
            <a:pPr marL="3429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300" dirty="0">
                <a:solidFill>
                  <a:srgbClr val="0097A4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Center City Bike Network</a:t>
            </a:r>
          </a:p>
          <a:p>
            <a:endParaRPr lang="en-US" sz="23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62916"/>
            <a:ext cx="7696200" cy="751130"/>
          </a:xfrm>
        </p:spPr>
        <p:txBody>
          <a:bodyPr>
            <a:normAutofit/>
          </a:bodyPr>
          <a:lstStyle/>
          <a:p>
            <a:r>
              <a:rPr lang="en-US" dirty="0"/>
              <a:t>TRANSPORTATION SYSTEM CHANGES</a:t>
            </a:r>
          </a:p>
        </p:txBody>
      </p:sp>
      <p:pic>
        <p:nvPicPr>
          <p:cNvPr id="7" name="Picture 3" descr="C:\Users\lorenzc\Downloads\25937376472_d8b6142ce6_z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20845" y="1371600"/>
            <a:ext cx="2568560" cy="236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lorenzc\Downloads\20102984093_9314352ea4_z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20845" y="3886200"/>
            <a:ext cx="2572438" cy="234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8638" y="3876989"/>
            <a:ext cx="2525904" cy="234086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2400" y="6553200"/>
            <a:ext cx="228600" cy="190500"/>
          </a:xfrm>
        </p:spPr>
        <p:txBody>
          <a:bodyPr/>
          <a:lstStyle/>
          <a:p>
            <a:fld id="{EF8975CA-FC1A-432C-9063-AC793FCA7F0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4647" y="1381621"/>
            <a:ext cx="2579895" cy="23479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78373" y="1402028"/>
            <a:ext cx="228349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Image:  Capitolhillseattle.com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3352" y="1371599"/>
            <a:ext cx="2565048" cy="236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45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21166" y="1981200"/>
            <a:ext cx="3861352" cy="380999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7A4"/>
              </a:buClr>
              <a:buFont typeface="Courier New" panose="02070309020205020404" pitchFamily="49" charset="0"/>
              <a:buChar char="o"/>
              <a:defRPr sz="2200" kern="1200">
                <a:solidFill>
                  <a:srgbClr val="0097A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7A4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7A4"/>
              </a:buClr>
              <a:buFont typeface="Arial" pitchFamily="34" charset="0"/>
              <a:buChar char="-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7A4"/>
              </a:buClr>
              <a:buFont typeface="Arial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7A4"/>
              </a:buClr>
              <a:buFont typeface="Arial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1800"/>
              </a:spcAft>
            </a:pPr>
            <a:r>
              <a:rPr lang="en-US" sz="2400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10,000+ residential units under construction (June 2016)</a:t>
            </a:r>
          </a:p>
          <a:p>
            <a:pPr>
              <a:lnSpc>
                <a:spcPct val="120000"/>
              </a:lnSpc>
              <a:spcAft>
                <a:spcPts val="1800"/>
              </a:spcAft>
            </a:pPr>
            <a:r>
              <a:rPr lang="en-US" sz="2400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11M+ square feet of institutional, office and retail space approved or under construction (June 2016) </a:t>
            </a:r>
          </a:p>
          <a:p>
            <a:pPr>
              <a:lnSpc>
                <a:spcPct val="120000"/>
              </a:lnSpc>
              <a:spcAft>
                <a:spcPts val="1800"/>
              </a:spcAft>
            </a:pPr>
            <a:r>
              <a:rPr lang="en-US" sz="2400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Convention Center Addition</a:t>
            </a:r>
            <a:endParaRPr lang="en-US" sz="2400" dirty="0">
              <a:latin typeface="+mj-lt"/>
              <a:ea typeface="Segoe UI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044" y="350839"/>
            <a:ext cx="4817310" cy="62341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9884775">
            <a:off x="6401874" y="3350705"/>
            <a:ext cx="195287" cy="1252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50838"/>
            <a:ext cx="3853918" cy="1249362"/>
          </a:xfrm>
        </p:spPr>
        <p:txBody>
          <a:bodyPr>
            <a:normAutofit/>
          </a:bodyPr>
          <a:lstStyle/>
          <a:p>
            <a:r>
              <a:rPr lang="en-US" dirty="0"/>
              <a:t>OPPORTUNITY AND GROWTH</a:t>
            </a:r>
          </a:p>
        </p:txBody>
      </p:sp>
    </p:spTree>
    <p:extLst>
      <p:ext uri="{BB962C8B-B14F-4D97-AF65-F5344CB8AC3E}">
        <p14:creationId xmlns:p14="http://schemas.microsoft.com/office/powerpoint/2010/main" val="1771194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8628"/>
            <a:ext cx="7204499" cy="1014210"/>
          </a:xfrm>
        </p:spPr>
        <p:txBody>
          <a:bodyPr>
            <a:normAutofit/>
          </a:bodyPr>
          <a:lstStyle/>
          <a:p>
            <a:r>
              <a:rPr lang="en-US" sz="2600" dirty="0"/>
              <a:t>BUS OPERATIONS IN DOWNTOWN SEATTLE TRANSIT TUNNEL (DSTT)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35303" y="1535430"/>
            <a:ext cx="3474697" cy="4103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7A4"/>
              </a:buClr>
              <a:buFont typeface="Courier New" panose="02070309020205020404" pitchFamily="49" charset="0"/>
              <a:buChar char="o"/>
              <a:defRPr sz="2200" kern="1200">
                <a:solidFill>
                  <a:srgbClr val="0097A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7A4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7A4"/>
              </a:buClr>
              <a:buFont typeface="Arial" pitchFamily="34" charset="0"/>
              <a:buChar char="-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7A4"/>
              </a:buClr>
              <a:buFont typeface="Arial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7A4"/>
              </a:buClr>
              <a:buFont typeface="Arial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r>
              <a:rPr lang="en-US" dirty="0">
                <a:latin typeface="+mj-lt"/>
              </a:rPr>
              <a:t>Seven regional routes to downtown</a:t>
            </a:r>
          </a:p>
          <a:p>
            <a:pPr>
              <a:spcAft>
                <a:spcPts val="1800"/>
              </a:spcAft>
            </a:pPr>
            <a:r>
              <a:rPr lang="en-US" dirty="0">
                <a:latin typeface="+mj-lt"/>
              </a:rPr>
              <a:t>40 buses per direction during PM peak hour</a:t>
            </a:r>
          </a:p>
          <a:p>
            <a:pPr>
              <a:spcAft>
                <a:spcPts val="1800"/>
              </a:spcAft>
            </a:pPr>
            <a:r>
              <a:rPr lang="en-US" dirty="0">
                <a:latin typeface="+mj-lt"/>
              </a:rPr>
              <a:t>15,000 riders during the PM peak period (3-7 PM)</a:t>
            </a:r>
          </a:p>
        </p:txBody>
      </p:sp>
      <p:sp>
        <p:nvSpPr>
          <p:cNvPr id="3" name="Oval 2"/>
          <p:cNvSpPr/>
          <p:nvPr/>
        </p:nvSpPr>
        <p:spPr>
          <a:xfrm>
            <a:off x="5731918" y="3979043"/>
            <a:ext cx="516482" cy="5257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943600" y="4648200"/>
            <a:ext cx="0" cy="717312"/>
          </a:xfrm>
          <a:prstGeom prst="straightConnector1">
            <a:avLst/>
          </a:prstGeom>
          <a:ln w="730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943600" y="2057400"/>
            <a:ext cx="0" cy="717312"/>
          </a:xfrm>
          <a:prstGeom prst="straightConnector1">
            <a:avLst/>
          </a:prstGeom>
          <a:ln w="730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7" r="14294"/>
          <a:stretch/>
        </p:blipFill>
        <p:spPr>
          <a:xfrm>
            <a:off x="3906921" y="1535430"/>
            <a:ext cx="4591708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61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5400" y="1137312"/>
            <a:ext cx="3526338" cy="55682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traight Arrow Connector 20"/>
          <p:cNvCxnSpPr/>
          <p:nvPr/>
        </p:nvCxnSpPr>
        <p:spPr>
          <a:xfrm flipV="1">
            <a:off x="381000" y="5715000"/>
            <a:ext cx="0" cy="345336"/>
          </a:xfrm>
          <a:prstGeom prst="straightConnector1">
            <a:avLst/>
          </a:prstGeom>
          <a:ln w="603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33400" y="1773742"/>
            <a:ext cx="0" cy="345336"/>
          </a:xfrm>
          <a:prstGeom prst="straightConnector1">
            <a:avLst/>
          </a:prstGeom>
          <a:ln w="603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477171" y="3124200"/>
            <a:ext cx="0" cy="345336"/>
          </a:xfrm>
          <a:prstGeom prst="straightConnector1">
            <a:avLst/>
          </a:prstGeom>
          <a:ln w="603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381000" y="3836772"/>
            <a:ext cx="0" cy="345336"/>
          </a:xfrm>
          <a:prstGeom prst="straightConnector1">
            <a:avLst/>
          </a:prstGeom>
          <a:ln w="603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424006" y="1889370"/>
            <a:ext cx="0" cy="345336"/>
          </a:xfrm>
          <a:prstGeom prst="straightConnector1">
            <a:avLst/>
          </a:prstGeom>
          <a:ln w="603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397093" y="4495800"/>
            <a:ext cx="0" cy="345336"/>
          </a:xfrm>
          <a:prstGeom prst="straightConnector1">
            <a:avLst/>
          </a:prstGeom>
          <a:ln w="603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477171" y="5887668"/>
            <a:ext cx="0" cy="345336"/>
          </a:xfrm>
          <a:prstGeom prst="straightConnector1">
            <a:avLst/>
          </a:prstGeom>
          <a:ln w="603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/>
          <p:cNvSpPr txBox="1">
            <a:spLocks/>
          </p:cNvSpPr>
          <p:nvPr/>
        </p:nvSpPr>
        <p:spPr>
          <a:xfrm>
            <a:off x="380999" y="1137312"/>
            <a:ext cx="4648201" cy="5720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7A4"/>
              </a:buClr>
              <a:buFont typeface="Courier New" panose="02070309020205020404" pitchFamily="49" charset="0"/>
              <a:buChar char="o"/>
              <a:defRPr sz="2200" kern="1200">
                <a:solidFill>
                  <a:srgbClr val="0097A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7A4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7A4"/>
              </a:buClr>
              <a:buFont typeface="Arial" pitchFamily="34" charset="0"/>
              <a:buChar char="-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7A4"/>
              </a:buClr>
              <a:buFont typeface="Arial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7A4"/>
              </a:buClr>
              <a:buFont typeface="Arial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endParaRPr lang="en-US" sz="1800" dirty="0">
              <a:latin typeface="+mj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NO ACTION</a:t>
            </a:r>
            <a:br>
              <a:rPr lang="en-US" sz="2800" dirty="0"/>
            </a:br>
            <a:r>
              <a:rPr lang="en-US" sz="2700" dirty="0"/>
              <a:t>NOT AN OPTION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Longer travel times</a:t>
            </a:r>
          </a:p>
          <a:p>
            <a:r>
              <a:rPr lang="en-US" dirty="0"/>
              <a:t>Reduced travel reliability</a:t>
            </a:r>
          </a:p>
          <a:p>
            <a:r>
              <a:rPr lang="en-US" dirty="0"/>
              <a:t>More passengers waiting on sidewalks</a:t>
            </a:r>
          </a:p>
          <a:p>
            <a:r>
              <a:rPr lang="en-US" dirty="0"/>
              <a:t>Less space for other uses</a:t>
            </a:r>
          </a:p>
          <a:p>
            <a:pPr lvl="1"/>
            <a:r>
              <a:rPr lang="en-US" dirty="0"/>
              <a:t>Bikes</a:t>
            </a:r>
          </a:p>
          <a:p>
            <a:pPr lvl="1"/>
            <a:r>
              <a:rPr lang="en-US" dirty="0"/>
              <a:t>Delivery vehicles</a:t>
            </a:r>
          </a:p>
          <a:p>
            <a:pPr lvl="1"/>
            <a:r>
              <a:rPr lang="en-US" dirty="0"/>
              <a:t>Service providers</a:t>
            </a:r>
          </a:p>
          <a:p>
            <a:pPr lvl="1"/>
            <a:r>
              <a:rPr lang="en-US" dirty="0"/>
              <a:t>Taxi and for-hire vehicles</a:t>
            </a:r>
          </a:p>
          <a:p>
            <a:r>
              <a:rPr lang="en-US" dirty="0"/>
              <a:t>Additional cost to transit providers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8416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i=&quot;http://www.w3.org/2001/XMLSchema-instance&quot; xmlns:xsd=&quot;http://www.w3.org/2001/XMLSchema&quot;&gt;&#10;  &lt;Timer&gt;30&lt;/Timer&gt;&#10;  &lt;Answer /&gt;&#10;  &lt;Point&gt;10&lt;/Point&gt;&#10;  &lt;ID&gt;f5d68307-6ccd-45d4-bddd-0a8237b9ccf2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heme/theme1.xml><?xml version="1.0" encoding="utf-8"?>
<a:theme xmlns:a="http://schemas.openxmlformats.org/drawingml/2006/main" name="NN PPT Template">
  <a:themeElements>
    <a:clrScheme name="NN Colors">
      <a:dk1>
        <a:sysClr val="windowText" lastClr="000000"/>
      </a:dk1>
      <a:lt1>
        <a:sysClr val="window" lastClr="FFFFFF"/>
      </a:lt1>
      <a:dk2>
        <a:srgbClr val="555555"/>
      </a:dk2>
      <a:lt2>
        <a:srgbClr val="CEC8A8"/>
      </a:lt2>
      <a:accent1>
        <a:srgbClr val="00659A"/>
      </a:accent1>
      <a:accent2>
        <a:srgbClr val="005083"/>
      </a:accent2>
      <a:accent3>
        <a:srgbClr val="D46F4E"/>
      </a:accent3>
      <a:accent4>
        <a:srgbClr val="EEAC5B"/>
      </a:accent4>
      <a:accent5>
        <a:srgbClr val="B5BD00"/>
      </a:accent5>
      <a:accent6>
        <a:srgbClr val="987366"/>
      </a:accent6>
      <a:hlink>
        <a:srgbClr val="00659A"/>
      </a:hlink>
      <a:folHlink>
        <a:srgbClr val="5D1E79"/>
      </a:folHlink>
    </a:clrScheme>
    <a:fontScheme name="NN Arial-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NN Moderna DDC TEM</Template>
  <TotalTime>33640</TotalTime>
  <Words>1483</Words>
  <Application>Microsoft Office PowerPoint</Application>
  <PresentationFormat>On-screen Show (4:3)</PresentationFormat>
  <Paragraphs>265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Arial Rounded MT Bold</vt:lpstr>
      <vt:lpstr>Calibri</vt:lpstr>
      <vt:lpstr>Courier New</vt:lpstr>
      <vt:lpstr>Kozuka Gothic Pro L</vt:lpstr>
      <vt:lpstr>Segoe UI</vt:lpstr>
      <vt:lpstr>Segoe UI Light</vt:lpstr>
      <vt:lpstr>Segoe UI Semibold</vt:lpstr>
      <vt:lpstr>Wingdings</vt:lpstr>
      <vt:lpstr>NN PPT Template</vt:lpstr>
      <vt:lpstr>One Center City Potential Near-term Strategies</vt:lpstr>
      <vt:lpstr>ONE CENTER CITY</vt:lpstr>
      <vt:lpstr>WHY ONE CENTER CITY?</vt:lpstr>
      <vt:lpstr>WHERE IS THE CENTER CITY?</vt:lpstr>
      <vt:lpstr>A TIMING CHALLENGE</vt:lpstr>
      <vt:lpstr>TRANSPORTATION SYSTEM CHANGES</vt:lpstr>
      <vt:lpstr>OPPORTUNITY AND GROWTH</vt:lpstr>
      <vt:lpstr>BUS OPERATIONS IN DOWNTOWN SEATTLE TRANSIT TUNNEL (DSTT)</vt:lpstr>
      <vt:lpstr>NO ACTION NOT AN OPTION</vt:lpstr>
      <vt:lpstr>POTENTIAL NEAR-TERM STRATEGIES</vt:lpstr>
      <vt:lpstr>One Center City guiding Principles</vt:lpstr>
      <vt:lpstr>One Center City guiding Principles (CONT.)</vt:lpstr>
      <vt:lpstr> POTENTIAL SURFACE STREET OPERATIONS STRATEGIES Option B: OPERATIONAL ENHANCEMENTS</vt:lpstr>
      <vt:lpstr> POTENTIAL SURFACE STREET OPERATIONS STRATEGIES Option C: 4TH AND 5TH AVENUES TRANSIT COUPLET</vt:lpstr>
      <vt:lpstr> POTENTIAL SURFACE STREET OPERATIONS STRATEGIES Option D: 5TH AVENUE TWO-WAY TRANSIT STREET</vt:lpstr>
      <vt:lpstr> POTENTIAL SURFACE STREET OPERATIONS STRATEGIES OVERVIEW </vt:lpstr>
      <vt:lpstr> PIKE &amp; PINE SURFACE STREET STRATEGIES </vt:lpstr>
      <vt:lpstr> UNION, PIKE &amp; PINE SURFACE STREET STRATEGIES OVERVIEW </vt:lpstr>
      <vt:lpstr>POTENTIAL TRANSIT SERVICE RESTRUCTURING STRATEGIES</vt:lpstr>
      <vt:lpstr>POTENTIAL Pedestrian and Public Realm STRATEGIES</vt:lpstr>
      <vt:lpstr>PROGRAMS AND MANAGEMENT STRATEGIES</vt:lpstr>
      <vt:lpstr>NEAR-TERM STRATEGIES PLEASE LET US KNOW…</vt:lpstr>
      <vt:lpstr>NEAR-TERM STRATEGIES  DECISION ROADMAP</vt:lpstr>
      <vt:lpstr>LEARN MORE - ONECENTERCITY.ORG </vt:lpstr>
      <vt:lpstr>QUESTIONS</vt:lpstr>
    </vt:vector>
  </TitlesOfParts>
  <Company>Nelson\Nygaard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Client Name of Presentation</dc:title>
  <dc:creator>Drew Meisel</dc:creator>
  <cp:lastModifiedBy>Moll, Lizzie</cp:lastModifiedBy>
  <cp:revision>1030</cp:revision>
  <cp:lastPrinted>2017-01-31T23:06:58Z</cp:lastPrinted>
  <dcterms:created xsi:type="dcterms:W3CDTF">2016-07-18T23:53:41Z</dcterms:created>
  <dcterms:modified xsi:type="dcterms:W3CDTF">2017-02-17T19:32:38Z</dcterms:modified>
</cp:coreProperties>
</file>