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56" autoAdjust="0"/>
  </p:normalViewPr>
  <p:slideViewPr>
    <p:cSldViewPr snapToGrid="0" snapToObjects="1">
      <p:cViewPr>
        <p:scale>
          <a:sx n="112" d="100"/>
          <a:sy n="112" d="100"/>
        </p:scale>
        <p:origin x="-972" y="117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1848650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114510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201589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52B5E-D77F-E646-BECA-A249E9B4CA2A}"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799221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52B5E-D77F-E646-BECA-A249E9B4CA2A}" type="datetimeFigureOut">
              <a:rPr lang="en-US" smtClean="0"/>
              <a:t>4/14/2015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300127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52B5E-D77F-E646-BECA-A249E9B4CA2A}"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314619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52B5E-D77F-E646-BECA-A249E9B4CA2A}" type="datetimeFigureOut">
              <a:rPr lang="en-US" smtClean="0"/>
              <a:t>4/14/2015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925317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52B5E-D77F-E646-BECA-A249E9B4CA2A}" type="datetimeFigureOut">
              <a:rPr lang="en-US" smtClean="0"/>
              <a:t>4/14/2015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393959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52B5E-D77F-E646-BECA-A249E9B4CA2A}" type="datetimeFigureOut">
              <a:rPr lang="en-US" smtClean="0"/>
              <a:t>4/14/2015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2193426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52B5E-D77F-E646-BECA-A249E9B4CA2A}"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222756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52B5E-D77F-E646-BECA-A249E9B4CA2A}" type="datetimeFigureOut">
              <a:rPr lang="en-US" smtClean="0"/>
              <a:t>4/14/2015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ADBB7-6D55-914C-9E23-1F86AC0B001C}" type="slidenum">
              <a:rPr lang="en-US" smtClean="0"/>
              <a:t>‹#›</a:t>
            </a:fld>
            <a:endParaRPr lang="en-US"/>
          </a:p>
        </p:txBody>
      </p:sp>
    </p:spTree>
    <p:extLst>
      <p:ext uri="{BB962C8B-B14F-4D97-AF65-F5344CB8AC3E}">
        <p14:creationId xmlns:p14="http://schemas.microsoft.com/office/powerpoint/2010/main" val="424106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DC52B5E-D77F-E646-BECA-A249E9B4CA2A}" type="datetimeFigureOut">
              <a:rPr lang="en-US" smtClean="0"/>
              <a:t>4/14/2015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0BADBB7-6D55-914C-9E23-1F86AC0B001C}" type="slidenum">
              <a:rPr lang="en-US" smtClean="0"/>
              <a:t>‹#›</a:t>
            </a:fld>
            <a:endParaRPr lang="en-US"/>
          </a:p>
        </p:txBody>
      </p:sp>
    </p:spTree>
    <p:extLst>
      <p:ext uri="{BB962C8B-B14F-4D97-AF65-F5344CB8AC3E}">
        <p14:creationId xmlns:p14="http://schemas.microsoft.com/office/powerpoint/2010/main" val="2390475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90500" y="5808310"/>
            <a:ext cx="6477000" cy="523220"/>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a:latin typeface="Footlight MT Light"/>
                <a:cs typeface="Footlight MT Light"/>
              </a:rPr>
              <a:t>Wednesday April </a:t>
            </a:r>
            <a:r>
              <a:rPr lang="en-US" sz="2800" b="1" dirty="0" smtClean="0">
                <a:latin typeface="Footlight MT Light"/>
                <a:cs typeface="Footlight MT Light"/>
              </a:rPr>
              <a:t>29  7</a:t>
            </a:r>
            <a:r>
              <a:rPr lang="en-US" sz="2800" b="1" dirty="0">
                <a:latin typeface="Footlight MT Light"/>
                <a:cs typeface="Footlight MT Light"/>
              </a:rPr>
              <a:t>:00 PM – </a:t>
            </a:r>
            <a:r>
              <a:rPr lang="en-US" sz="2800" b="1" dirty="0" smtClean="0">
                <a:latin typeface="Footlight MT Light"/>
                <a:cs typeface="Footlight MT Light"/>
              </a:rPr>
              <a:t>9:00 PM</a:t>
            </a:r>
            <a:endParaRPr lang="en-US" sz="2800" dirty="0">
              <a:latin typeface="Footlight MT Light"/>
              <a:cs typeface="Footlight MT Light"/>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908383" y="1094134"/>
            <a:ext cx="5041235" cy="3351667"/>
          </a:xfrm>
          <a:prstGeom prst="rect">
            <a:avLst/>
          </a:prstGeom>
        </p:spPr>
      </p:pic>
      <p:sp>
        <p:nvSpPr>
          <p:cNvPr id="5" name="TextBox 4"/>
          <p:cNvSpPr txBox="1"/>
          <p:nvPr/>
        </p:nvSpPr>
        <p:spPr>
          <a:xfrm>
            <a:off x="908382" y="4445789"/>
            <a:ext cx="5041235" cy="707886"/>
          </a:xfrm>
          <a:prstGeom prst="rect">
            <a:avLst/>
          </a:prstGeom>
          <a:noFill/>
        </p:spPr>
        <p:txBody>
          <a:bodyPr wrap="square" rtlCol="0">
            <a:spAutoFit/>
          </a:bodyPr>
          <a:lstStyle/>
          <a:p>
            <a:pPr algn="ctr"/>
            <a:r>
              <a:rPr lang="en-US" sz="4000" b="1" dirty="0" smtClean="0">
                <a:latin typeface="Franklin Gothic Book"/>
                <a:cs typeface="Franklin Gothic Book"/>
              </a:rPr>
              <a:t>AN EVENING WITH</a:t>
            </a:r>
          </a:p>
        </p:txBody>
      </p:sp>
      <p:sp>
        <p:nvSpPr>
          <p:cNvPr id="6" name="TextBox 5"/>
          <p:cNvSpPr txBox="1"/>
          <p:nvPr/>
        </p:nvSpPr>
        <p:spPr>
          <a:xfrm>
            <a:off x="908382" y="4949729"/>
            <a:ext cx="5041236" cy="861774"/>
          </a:xfrm>
          <a:prstGeom prst="rect">
            <a:avLst/>
          </a:prstGeom>
          <a:noFill/>
        </p:spPr>
        <p:txBody>
          <a:bodyPr wrap="square" rtlCol="0">
            <a:spAutoFit/>
          </a:bodyPr>
          <a:lstStyle/>
          <a:p>
            <a:pPr algn="ctr"/>
            <a:r>
              <a:rPr lang="en-US" sz="4800" b="1" dirty="0" smtClean="0">
                <a:latin typeface="Franklin Gothic Medium"/>
                <a:cs typeface="Franklin Gothic Medium"/>
              </a:rPr>
              <a:t>“DR. FEELGOOD”</a:t>
            </a:r>
          </a:p>
        </p:txBody>
      </p:sp>
      <p:sp>
        <p:nvSpPr>
          <p:cNvPr id="14" name="TextBox 13"/>
          <p:cNvSpPr txBox="1"/>
          <p:nvPr/>
        </p:nvSpPr>
        <p:spPr>
          <a:xfrm>
            <a:off x="328866" y="6399263"/>
            <a:ext cx="2530601" cy="1600438"/>
          </a:xfrm>
          <a:prstGeom prst="rect">
            <a:avLst/>
          </a:prstGeom>
          <a:solidFill>
            <a:schemeClr val="accent6">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400" dirty="0" smtClean="0">
                <a:latin typeface="Big Caslon"/>
                <a:cs typeface="Big Caslon"/>
              </a:rPr>
              <a:t>Dr. JW Smith characterizes </a:t>
            </a:r>
            <a:r>
              <a:rPr lang="en-US" sz="1400" dirty="0">
                <a:latin typeface="Big Caslon"/>
                <a:cs typeface="Big Caslon"/>
              </a:rPr>
              <a:t>his musical style as “easy on the ear and a combination of Gospel and R&amp;B.” His influences range from Marvin Gaye and Ray Charles to Cee Lo Green</a:t>
            </a:r>
            <a:r>
              <a:rPr lang="en-US" sz="1400" dirty="0" smtClean="0">
                <a:latin typeface="Big Caslon"/>
                <a:cs typeface="Big Caslon"/>
              </a:rPr>
              <a:t>.</a:t>
            </a:r>
            <a:endParaRPr lang="en-US" sz="1400" dirty="0">
              <a:latin typeface="Big Caslon"/>
              <a:cs typeface="Big Caslon"/>
            </a:endParaRPr>
          </a:p>
        </p:txBody>
      </p:sp>
      <p:sp>
        <p:nvSpPr>
          <p:cNvPr id="17" name="TextBox 16"/>
          <p:cNvSpPr txBox="1"/>
          <p:nvPr/>
        </p:nvSpPr>
        <p:spPr>
          <a:xfrm>
            <a:off x="190500" y="7912545"/>
            <a:ext cx="6475857" cy="392415"/>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en-US" sz="1950" b="1" u="sng" dirty="0" smtClean="0">
                <a:latin typeface="Abadi MT Condensed Extra Bold"/>
                <a:cs typeface="Abadi MT Condensed Extra Bold"/>
              </a:rPr>
              <a:t>Great Food, Great Drinks, Raffles, &amp; Silent Auctions</a:t>
            </a:r>
            <a:endParaRPr lang="en-US" sz="1950" b="1" u="sng" dirty="0">
              <a:latin typeface="Abadi MT Condensed Extra Bold"/>
              <a:cs typeface="Abadi MT Condensed Extra Bold"/>
            </a:endParaRPr>
          </a:p>
        </p:txBody>
      </p:sp>
      <p:sp>
        <p:nvSpPr>
          <p:cNvPr id="18" name="TextBox 17"/>
          <p:cNvSpPr txBox="1"/>
          <p:nvPr/>
        </p:nvSpPr>
        <p:spPr>
          <a:xfrm>
            <a:off x="652064" y="141719"/>
            <a:ext cx="5553872" cy="707886"/>
          </a:xfrm>
          <a:prstGeom prst="rect">
            <a:avLst/>
          </a:prstGeom>
          <a:ln>
            <a:solidFill>
              <a:srgbClr val="FFFF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latin typeface="Franklin Gothic Medium"/>
                <a:cs typeface="Franklin Gothic Medium"/>
              </a:rPr>
              <a:t>Arnold’s Bar and Grill is hosting a </a:t>
            </a:r>
          </a:p>
          <a:p>
            <a:pPr algn="ctr"/>
            <a:r>
              <a:rPr lang="en-US" sz="2000" dirty="0" smtClean="0">
                <a:latin typeface="Franklin Gothic Medium"/>
                <a:cs typeface="Franklin Gothic Medium"/>
              </a:rPr>
              <a:t>Fundraising Event to Benefit Blind Ohioans!</a:t>
            </a:r>
            <a:endParaRPr lang="en-US" sz="2000" dirty="0">
              <a:latin typeface="Franklin Gothic Medium"/>
              <a:cs typeface="Franklin Gothic Medium"/>
            </a:endParaRPr>
          </a:p>
        </p:txBody>
      </p:sp>
      <p:pic>
        <p:nvPicPr>
          <p:cNvPr id="19" name="Picture 18" descr="Arnolds (1).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3625" y="6308342"/>
            <a:ext cx="3086824" cy="1530550"/>
          </a:xfrm>
          <a:prstGeom prst="rect">
            <a:avLst/>
          </a:prstGeom>
        </p:spPr>
      </p:pic>
      <p:sp>
        <p:nvSpPr>
          <p:cNvPr id="20" name="TextBox 19"/>
          <p:cNvSpPr txBox="1"/>
          <p:nvPr/>
        </p:nvSpPr>
        <p:spPr>
          <a:xfrm>
            <a:off x="2859467" y="6308850"/>
            <a:ext cx="3808032" cy="400110"/>
          </a:xfrm>
          <a:prstGeom prst="rect">
            <a:avLst/>
          </a:prstGeom>
          <a:noFill/>
        </p:spPr>
        <p:txBody>
          <a:bodyPr wrap="square" rtlCol="0">
            <a:spAutoFit/>
          </a:bodyPr>
          <a:lstStyle/>
          <a:p>
            <a:pPr algn="ctr"/>
            <a:r>
              <a:rPr lang="en-US" sz="2000" b="1" dirty="0" smtClean="0"/>
              <a:t>Join us at 210 East Eighth Street</a:t>
            </a:r>
          </a:p>
        </p:txBody>
      </p:sp>
      <p:sp>
        <p:nvSpPr>
          <p:cNvPr id="25" name="Rectangle 24"/>
          <p:cNvSpPr/>
          <p:nvPr/>
        </p:nvSpPr>
        <p:spPr>
          <a:xfrm>
            <a:off x="191644" y="928986"/>
            <a:ext cx="6474713" cy="488251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15" name="Picture 14" descr="C:\Users\owner\Pictures\nfbhome_logo.bmp"/>
          <p:cNvPicPr/>
          <p:nvPr/>
        </p:nvPicPr>
        <p:blipFill>
          <a:blip r:embed="rId4">
            <a:extLst>
              <a:ext uri="{28A0092B-C50C-407E-A947-70E740481C1C}">
                <a14:useLocalDpi xmlns:a14="http://schemas.microsoft.com/office/drawing/2010/main" val="0"/>
              </a:ext>
            </a:extLst>
          </a:blip>
          <a:srcRect/>
          <a:stretch>
            <a:fillRect/>
          </a:stretch>
        </p:blipFill>
        <p:spPr bwMode="auto">
          <a:xfrm>
            <a:off x="326580" y="8339220"/>
            <a:ext cx="819925" cy="670681"/>
          </a:xfrm>
          <a:prstGeom prst="rect">
            <a:avLst/>
          </a:prstGeom>
          <a:noFill/>
          <a:ln>
            <a:noFill/>
          </a:ln>
        </p:spPr>
      </p:pic>
      <p:sp>
        <p:nvSpPr>
          <p:cNvPr id="26" name="TextBox 25"/>
          <p:cNvSpPr txBox="1"/>
          <p:nvPr/>
        </p:nvSpPr>
        <p:spPr>
          <a:xfrm>
            <a:off x="1146504" y="8316540"/>
            <a:ext cx="5487524" cy="707886"/>
          </a:xfrm>
          <a:prstGeom prst="rect">
            <a:avLst/>
          </a:prstGeom>
          <a:noFill/>
        </p:spPr>
        <p:txBody>
          <a:bodyPr wrap="square" rtlCol="0">
            <a:spAutoFit/>
          </a:bodyPr>
          <a:lstStyle/>
          <a:p>
            <a:r>
              <a:rPr lang="en-US" sz="1000" dirty="0"/>
              <a:t>The National Federation of the Blind knows that blindness is not the characteristic that defines you or your future. Every day we raise the expectations of blind people, because low expectations create obstacles between blind people and our dreams. You can live the life you want; blindness is not what holds you </a:t>
            </a:r>
            <a:r>
              <a:rPr lang="en-US" sz="1000" dirty="0" smtClean="0"/>
              <a:t>back. Check </a:t>
            </a:r>
            <a:r>
              <a:rPr lang="en-US" sz="1000" dirty="0"/>
              <a:t>out our website: </a:t>
            </a:r>
            <a:r>
              <a:rPr lang="en-US" sz="1000" dirty="0" err="1" smtClean="0"/>
              <a:t>NFB.org</a:t>
            </a:r>
            <a:endParaRPr lang="en-US" sz="1000" dirty="0"/>
          </a:p>
        </p:txBody>
      </p:sp>
    </p:spTree>
    <p:extLst>
      <p:ext uri="{BB962C8B-B14F-4D97-AF65-F5344CB8AC3E}">
        <p14:creationId xmlns:p14="http://schemas.microsoft.com/office/powerpoint/2010/main" val="40789049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274</TotalTime>
  <Words>148</Words>
  <Application>Microsoft Office PowerPoint</Application>
  <PresentationFormat>On-screen Show (4:3)</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Albers</dc:creator>
  <cp:lastModifiedBy>owner</cp:lastModifiedBy>
  <cp:revision>29</cp:revision>
  <cp:lastPrinted>2015-04-14T01:12:26Z</cp:lastPrinted>
  <dcterms:created xsi:type="dcterms:W3CDTF">2015-04-13T19:30:35Z</dcterms:created>
  <dcterms:modified xsi:type="dcterms:W3CDTF">2015-04-14T18:10:45Z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