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51" r:id="rId1"/>
  </p:sldMasterIdLst>
  <p:notesMasterIdLst>
    <p:notesMasterId r:id="rId32"/>
  </p:notesMasterIdLst>
  <p:sldIdLst>
    <p:sldId id="369" r:id="rId2"/>
    <p:sldId id="370" r:id="rId3"/>
    <p:sldId id="381" r:id="rId4"/>
    <p:sldId id="389" r:id="rId5"/>
    <p:sldId id="390" r:id="rId6"/>
    <p:sldId id="391" r:id="rId7"/>
    <p:sldId id="393" r:id="rId8"/>
    <p:sldId id="394" r:id="rId9"/>
    <p:sldId id="395" r:id="rId10"/>
    <p:sldId id="371" r:id="rId11"/>
    <p:sldId id="376" r:id="rId12"/>
    <p:sldId id="377" r:id="rId13"/>
    <p:sldId id="368" r:id="rId14"/>
    <p:sldId id="373" r:id="rId15"/>
    <p:sldId id="386" r:id="rId16"/>
    <p:sldId id="387" r:id="rId17"/>
    <p:sldId id="382" r:id="rId18"/>
    <p:sldId id="402" r:id="rId19"/>
    <p:sldId id="383" r:id="rId20"/>
    <p:sldId id="403" r:id="rId21"/>
    <p:sldId id="404" r:id="rId22"/>
    <p:sldId id="405" r:id="rId23"/>
    <p:sldId id="406" r:id="rId24"/>
    <p:sldId id="384" r:id="rId25"/>
    <p:sldId id="385" r:id="rId26"/>
    <p:sldId id="396" r:id="rId27"/>
    <p:sldId id="401" r:id="rId28"/>
    <p:sldId id="399" r:id="rId29"/>
    <p:sldId id="397" r:id="rId30"/>
    <p:sldId id="398" r:id="rId3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66"/>
    <a:srgbClr val="D7EBFF"/>
    <a:srgbClr val="EFA666"/>
    <a:srgbClr val="AC753D"/>
    <a:srgbClr val="FFFF00"/>
    <a:srgbClr val="EDEC96"/>
    <a:srgbClr val="28297D"/>
    <a:srgbClr val="88CCE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51" autoAdjust="0"/>
    <p:restoredTop sz="90962" autoAdjust="0"/>
  </p:normalViewPr>
  <p:slideViewPr>
    <p:cSldViewPr snapToGrid="0">
      <p:cViewPr>
        <p:scale>
          <a:sx n="90" d="100"/>
          <a:sy n="90" d="100"/>
        </p:scale>
        <p:origin x="-78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704" y="1488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97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97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678F29C-6C20-4180-8FA9-641E9F301A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602990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96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8F29C-6C20-4180-8FA9-641E9F301A4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8F29C-6C20-4180-8FA9-641E9F301A4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8F29C-6C20-4180-8FA9-641E9F301A4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8F29C-6C20-4180-8FA9-641E9F301A4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E92CBD4-2FA5-45E0-815F-B6D53DB7E04F}" type="slidenum">
              <a:rPr lang="en-US"/>
              <a:pPr/>
              <a:t>13</a:t>
            </a:fld>
            <a:endParaRPr lang="en-US"/>
          </a:p>
        </p:txBody>
      </p:sp>
      <p:sp>
        <p:nvSpPr>
          <p:cNvPr id="303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3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8F29C-6C20-4180-8FA9-641E9F301A4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8F29C-6C20-4180-8FA9-641E9F301A4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8F29C-6C20-4180-8FA9-641E9F301A4C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6679455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8F29C-6C20-4180-8FA9-641E9F301A4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922574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8F29C-6C20-4180-8FA9-641E9F301A4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8F29C-6C20-4180-8FA9-641E9F301A4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8F29C-6C20-4180-8FA9-641E9F301A4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8F29C-6C20-4180-8FA9-641E9F301A4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8F29C-6C20-4180-8FA9-641E9F301A4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8F29C-6C20-4180-8FA9-641E9F301A4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8F29C-6C20-4180-8FA9-641E9F301A4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8F29C-6C20-4180-8FA9-641E9F301A4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NASA GSFC Office of Education K. Silberman/D.Marshall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CEC6D9-2313-4D8A-A15C-28B8E0EF6EA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NASA GSFC Office of Education K. Silberman/D.Marshall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A83F18-C664-40D3-BD7A-0918E73E63B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00" y="152400"/>
            <a:ext cx="18669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7800" y="152400"/>
            <a:ext cx="54483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NASA GSFC Office of Education K. Silberman/D.Marshall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83E2DD-BAC4-4675-9AD7-76EA319386B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152400"/>
            <a:ext cx="70866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447800" y="990600"/>
            <a:ext cx="3657600" cy="5181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57800" y="990600"/>
            <a:ext cx="3657600" cy="251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57800" y="3657600"/>
            <a:ext cx="3657600" cy="2514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324600"/>
            <a:ext cx="1905000" cy="365125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324600"/>
            <a:ext cx="2895600" cy="3651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NASA GSFC Office of Education K. Silberman/D.Marshall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7124700" y="6451600"/>
            <a:ext cx="1905000" cy="365125"/>
          </a:xfrm>
        </p:spPr>
        <p:txBody>
          <a:bodyPr/>
          <a:lstStyle>
            <a:lvl1pPr>
              <a:defRPr/>
            </a:lvl1pPr>
          </a:lstStyle>
          <a:p>
            <a:fld id="{DB51894B-9B17-4A7E-84AE-87A7C6662F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NASA GSFC Office of Education K. Silberman/D.Marshall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892888-02EA-4041-AA51-1300641C37E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NASA GSFC Office of Education K. Silberman/D.Marshall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ADA4A2-B1BD-4111-8374-0BA3F19AAE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800" y="990600"/>
            <a:ext cx="3657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57800" y="990600"/>
            <a:ext cx="36576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NASA GSFC Office of Education K. Silberman/D.Marshall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969A05-B83E-45ED-9A9D-0E192EB83A2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NASA GSFC Office of Education K. Silberman/D.Marshall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58AF29-DA44-4514-AC6E-AD983E128E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NASA GSFC Office of Education K. Silberman/D.Marshall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A9EF09-6091-485C-8C2B-44BF0D5E35A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NASA GSFC Office of Education K. Silberman/D.Marshall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45CC82-CDA6-4BCF-9F29-E19302796CA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NASA GSFC Office of Education K. Silberman/D.Marshall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8EB4AD-45AF-45E2-A3B0-9B0535979B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NASA GSFC Office of Education K. Silberman/D.Marshall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8E630-4756-4CB2-BD4B-DA2277F665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 advClick="0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Macintosh%20HD:Users:jaoleary:Desktop:Code%20100%20Presentations:Code_100_2007:Jul_2007:KBrown_GSFC_PPT:KB_bac_1d.jpg" TargetMode="Externa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62" name="Picture 10" descr="Macintosh HD:Users:jaoleary:Desktop:Code 100 Presentations:Code_100_2007:Jul_2007:KBrown_GSFC_PPT:KB_bac_1d.jpg"/>
          <p:cNvPicPr>
            <a:picLocks noChangeAspect="1" noChangeArrowheads="1"/>
          </p:cNvPicPr>
          <p:nvPr userDrawn="1"/>
        </p:nvPicPr>
        <p:blipFill>
          <a:blip r:embed="rId14" r:link="rId15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7475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152400"/>
            <a:ext cx="7086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990600"/>
            <a:ext cx="74676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324600"/>
            <a:ext cx="1905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Tahoma" charset="0"/>
              </a:defRPr>
            </a:lvl1pPr>
          </a:lstStyle>
          <a:p>
            <a:endParaRPr lang="en-US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324600"/>
            <a:ext cx="2895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ahoma" charset="0"/>
              </a:defRPr>
            </a:lvl1pPr>
          </a:lstStyle>
          <a:p>
            <a:r>
              <a:rPr lang="en-US" smtClean="0"/>
              <a:t>NASA GSFC Office of Education K. Silberman/D.Marshall</a:t>
            </a:r>
            <a:endParaRPr lang="en-US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24700" y="6451600"/>
            <a:ext cx="19050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D7EBFF"/>
                </a:solidFill>
              </a:defRPr>
            </a:lvl1pPr>
          </a:lstStyle>
          <a:p>
            <a:fld id="{79988477-D588-43DC-9F96-C3104A345E8F}" type="slidenum">
              <a:rPr lang="en-US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ransition advClick="0">
    <p:fade thruBlk="1"/>
  </p:transition>
  <p:hf hdr="0" dt="0"/>
  <p:txStyles>
    <p:titleStyle>
      <a:lvl1pPr algn="l" rtl="0" fontAlgn="base">
        <a:spcBef>
          <a:spcPct val="0"/>
        </a:spcBef>
        <a:spcAft>
          <a:spcPct val="0"/>
        </a:spcAft>
        <a:defRPr sz="3200" b="1">
          <a:solidFill>
            <a:srgbClr val="D7EBFF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 b="1">
          <a:solidFill>
            <a:srgbClr val="D7EBFF"/>
          </a:solidFill>
          <a:latin typeface="Arial" charset="0"/>
          <a:ea typeface="ＭＳ Ｐゴシック" pitchFamily="96" charset="-128"/>
        </a:defRPr>
      </a:lvl2pPr>
      <a:lvl3pPr algn="l" rtl="0" fontAlgn="base">
        <a:spcBef>
          <a:spcPct val="0"/>
        </a:spcBef>
        <a:spcAft>
          <a:spcPct val="0"/>
        </a:spcAft>
        <a:defRPr sz="3200" b="1">
          <a:solidFill>
            <a:srgbClr val="D7EBFF"/>
          </a:solidFill>
          <a:latin typeface="Arial" charset="0"/>
          <a:ea typeface="ＭＳ Ｐゴシック" pitchFamily="96" charset="-128"/>
        </a:defRPr>
      </a:lvl3pPr>
      <a:lvl4pPr algn="l" rtl="0" fontAlgn="base">
        <a:spcBef>
          <a:spcPct val="0"/>
        </a:spcBef>
        <a:spcAft>
          <a:spcPct val="0"/>
        </a:spcAft>
        <a:defRPr sz="3200" b="1">
          <a:solidFill>
            <a:srgbClr val="D7EBFF"/>
          </a:solidFill>
          <a:latin typeface="Arial" charset="0"/>
          <a:ea typeface="ＭＳ Ｐゴシック" pitchFamily="96" charset="-128"/>
        </a:defRPr>
      </a:lvl4pPr>
      <a:lvl5pPr algn="l" rtl="0" fontAlgn="base">
        <a:spcBef>
          <a:spcPct val="0"/>
        </a:spcBef>
        <a:spcAft>
          <a:spcPct val="0"/>
        </a:spcAft>
        <a:defRPr sz="3200" b="1">
          <a:solidFill>
            <a:srgbClr val="D7EBFF"/>
          </a:solidFill>
          <a:latin typeface="Arial" charset="0"/>
          <a:ea typeface="ＭＳ Ｐゴシック" pitchFamily="96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D7EBFF"/>
          </a:solidFill>
          <a:latin typeface="Arial" charset="0"/>
          <a:ea typeface="ＭＳ Ｐゴシック" pitchFamily="96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D7EBFF"/>
          </a:solidFill>
          <a:latin typeface="Arial" charset="0"/>
          <a:ea typeface="ＭＳ Ｐゴシック" pitchFamily="96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D7EBFF"/>
          </a:solidFill>
          <a:latin typeface="Arial" charset="0"/>
          <a:ea typeface="ＭＳ Ｐゴシック" pitchFamily="96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D7EBFF"/>
          </a:solidFill>
          <a:latin typeface="Arial" charset="0"/>
          <a:ea typeface="ＭＳ Ｐゴシック" pitchFamily="96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D7EBFF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D7EBFF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D7EBFF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D7EBFF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D7EBFF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D7EBFF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D7EBFF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D7EBFF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D7EB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join.me/vitalsignsllc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bestplacestowork.org/BPTW/index.php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kenneth.a.silberman@nasa.gov" TargetMode="External"/><Relationship Id="rId2" Type="http://schemas.openxmlformats.org/officeDocument/2006/relationships/hyperlink" Target="http://intern.nasa.gov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avid.j.rosage@nasa.gov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nasajobs.nasa.gov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intern.nasa.gov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92888-02EA-4041-AA51-1300641C37E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294880" y="5897265"/>
            <a:ext cx="172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 Black" panose="020B0A04020102020204" pitchFamily="34" charset="0"/>
              </a:rPr>
              <a:t>2014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639346" y="1903730"/>
            <a:ext cx="6956014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/>
              <a:t>National Disability Employment Awareness</a:t>
            </a:r>
          </a:p>
          <a:p>
            <a:pPr algn="ctr"/>
            <a:r>
              <a:rPr lang="en-US" sz="5400" b="1" dirty="0" smtClean="0"/>
              <a:t>Month</a:t>
            </a:r>
          </a:p>
          <a:p>
            <a:pPr algn="ctr"/>
            <a:r>
              <a:rPr lang="en-US" sz="5400" b="1" dirty="0" smtClean="0"/>
              <a:t>(NDEAM)</a:t>
            </a:r>
            <a:endParaRPr lang="en-US" sz="5400" b="1" dirty="0"/>
          </a:p>
          <a:p>
            <a:endParaRPr lang="en-US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2123440" y="436880"/>
            <a:ext cx="55981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If you are unable to view CART services via the webinar, go to </a:t>
            </a:r>
            <a:r>
              <a:rPr lang="en-US" u="sng" dirty="0">
                <a:hlinkClick r:id="rId3"/>
              </a:rPr>
              <a:t>https:/join.me/</a:t>
            </a:r>
            <a:r>
              <a:rPr lang="en-US" u="sng" dirty="0" err="1">
                <a:hlinkClick r:id="rId3"/>
              </a:rPr>
              <a:t>vitalsignsllc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148809592"/>
      </p:ext>
    </p:extLst>
  </p:cSld>
  <p:clrMapOvr>
    <a:masterClrMapping/>
  </p:clrMapOvr>
  <p:transition advClick="0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7640" y="1397000"/>
            <a:ext cx="7467600" cy="5181600"/>
          </a:xfrm>
        </p:spPr>
        <p:txBody>
          <a:bodyPr/>
          <a:lstStyle/>
          <a:p>
            <a:r>
              <a:rPr lang="en-US" b="1" dirty="0" smtClean="0">
                <a:solidFill>
                  <a:srgbClr val="FFC000"/>
                </a:solidFill>
              </a:rPr>
              <a:t>Ranked #1 Best Place to work </a:t>
            </a:r>
            <a:r>
              <a:rPr lang="en-US" dirty="0" smtClean="0"/>
              <a:t>in the Federal Government for the last 2 years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b="1" dirty="0">
                <a:solidFill>
                  <a:srgbClr val="FFC000"/>
                </a:solidFill>
              </a:rPr>
              <a:t>Ranked #1 </a:t>
            </a:r>
            <a:r>
              <a:rPr lang="en-US" b="1" dirty="0" smtClean="0">
                <a:solidFill>
                  <a:srgbClr val="FFC000"/>
                </a:solidFill>
              </a:rPr>
              <a:t>Support </a:t>
            </a:r>
            <a:r>
              <a:rPr lang="en-US" b="1" dirty="0">
                <a:solidFill>
                  <a:srgbClr val="FFC000"/>
                </a:solidFill>
              </a:rPr>
              <a:t>for Diversity</a:t>
            </a:r>
          </a:p>
          <a:p>
            <a:pPr lvl="1"/>
            <a:r>
              <a:rPr lang="en-US" dirty="0"/>
              <a:t>Diversity </a:t>
            </a:r>
            <a:r>
              <a:rPr lang="en-US" dirty="0" smtClean="0"/>
              <a:t>and inclusion is promoted </a:t>
            </a:r>
            <a:r>
              <a:rPr lang="en-US" dirty="0"/>
              <a:t>and encouraged in every aspect </a:t>
            </a:r>
            <a:r>
              <a:rPr lang="en-US" dirty="0" smtClean="0"/>
              <a:t>. 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b="1" dirty="0" smtClean="0">
                <a:solidFill>
                  <a:srgbClr val="FFC000"/>
                </a:solidFill>
              </a:rPr>
              <a:t>Pay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We </a:t>
            </a:r>
            <a:r>
              <a:rPr lang="en-US" dirty="0"/>
              <a:t>ranked #2 </a:t>
            </a:r>
            <a:r>
              <a:rPr lang="en-US" dirty="0" smtClean="0"/>
              <a:t>for employee satisfaction with </a:t>
            </a:r>
            <a:r>
              <a:rPr lang="en-US" dirty="0"/>
              <a:t>their pay, work-life balance and alternative work schedules </a:t>
            </a:r>
            <a:r>
              <a:rPr lang="en-US" dirty="0" smtClean="0"/>
              <a:t>allowing </a:t>
            </a:r>
            <a:r>
              <a:rPr lang="en-US" dirty="0"/>
              <a:t>telecommuting and flex-time schedules.</a:t>
            </a:r>
          </a:p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  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92888-02EA-4041-AA51-1300641C37E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63581" y="119995"/>
            <a:ext cx="40318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Why NASA?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634067" y="6426201"/>
            <a:ext cx="1913467" cy="228600"/>
          </a:xfrm>
        </p:spPr>
        <p:txBody>
          <a:bodyPr/>
          <a:lstStyle/>
          <a:p>
            <a:pPr algn="l"/>
            <a:r>
              <a:rPr lang="en-US" sz="500" dirty="0" smtClean="0"/>
              <a:t>NASA GSFC Office of Education K. Silberman/</a:t>
            </a:r>
            <a:r>
              <a:rPr lang="en-US" sz="500" dirty="0" err="1" smtClean="0"/>
              <a:t>D.Marshall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xmlns="" val="1840896706"/>
      </p:ext>
    </p:extLst>
  </p:cSld>
  <p:clrMapOvr>
    <a:masterClrMapping/>
  </p:clrMapOvr>
  <p:transition advClick="0">
    <p:fade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66403" y="1008380"/>
            <a:ext cx="7467600" cy="51816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C000"/>
                </a:solidFill>
              </a:rPr>
              <a:t>Ranked #1 </a:t>
            </a:r>
            <a:r>
              <a:rPr lang="en-US" b="1" dirty="0" smtClean="0">
                <a:solidFill>
                  <a:srgbClr val="FFC000"/>
                </a:solidFill>
              </a:rPr>
              <a:t>for Effective Leadership</a:t>
            </a:r>
          </a:p>
          <a:p>
            <a:pPr marL="0" indent="0">
              <a:buNone/>
            </a:pPr>
            <a:endParaRPr lang="en-US" b="1" dirty="0" smtClean="0">
              <a:solidFill>
                <a:srgbClr val="FFC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NASA </a:t>
            </a:r>
            <a:r>
              <a:rPr lang="en-US" dirty="0"/>
              <a:t>employees feel that our leaders motivate </a:t>
            </a:r>
            <a:r>
              <a:rPr lang="en-US" dirty="0" smtClean="0"/>
              <a:t>us </a:t>
            </a:r>
            <a:r>
              <a:rPr lang="en-US" dirty="0"/>
              <a:t>and are committed, encourage integrity and that we are managed fairly.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We </a:t>
            </a:r>
            <a:r>
              <a:rPr lang="en-US" dirty="0"/>
              <a:t>also feel that our leaders are concerned about our professional development, our creativity and that we as employees are empowered.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We believe that management ensures that we have the necessary </a:t>
            </a:r>
            <a:r>
              <a:rPr lang="en-US" dirty="0" smtClean="0"/>
              <a:t>skills, training </a:t>
            </a:r>
            <a:r>
              <a:rPr lang="en-US" dirty="0"/>
              <a:t>and abilities to do </a:t>
            </a:r>
            <a:r>
              <a:rPr lang="en-US" dirty="0" smtClean="0"/>
              <a:t>our jobs well.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92888-02EA-4041-AA51-1300641C37E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466403" y="85050"/>
            <a:ext cx="40318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Why NASA?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634067" y="6426201"/>
            <a:ext cx="1913467" cy="228600"/>
          </a:xfrm>
        </p:spPr>
        <p:txBody>
          <a:bodyPr/>
          <a:lstStyle/>
          <a:p>
            <a:pPr algn="l"/>
            <a:r>
              <a:rPr lang="en-US" sz="500" dirty="0" smtClean="0"/>
              <a:t>NASA GSFC Office of Education K. Silberman/</a:t>
            </a:r>
            <a:r>
              <a:rPr lang="en-US" sz="500" dirty="0" err="1" smtClean="0"/>
              <a:t>D.Marshall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xmlns="" val="2228140019"/>
      </p:ext>
    </p:extLst>
  </p:cSld>
  <p:clrMapOvr>
    <a:masterClrMapping/>
  </p:clrMapOvr>
  <p:transition advClick="0">
    <p:fade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386840"/>
            <a:ext cx="7467600" cy="5181600"/>
          </a:xfrm>
        </p:spPr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FFC000"/>
                </a:solidFill>
              </a:rPr>
              <a:t>Ranked #1 for </a:t>
            </a:r>
            <a:r>
              <a:rPr lang="en-US" b="1" dirty="0" smtClean="0">
                <a:solidFill>
                  <a:srgbClr val="FFC000"/>
                </a:solidFill>
              </a:rPr>
              <a:t>Employee Satisfaction</a:t>
            </a:r>
            <a:endParaRPr lang="en-US" b="1" dirty="0">
              <a:solidFill>
                <a:srgbClr val="FFC000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US" sz="2400" dirty="0"/>
              <a:t>We are rewarded and promoted for outstanding accomplishments. </a:t>
            </a:r>
            <a:endParaRPr lang="en-US" sz="2400" dirty="0" smtClean="0"/>
          </a:p>
          <a:p>
            <a:pPr marL="0" lvl="1" indent="0">
              <a:buNone/>
            </a:pPr>
            <a:endParaRPr lang="en-US" sz="2400" dirty="0"/>
          </a:p>
          <a:p>
            <a:r>
              <a:rPr lang="en-US" dirty="0" smtClean="0"/>
              <a:t>We </a:t>
            </a:r>
            <a:r>
              <a:rPr lang="en-US" dirty="0"/>
              <a:t>get satisfaction from our work and know that our skills and talents are used </a:t>
            </a:r>
            <a:r>
              <a:rPr lang="en-US" dirty="0" smtClean="0"/>
              <a:t>effectively!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92888-02EA-4041-AA51-1300641C37E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451162" y="122535"/>
            <a:ext cx="403187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Why NASA?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833880" y="5450840"/>
            <a:ext cx="636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All “Why NASA” data from “Best Places To </a:t>
            </a:r>
            <a:r>
              <a:rPr lang="en-US" sz="1200" dirty="0"/>
              <a:t>Work  in the Federal Government 2013 </a:t>
            </a:r>
            <a:r>
              <a:rPr lang="en-US" sz="1200" dirty="0">
                <a:hlinkClick r:id="rId3"/>
              </a:rPr>
              <a:t>http://</a:t>
            </a:r>
            <a:r>
              <a:rPr lang="en-US" sz="1200" dirty="0" smtClean="0">
                <a:hlinkClick r:id="rId3"/>
              </a:rPr>
              <a:t>bestplacestowork.org/BPTW/index.php</a:t>
            </a:r>
            <a:endParaRPr lang="en-US" sz="1200" dirty="0" smtClean="0"/>
          </a:p>
          <a:p>
            <a:r>
              <a:rPr lang="en-US" sz="1200" dirty="0" smtClean="0"/>
              <a:t> </a:t>
            </a:r>
            <a:endParaRPr lang="en-US" sz="1200" dirty="0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676400" y="6516271"/>
            <a:ext cx="1913467" cy="228600"/>
          </a:xfrm>
        </p:spPr>
        <p:txBody>
          <a:bodyPr/>
          <a:lstStyle/>
          <a:p>
            <a:pPr algn="l"/>
            <a:r>
              <a:rPr lang="en-US" sz="500" dirty="0" smtClean="0"/>
              <a:t>NASA GSFC Office of Education K. Silberman/</a:t>
            </a:r>
            <a:r>
              <a:rPr lang="en-US" sz="500" dirty="0" err="1" smtClean="0"/>
              <a:t>D.Marshall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xmlns="" val="364613817"/>
      </p:ext>
    </p:extLst>
  </p:cSld>
  <p:clrMapOvr>
    <a:masterClrMapping/>
  </p:clrMapOvr>
  <p:transition advClick="0">
    <p:fade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084" name="Rectangle 4"/>
          <p:cNvSpPr>
            <a:spLocks noGrp="1" noChangeArrowheads="1"/>
          </p:cNvSpPr>
          <p:nvPr>
            <p:ph type="title"/>
          </p:nvPr>
        </p:nvSpPr>
        <p:spPr>
          <a:xfrm>
            <a:off x="1663700" y="342900"/>
            <a:ext cx="7086600" cy="508000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02085" name="Rectangle 5"/>
          <p:cNvSpPr>
            <a:spLocks noGrp="1" noChangeArrowheads="1"/>
          </p:cNvSpPr>
          <p:nvPr>
            <p:ph idx="1"/>
          </p:nvPr>
        </p:nvSpPr>
        <p:spPr>
          <a:xfrm>
            <a:off x="1676400" y="1289672"/>
            <a:ext cx="7467600" cy="6096000"/>
          </a:xfrm>
        </p:spPr>
        <p:txBody>
          <a:bodyPr/>
          <a:lstStyle/>
          <a:p>
            <a:pPr marL="223838" indent="-223838">
              <a:tabLst>
                <a:tab pos="4800600" algn="l"/>
              </a:tabLst>
            </a:pPr>
            <a:r>
              <a:rPr lang="en-US" sz="2000" dirty="0"/>
              <a:t>10-week on-site summer </a:t>
            </a:r>
            <a:r>
              <a:rPr lang="en-US" sz="2000" dirty="0" smtClean="0"/>
              <a:t>experience for college </a:t>
            </a:r>
            <a:r>
              <a:rPr lang="en-US" sz="2000" dirty="0" smtClean="0"/>
              <a:t>students</a:t>
            </a:r>
          </a:p>
          <a:p>
            <a:pPr marL="223838" indent="-223838">
              <a:tabLst>
                <a:tab pos="4800600" algn="l"/>
              </a:tabLst>
            </a:pPr>
            <a:r>
              <a:rPr lang="en-US" sz="2000" dirty="0" smtClean="0"/>
              <a:t>At </a:t>
            </a:r>
            <a:r>
              <a:rPr lang="en-US" sz="2000" dirty="0" smtClean="0"/>
              <a:t>any of the 4 Goddard campuses</a:t>
            </a:r>
            <a:endParaRPr lang="en-US" sz="2000" dirty="0"/>
          </a:p>
          <a:p>
            <a:pPr marL="223838" indent="-223838">
              <a:tabLst>
                <a:tab pos="4800600" algn="l"/>
              </a:tabLst>
            </a:pPr>
            <a:r>
              <a:rPr lang="en-US" sz="2000" dirty="0" smtClean="0"/>
              <a:t>Summer 2014: Goddard hosted over 400 interns </a:t>
            </a:r>
          </a:p>
          <a:p>
            <a:pPr marL="223838" indent="-223838">
              <a:tabLst>
                <a:tab pos="4800600" algn="l"/>
              </a:tabLst>
            </a:pPr>
            <a:r>
              <a:rPr lang="en-US" sz="2000" dirty="0" smtClean="0"/>
              <a:t>All internships are paid: stipends vary (can be $6,000 ) </a:t>
            </a:r>
          </a:p>
          <a:p>
            <a:pPr marL="223838" indent="-223838">
              <a:tabLst>
                <a:tab pos="4800600" algn="l"/>
              </a:tabLst>
            </a:pPr>
            <a:r>
              <a:rPr lang="en-US" sz="2000" dirty="0" smtClean="0"/>
              <a:t>Students must obtain their own housing for internships</a:t>
            </a:r>
          </a:p>
          <a:p>
            <a:pPr marL="223838" indent="-223838">
              <a:tabLst>
                <a:tab pos="4800600" algn="l"/>
              </a:tabLst>
            </a:pPr>
            <a:r>
              <a:rPr lang="en-US" sz="2000" dirty="0" smtClean="0"/>
              <a:t>All college students apply at:  intern.nasa.gov</a:t>
            </a:r>
          </a:p>
          <a:p>
            <a:pPr marL="223838" indent="-223838">
              <a:tabLst>
                <a:tab pos="4800600" algn="l"/>
              </a:tabLst>
            </a:pPr>
            <a:r>
              <a:rPr lang="en-US" sz="2000" dirty="0" smtClean="0"/>
              <a:t>System opens for Summer 2015 on Monday, Nov. 10, 2014</a:t>
            </a:r>
          </a:p>
          <a:p>
            <a:pPr marL="223838" indent="-223838">
              <a:tabLst>
                <a:tab pos="4800600" algn="l"/>
              </a:tabLst>
            </a:pPr>
            <a:r>
              <a:rPr lang="en-US" sz="2000" dirty="0" smtClean="0"/>
              <a:t>Deadline for applications Sunday, March 1, 2015 — don’t wait.                         </a:t>
            </a:r>
          </a:p>
          <a:p>
            <a:pPr marL="223838" indent="-223838">
              <a:tabLst>
                <a:tab pos="4800600" algn="l"/>
              </a:tabLst>
            </a:pPr>
            <a:r>
              <a:rPr lang="en-US" sz="2000" dirty="0" smtClean="0"/>
              <a:t>Goddard selections begin early 2015</a:t>
            </a:r>
            <a:endParaRPr lang="en-US" sz="2800" b="1" dirty="0" smtClean="0">
              <a:solidFill>
                <a:srgbClr val="FF0000"/>
              </a:solidFill>
            </a:endParaRPr>
          </a:p>
          <a:p>
            <a:pPr marL="223838" indent="-223838">
              <a:tabLst>
                <a:tab pos="4800600" algn="l"/>
              </a:tabLst>
            </a:pPr>
            <a:r>
              <a:rPr lang="en-US" sz="2000" dirty="0" smtClean="0"/>
              <a:t>A limited number of academic year </a:t>
            </a:r>
            <a:r>
              <a:rPr lang="en-US" sz="2000" dirty="0" smtClean="0"/>
              <a:t>opportunities</a:t>
            </a:r>
          </a:p>
          <a:p>
            <a:pPr marL="223838" indent="-223838">
              <a:tabLst>
                <a:tab pos="4800600" algn="l"/>
              </a:tabLst>
            </a:pPr>
            <a:r>
              <a:rPr lang="en-US" sz="2000" dirty="0" smtClean="0"/>
              <a:t>I</a:t>
            </a:r>
            <a:r>
              <a:rPr lang="en-US" sz="2000" dirty="0" smtClean="0"/>
              <a:t>nternships </a:t>
            </a:r>
            <a:r>
              <a:rPr lang="en-US" sz="2000" dirty="0" smtClean="0"/>
              <a:t>are available</a:t>
            </a:r>
            <a:endParaRPr lang="en-US" sz="2000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3D9899-935B-4918-89EB-078489AAE570}" type="slidenum">
              <a:rPr lang="en-US"/>
              <a:pPr/>
              <a:t>13</a:t>
            </a:fld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1567180" y="180174"/>
            <a:ext cx="5049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Options for Internships</a:t>
            </a:r>
            <a:endParaRPr lang="en-US" sz="2800" b="1" dirty="0"/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634067" y="6426201"/>
            <a:ext cx="1913467" cy="228600"/>
          </a:xfrm>
        </p:spPr>
        <p:txBody>
          <a:bodyPr/>
          <a:lstStyle/>
          <a:p>
            <a:pPr algn="l"/>
            <a:r>
              <a:rPr lang="en-US" sz="500" dirty="0" smtClean="0"/>
              <a:t>NASA GSFC Office of Education K. Silberman/</a:t>
            </a:r>
            <a:r>
              <a:rPr lang="en-US" sz="500" dirty="0" err="1" smtClean="0"/>
              <a:t>D.Marshall</a:t>
            </a:r>
            <a:endParaRPr lang="en-US" sz="500" dirty="0"/>
          </a:p>
        </p:txBody>
      </p:sp>
    </p:spTree>
  </p:cSld>
  <p:clrMapOvr>
    <a:masterClrMapping/>
  </p:clrMapOvr>
  <p:transition advClick="0">
    <p:fade thruBlk="1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92888-02EA-4041-AA51-1300641C37E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699568" y="2022455"/>
            <a:ext cx="4570483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/>
              <a:t>What Interns </a:t>
            </a:r>
            <a:endParaRPr lang="en-US" sz="5400" b="1" dirty="0" smtClean="0"/>
          </a:p>
          <a:p>
            <a:pPr algn="ctr"/>
            <a:r>
              <a:rPr lang="en-US" sz="5400" b="1" dirty="0" smtClean="0"/>
              <a:t>Can </a:t>
            </a:r>
            <a:r>
              <a:rPr lang="en-US" sz="5400" b="1" dirty="0"/>
              <a:t>Expect</a:t>
            </a:r>
            <a:endParaRPr lang="en-US" sz="54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81700" y="5612943"/>
            <a:ext cx="50062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Janie Nall</a:t>
            </a:r>
          </a:p>
          <a:p>
            <a:pPr algn="ctr"/>
            <a:r>
              <a:rPr lang="en-US" sz="1600" dirty="0">
                <a:solidFill>
                  <a:srgbClr val="FFC000"/>
                </a:solidFill>
              </a:rPr>
              <a:t>Lead, Minority and Underrepresented Education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600200" y="6485468"/>
            <a:ext cx="1913467" cy="228600"/>
          </a:xfrm>
        </p:spPr>
        <p:txBody>
          <a:bodyPr/>
          <a:lstStyle/>
          <a:p>
            <a:pPr algn="l"/>
            <a:r>
              <a:rPr lang="en-US" sz="500" dirty="0" smtClean="0"/>
              <a:t>NASA GSFC Office of Education K. Silberman/</a:t>
            </a:r>
            <a:r>
              <a:rPr lang="en-US" sz="500" dirty="0" err="1" smtClean="0"/>
              <a:t>D.Marshall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xmlns="" val="1276825767"/>
      </p:ext>
    </p:extLst>
  </p:cSld>
  <p:clrMapOvr>
    <a:masterClrMapping/>
  </p:clrMapOvr>
  <p:transition advClick="0">
    <p:fade thruBlk="1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92888-02EA-4041-AA51-1300641C37E0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95120" y="1249680"/>
            <a:ext cx="7081520" cy="5156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44500" lvl="0" indent="-342900">
              <a:lnSpc>
                <a:spcPct val="90000"/>
              </a:lnSpc>
              <a:spcBef>
                <a:spcPts val="360"/>
              </a:spcBef>
              <a:buClr>
                <a:schemeClr val="dk1"/>
              </a:buClr>
              <a:buSzPct val="100000"/>
              <a:buBlip>
                <a:blip r:embed="rId3"/>
              </a:buBlip>
            </a:pPr>
            <a:r>
              <a:rPr lang="en" dirty="0"/>
              <a:t>Opportunities for students on site at a NASA Field </a:t>
            </a:r>
            <a:r>
              <a:rPr lang="en" dirty="0" smtClean="0"/>
              <a:t>Center</a:t>
            </a:r>
          </a:p>
          <a:p>
            <a:pPr marL="101600" lvl="0">
              <a:lnSpc>
                <a:spcPct val="90000"/>
              </a:lnSpc>
              <a:spcBef>
                <a:spcPts val="360"/>
              </a:spcBef>
              <a:buClr>
                <a:schemeClr val="dk1"/>
              </a:buClr>
              <a:buSzPct val="100000"/>
            </a:pPr>
            <a:endParaRPr lang="en" dirty="0" smtClean="0"/>
          </a:p>
          <a:p>
            <a:pPr marL="444500" lvl="0" indent="-342900">
              <a:lnSpc>
                <a:spcPct val="90000"/>
              </a:lnSpc>
              <a:spcBef>
                <a:spcPts val="360"/>
              </a:spcBef>
              <a:buClr>
                <a:schemeClr val="dk1"/>
              </a:buClr>
              <a:buSzPct val="100000"/>
              <a:buBlip>
                <a:blip r:embed="rId3"/>
              </a:buBlip>
            </a:pPr>
            <a:r>
              <a:rPr lang="en" dirty="0" smtClean="0"/>
              <a:t>Opportunities </a:t>
            </a:r>
            <a:r>
              <a:rPr lang="en" dirty="0"/>
              <a:t>for High School through Graduate level </a:t>
            </a:r>
            <a:r>
              <a:rPr lang="en" dirty="0" smtClean="0"/>
              <a:t>students</a:t>
            </a:r>
          </a:p>
          <a:p>
            <a:pPr marL="101600" lvl="0">
              <a:lnSpc>
                <a:spcPct val="90000"/>
              </a:lnSpc>
              <a:spcBef>
                <a:spcPts val="360"/>
              </a:spcBef>
              <a:buClr>
                <a:schemeClr val="dk1"/>
              </a:buClr>
              <a:buSzPct val="100000"/>
            </a:pPr>
            <a:endParaRPr lang="en" dirty="0" smtClean="0"/>
          </a:p>
          <a:p>
            <a:pPr marL="444500" lvl="0" indent="-342900">
              <a:lnSpc>
                <a:spcPct val="90000"/>
              </a:lnSpc>
              <a:spcBef>
                <a:spcPts val="360"/>
              </a:spcBef>
              <a:buClr>
                <a:schemeClr val="dk1"/>
              </a:buClr>
              <a:buSzPct val="100000"/>
              <a:buBlip>
                <a:blip r:embed="rId3"/>
              </a:buBlip>
            </a:pPr>
            <a:r>
              <a:rPr lang="en" dirty="0" smtClean="0"/>
              <a:t>Ten </a:t>
            </a:r>
            <a:r>
              <a:rPr lang="en" dirty="0"/>
              <a:t>week internships during the summer (college </a:t>
            </a:r>
            <a:r>
              <a:rPr lang="en" dirty="0" smtClean="0"/>
              <a:t>level)</a:t>
            </a:r>
          </a:p>
          <a:p>
            <a:pPr marL="101600" lvl="0">
              <a:lnSpc>
                <a:spcPct val="90000"/>
              </a:lnSpc>
              <a:spcBef>
                <a:spcPts val="360"/>
              </a:spcBef>
              <a:buClr>
                <a:schemeClr val="dk1"/>
              </a:buClr>
              <a:buSzPct val="100000"/>
            </a:pPr>
            <a:endParaRPr lang="en" dirty="0" smtClean="0"/>
          </a:p>
          <a:p>
            <a:pPr marL="444500" lvl="0" indent="-342900">
              <a:lnSpc>
                <a:spcPct val="90000"/>
              </a:lnSpc>
              <a:spcBef>
                <a:spcPts val="360"/>
              </a:spcBef>
              <a:buClr>
                <a:schemeClr val="dk1"/>
              </a:buClr>
              <a:buSzPct val="100000"/>
              <a:buBlip>
                <a:blip r:embed="rId3"/>
              </a:buBlip>
            </a:pPr>
            <a:r>
              <a:rPr lang="en" dirty="0" smtClean="0"/>
              <a:t>Six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" dirty="0"/>
              <a:t>eight week summer internships (high school </a:t>
            </a:r>
            <a:r>
              <a:rPr lang="en" dirty="0" smtClean="0"/>
              <a:t>level)</a:t>
            </a:r>
          </a:p>
          <a:p>
            <a:pPr marL="101600" lvl="0">
              <a:lnSpc>
                <a:spcPct val="90000"/>
              </a:lnSpc>
              <a:spcBef>
                <a:spcPts val="360"/>
              </a:spcBef>
              <a:buClr>
                <a:schemeClr val="dk1"/>
              </a:buClr>
              <a:buSzPct val="100000"/>
            </a:pPr>
            <a:endParaRPr lang="en" dirty="0" smtClean="0"/>
          </a:p>
          <a:p>
            <a:pPr marL="444500" lvl="0" indent="-342900">
              <a:lnSpc>
                <a:spcPct val="90000"/>
              </a:lnSpc>
              <a:spcBef>
                <a:spcPts val="360"/>
              </a:spcBef>
              <a:buClr>
                <a:schemeClr val="dk1"/>
              </a:buClr>
              <a:buSzPct val="100000"/>
              <a:buBlip>
                <a:blip r:embed="rId3"/>
              </a:buBlip>
            </a:pPr>
            <a:r>
              <a:rPr lang="en" dirty="0" smtClean="0"/>
              <a:t>16 </a:t>
            </a:r>
            <a:r>
              <a:rPr lang="en" dirty="0"/>
              <a:t>week internships during the academic semester (Fall or Spring</a:t>
            </a:r>
            <a:r>
              <a:rPr lang="en" dirty="0" smtClean="0"/>
              <a:t>)</a:t>
            </a:r>
          </a:p>
        </p:txBody>
      </p:sp>
      <p:sp>
        <p:nvSpPr>
          <p:cNvPr id="6" name="Rectangle 5"/>
          <p:cNvSpPr/>
          <p:nvPr/>
        </p:nvSpPr>
        <p:spPr>
          <a:xfrm>
            <a:off x="1510848" y="318274"/>
            <a:ext cx="6718752" cy="4001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000" b="1" dirty="0"/>
              <a:t>What Interns </a:t>
            </a:r>
            <a:r>
              <a:rPr lang="en-US" sz="2000" b="1" dirty="0" smtClean="0"/>
              <a:t>Can Expect (continued)</a:t>
            </a:r>
            <a:endParaRPr lang="en-US" sz="20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510848" y="6482163"/>
            <a:ext cx="1913467" cy="228600"/>
          </a:xfrm>
        </p:spPr>
        <p:txBody>
          <a:bodyPr/>
          <a:lstStyle/>
          <a:p>
            <a:pPr algn="l"/>
            <a:r>
              <a:rPr lang="en-US" sz="500" dirty="0" smtClean="0"/>
              <a:t>NASA GSFC Office of Education K. Silberman/</a:t>
            </a:r>
            <a:r>
              <a:rPr lang="en-US" sz="500" dirty="0" err="1" smtClean="0"/>
              <a:t>D.Marshall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xmlns="" val="4184367664"/>
      </p:ext>
    </p:extLst>
  </p:cSld>
  <p:clrMapOvr>
    <a:masterClrMapping/>
  </p:clrMapOvr>
  <p:transition advClick="0">
    <p:fade thruBlk="1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92888-02EA-4041-AA51-1300641C37E0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798320" y="2703680"/>
            <a:ext cx="642112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" b="1" dirty="0">
                <a:solidFill>
                  <a:srgbClr val="FFC000"/>
                </a:solidFill>
              </a:rPr>
              <a:t>Eligibility</a:t>
            </a:r>
          </a:p>
          <a:p>
            <a:pPr marL="444500" lvl="0" indent="-342900">
              <a:buClr>
                <a:schemeClr val="dk1"/>
              </a:buClr>
              <a:buSzPct val="100000"/>
              <a:buBlip>
                <a:blip r:embed="rId2"/>
              </a:buBlip>
            </a:pPr>
            <a:r>
              <a:rPr lang="en" dirty="0"/>
              <a:t>U.S. citizenship required </a:t>
            </a:r>
          </a:p>
          <a:p>
            <a:pPr marL="444500" lvl="0" indent="-342900">
              <a:buClr>
                <a:schemeClr val="dk1"/>
              </a:buClr>
              <a:buSzPct val="100000"/>
              <a:buBlip>
                <a:blip r:embed="rId2"/>
              </a:buBlip>
            </a:pPr>
            <a:r>
              <a:rPr lang="en" dirty="0" smtClean="0"/>
              <a:t>Applicants must be enrolled full-time in a degree-granting course of study appropriate to NASA's workforce needs</a:t>
            </a:r>
          </a:p>
          <a:p>
            <a:pPr marL="444500" lvl="0" indent="-342900">
              <a:buClr>
                <a:schemeClr val="dk1"/>
              </a:buClr>
              <a:buSzPct val="100000"/>
              <a:buBlip>
                <a:blip r:embed="rId2"/>
              </a:buBlip>
            </a:pPr>
            <a:r>
              <a:rPr lang="en" dirty="0" smtClean="0"/>
              <a:t>Majority </a:t>
            </a:r>
            <a:r>
              <a:rPr lang="en" dirty="0"/>
              <a:t>of opportunities are in STEM </a:t>
            </a:r>
            <a:r>
              <a:rPr lang="en" dirty="0" smtClean="0"/>
              <a:t>fields</a:t>
            </a:r>
          </a:p>
          <a:p>
            <a:pPr marL="444500" lvl="0" indent="-342900">
              <a:buClr>
                <a:schemeClr val="dk1"/>
              </a:buClr>
              <a:buSzPct val="100000"/>
              <a:buBlip>
                <a:blip r:embed="rId2"/>
              </a:buBlip>
            </a:pPr>
            <a:r>
              <a:rPr lang="en" dirty="0" smtClean="0"/>
              <a:t>Minimum </a:t>
            </a:r>
            <a:r>
              <a:rPr lang="en" dirty="0"/>
              <a:t>GPA of 3.0 on a 4.0 scale or equivalent</a:t>
            </a:r>
          </a:p>
        </p:txBody>
      </p:sp>
      <p:sp>
        <p:nvSpPr>
          <p:cNvPr id="6" name="Rectangle 5"/>
          <p:cNvSpPr/>
          <p:nvPr/>
        </p:nvSpPr>
        <p:spPr>
          <a:xfrm>
            <a:off x="1798320" y="903049"/>
            <a:ext cx="6421120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1600" lvl="0">
              <a:lnSpc>
                <a:spcPct val="90000"/>
              </a:lnSpc>
              <a:spcBef>
                <a:spcPts val="360"/>
              </a:spcBef>
              <a:buClr>
                <a:schemeClr val="dk1"/>
              </a:buClr>
              <a:buSzPct val="100000"/>
            </a:pPr>
            <a:endParaRPr lang="en" dirty="0" smtClean="0"/>
          </a:p>
          <a:p>
            <a:pPr marL="444500" lvl="0" indent="-342900">
              <a:lnSpc>
                <a:spcPct val="90000"/>
              </a:lnSpc>
              <a:spcBef>
                <a:spcPts val="360"/>
              </a:spcBef>
              <a:buClr>
                <a:schemeClr val="dk1"/>
              </a:buClr>
              <a:buSzPct val="100000"/>
              <a:buBlip>
                <a:blip r:embed="rId2"/>
              </a:buBlip>
            </a:pPr>
            <a:r>
              <a:rPr lang="en" dirty="0" smtClean="0"/>
              <a:t>Year-long </a:t>
            </a:r>
            <a:r>
              <a:rPr lang="en" dirty="0"/>
              <a:t>internships </a:t>
            </a:r>
            <a:r>
              <a:rPr lang="en" dirty="0" smtClean="0"/>
              <a:t>available</a:t>
            </a:r>
          </a:p>
          <a:p>
            <a:pPr marL="101600" lvl="0">
              <a:lnSpc>
                <a:spcPct val="90000"/>
              </a:lnSpc>
              <a:spcBef>
                <a:spcPts val="360"/>
              </a:spcBef>
              <a:buClr>
                <a:schemeClr val="dk1"/>
              </a:buClr>
              <a:buSzPct val="100000"/>
            </a:pPr>
            <a:endParaRPr lang="en" dirty="0" smtClean="0"/>
          </a:p>
          <a:p>
            <a:pPr marL="444500" lvl="0" indent="-342900">
              <a:lnSpc>
                <a:spcPct val="90000"/>
              </a:lnSpc>
              <a:spcBef>
                <a:spcPts val="360"/>
              </a:spcBef>
              <a:buClr>
                <a:schemeClr val="dk1"/>
              </a:buClr>
              <a:buSzPct val="100000"/>
              <a:buBlip>
                <a:blip r:embed="rId2"/>
              </a:buBlip>
            </a:pPr>
            <a:r>
              <a:rPr lang="en" dirty="0" smtClean="0"/>
              <a:t>Designed </a:t>
            </a:r>
            <a:r>
              <a:rPr lang="en" dirty="0"/>
              <a:t>to provide unique NASA-related research and operational experiences</a:t>
            </a:r>
          </a:p>
        </p:txBody>
      </p:sp>
      <p:sp>
        <p:nvSpPr>
          <p:cNvPr id="7" name="Rectangle 6"/>
          <p:cNvSpPr/>
          <p:nvPr/>
        </p:nvSpPr>
        <p:spPr>
          <a:xfrm>
            <a:off x="1510848" y="318274"/>
            <a:ext cx="671875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3200" b="1" dirty="0"/>
              <a:t>What Interns </a:t>
            </a:r>
            <a:r>
              <a:rPr lang="en-US" sz="3200" b="1" dirty="0" smtClean="0"/>
              <a:t>Can Expect</a:t>
            </a:r>
            <a:endParaRPr lang="en-US" sz="32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510848" y="6468533"/>
            <a:ext cx="2895600" cy="262467"/>
          </a:xfrm>
        </p:spPr>
        <p:txBody>
          <a:bodyPr/>
          <a:lstStyle/>
          <a:p>
            <a:pPr algn="l"/>
            <a:r>
              <a:rPr lang="en-US" sz="500" dirty="0" smtClean="0"/>
              <a:t>NASA GSFC Office of Education K. Silberman/</a:t>
            </a:r>
            <a:r>
              <a:rPr lang="en-US" sz="500" dirty="0" err="1" smtClean="0"/>
              <a:t>D.Marshall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xmlns="" val="817754913"/>
      </p:ext>
    </p:extLst>
  </p:cSld>
  <p:clrMapOvr>
    <a:masterClrMapping/>
  </p:clrMapOvr>
  <p:transition advClick="0">
    <p:fade thruBlk="1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92888-02EA-4041-AA51-1300641C37E0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911166" y="2022455"/>
            <a:ext cx="4147290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/>
              <a:t>Application </a:t>
            </a:r>
          </a:p>
          <a:p>
            <a:pPr algn="ctr"/>
            <a:r>
              <a:rPr lang="en-US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Process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81700" y="5612943"/>
            <a:ext cx="50062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Dave Rosage</a:t>
            </a:r>
          </a:p>
          <a:p>
            <a:pPr algn="ctr"/>
            <a:r>
              <a:rPr lang="en-US" sz="1600" dirty="0">
                <a:solidFill>
                  <a:srgbClr val="FFC000"/>
                </a:solidFill>
              </a:rPr>
              <a:t>One Stop </a:t>
            </a:r>
            <a:r>
              <a:rPr lang="en-US" sz="1600" dirty="0" smtClean="0">
                <a:solidFill>
                  <a:srgbClr val="FFC000"/>
                </a:solidFill>
              </a:rPr>
              <a:t>Shopping Initiative (OSSI)  </a:t>
            </a:r>
            <a:r>
              <a:rPr lang="en-US" sz="1600" dirty="0">
                <a:solidFill>
                  <a:srgbClr val="FFC000"/>
                </a:solidFill>
              </a:rPr>
              <a:t>Manager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524966" y="6468534"/>
            <a:ext cx="1913467" cy="228600"/>
          </a:xfrm>
        </p:spPr>
        <p:txBody>
          <a:bodyPr/>
          <a:lstStyle/>
          <a:p>
            <a:pPr algn="l"/>
            <a:r>
              <a:rPr lang="en-US" sz="500" dirty="0" smtClean="0"/>
              <a:t>NASA GSFC Office of Education K. Silberman/</a:t>
            </a:r>
            <a:r>
              <a:rPr lang="en-US" sz="500" dirty="0" err="1" smtClean="0"/>
              <a:t>D.Marshall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xmlns="" val="1416586336"/>
      </p:ext>
    </p:extLst>
  </p:cSld>
  <p:clrMapOvr>
    <a:masterClrMapping/>
  </p:clrMapOvr>
  <p:transition advClick="0">
    <p:fade thruBlk="1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92888-02EA-4041-AA51-1300641C37E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595120" y="1183591"/>
            <a:ext cx="705104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/>
              <a:t>"You can register for an account anytime at the One Stop Shopping Initiative (OSSI): NASA Internships, Fellowships, and Scholarships (NIFS) at &lt;</a:t>
            </a:r>
            <a:r>
              <a:rPr lang="en-US" u="sng" dirty="0">
                <a:hlinkClick r:id="rId2"/>
              </a:rPr>
              <a:t>http://intern.nasa.gov/</a:t>
            </a:r>
            <a:r>
              <a:rPr lang="en-US" dirty="0"/>
              <a:t>&gt;.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Please </a:t>
            </a:r>
            <a:r>
              <a:rPr lang="en-US" dirty="0"/>
              <a:t>contact either Ken Silberman at &lt;</a:t>
            </a:r>
            <a:r>
              <a:rPr lang="en-US" u="sng" dirty="0">
                <a:hlinkClick r:id="rId3"/>
              </a:rPr>
              <a:t>kenneth.a.silberman@nasa.gov</a:t>
            </a:r>
            <a:r>
              <a:rPr lang="en-US" dirty="0"/>
              <a:t>&gt; (301-286-9281) </a:t>
            </a:r>
            <a:endParaRPr lang="en-US" dirty="0" smtClean="0"/>
          </a:p>
          <a:p>
            <a:endParaRPr lang="en-US" dirty="0"/>
          </a:p>
          <a:p>
            <a:pPr algn="ctr"/>
            <a:r>
              <a:rPr lang="en-US" dirty="0" smtClean="0"/>
              <a:t>or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Dave Rosage at &lt;</a:t>
            </a:r>
            <a:r>
              <a:rPr lang="en-US" u="sng" dirty="0">
                <a:hlinkClick r:id="rId4"/>
              </a:rPr>
              <a:t>david.j.rosage@nasa.gov</a:t>
            </a:r>
            <a:r>
              <a:rPr lang="en-US" dirty="0"/>
              <a:t>&gt; (301-286-0904) for help with applying and/or for detailed instructions on how to apply."</a:t>
            </a:r>
          </a:p>
        </p:txBody>
      </p:sp>
      <p:sp>
        <p:nvSpPr>
          <p:cNvPr id="6" name="Rectangle 5"/>
          <p:cNvSpPr/>
          <p:nvPr/>
        </p:nvSpPr>
        <p:spPr>
          <a:xfrm>
            <a:off x="1510848" y="318274"/>
            <a:ext cx="6718752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sz="2800" b="1" dirty="0" smtClean="0">
                <a:solidFill>
                  <a:srgbClr val="FFC000"/>
                </a:solidFill>
              </a:rPr>
              <a:t>Application Process</a:t>
            </a:r>
            <a:endParaRPr lang="en-US" sz="2800" b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C00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634067" y="6426201"/>
            <a:ext cx="1913467" cy="228600"/>
          </a:xfrm>
        </p:spPr>
        <p:txBody>
          <a:bodyPr/>
          <a:lstStyle/>
          <a:p>
            <a:pPr algn="l"/>
            <a:r>
              <a:rPr lang="en-US" sz="500" dirty="0" smtClean="0"/>
              <a:t>NASA GSFC Office of Education K. Silberman/</a:t>
            </a:r>
            <a:r>
              <a:rPr lang="en-US" sz="500" dirty="0" err="1" smtClean="0"/>
              <a:t>D.Marshall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xmlns="" val="2490268858"/>
      </p:ext>
    </p:extLst>
  </p:cSld>
  <p:clrMapOvr>
    <a:masterClrMapping/>
  </p:clrMapOvr>
  <p:transition advClick="0">
    <p:fade thruBlk="1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92888-02EA-4041-AA51-1300641C37E0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87844" y="2022455"/>
            <a:ext cx="599394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/>
              <a:t>Reasonable </a:t>
            </a:r>
          </a:p>
          <a:p>
            <a:pPr algn="ctr"/>
            <a:r>
              <a:rPr lang="en-US" sz="5400" b="1" dirty="0" smtClean="0"/>
              <a:t>Accommodations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81708" y="5367409"/>
            <a:ext cx="50062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err="1" smtClean="0">
                <a:solidFill>
                  <a:srgbClr val="FFC000"/>
                </a:solidFill>
              </a:rPr>
              <a:t>Denna</a:t>
            </a:r>
            <a:r>
              <a:rPr lang="en-US" b="1" dirty="0" smtClean="0">
                <a:solidFill>
                  <a:srgbClr val="FFC000"/>
                </a:solidFill>
              </a:rPr>
              <a:t> Lambert</a:t>
            </a:r>
          </a:p>
          <a:p>
            <a:pPr algn="ctr"/>
            <a:r>
              <a:rPr lang="en-US" sz="1600" dirty="0" smtClean="0">
                <a:solidFill>
                  <a:srgbClr val="FFC000"/>
                </a:solidFill>
              </a:rPr>
              <a:t>Goddard Disability Program Manager</a:t>
            </a:r>
            <a:endParaRPr lang="en-US" sz="1600" dirty="0">
              <a:solidFill>
                <a:srgbClr val="FFC000"/>
              </a:solidFill>
            </a:endParaRP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591734" y="6460067"/>
            <a:ext cx="1913467" cy="228600"/>
          </a:xfrm>
        </p:spPr>
        <p:txBody>
          <a:bodyPr/>
          <a:lstStyle/>
          <a:p>
            <a:pPr algn="l"/>
            <a:r>
              <a:rPr lang="en-US" sz="500" dirty="0" smtClean="0"/>
              <a:t>NASA GSFC Office of Education K. Silberman/</a:t>
            </a:r>
            <a:r>
              <a:rPr lang="en-US" sz="500" dirty="0" err="1" smtClean="0"/>
              <a:t>D.Marshall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xmlns="" val="84342892"/>
      </p:ext>
    </p:extLst>
  </p:cSld>
  <p:clrMapOvr>
    <a:masterClrMapping/>
  </p:clrMapOvr>
  <p:transition advClick="0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92888-02EA-4041-AA51-1300641C37E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86000" y="1905506"/>
            <a:ext cx="59232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National Aeronautics and Space Administration (NASA) seeks to </a:t>
            </a:r>
            <a:r>
              <a:rPr lang="en-US" dirty="0"/>
              <a:t>increase the number of students with disabilities pursuing science, technology, engineering, and math (STEM) careers through our internship programs.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NASA believes that your abilities are an important contribution to the workforce!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69440" y="426720"/>
            <a:ext cx="595376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b="1" dirty="0" smtClean="0"/>
              <a:t>NASA’s Commitment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634067" y="6426201"/>
            <a:ext cx="1913467" cy="228600"/>
          </a:xfrm>
        </p:spPr>
        <p:txBody>
          <a:bodyPr/>
          <a:lstStyle/>
          <a:p>
            <a:pPr algn="l"/>
            <a:r>
              <a:rPr lang="en-US" sz="500" dirty="0" smtClean="0"/>
              <a:t>NASA GSFC Office of Education K. Silberman/</a:t>
            </a:r>
            <a:r>
              <a:rPr lang="en-US" sz="500" dirty="0" err="1" smtClean="0"/>
              <a:t>D.Marshall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xmlns="" val="2733185605"/>
      </p:ext>
    </p:extLst>
  </p:cSld>
  <p:clrMapOvr>
    <a:masterClrMapping/>
  </p:clrMapOvr>
  <p:transition advClick="0">
    <p:fade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92888-02EA-4041-AA51-1300641C37E0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534160" y="378490"/>
            <a:ext cx="68783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Disability: </a:t>
            </a:r>
            <a:r>
              <a:rPr lang="en-US" dirty="0"/>
              <a:t> a medically diagnosable condition that </a:t>
            </a:r>
            <a:r>
              <a:rPr lang="en-US" b="1" u="sng" dirty="0"/>
              <a:t>substantially limits</a:t>
            </a:r>
            <a:r>
              <a:rPr lang="en-US" dirty="0"/>
              <a:t> one or more major life activities.</a:t>
            </a:r>
            <a:endParaRPr lang="en-US" b="1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92710722"/>
              </p:ext>
            </p:extLst>
          </p:nvPr>
        </p:nvGraphicFramePr>
        <p:xfrm>
          <a:off x="1534160" y="1932362"/>
          <a:ext cx="7487920" cy="1755718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66359"/>
                <a:gridCol w="2525480"/>
                <a:gridCol w="1669776"/>
                <a:gridCol w="1426305"/>
              </a:tblGrid>
              <a:tr h="310643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Major Life Activities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84118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Caring for oneself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Performing manual</a:t>
                      </a:r>
                      <a:r>
                        <a:rPr lang="en-US" sz="1600" baseline="0" dirty="0" smtClean="0"/>
                        <a:t> tasks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Speaking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Lifting</a:t>
                      </a:r>
                      <a:endParaRPr lang="en-US" sz="1600" dirty="0"/>
                    </a:p>
                  </a:txBody>
                  <a:tcPr/>
                </a:tc>
              </a:tr>
              <a:tr h="3106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Seeing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Hearing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Learning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Bending</a:t>
                      </a:r>
                      <a:endParaRPr lang="en-US" sz="1600" dirty="0"/>
                    </a:p>
                  </a:txBody>
                  <a:tcPr/>
                </a:tc>
              </a:tr>
              <a:tr h="3106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Eating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Sleeping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Concentrating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Thinking</a:t>
                      </a:r>
                      <a:endParaRPr lang="en-US" sz="1600" dirty="0"/>
                    </a:p>
                  </a:txBody>
                  <a:tcPr/>
                </a:tc>
              </a:tr>
              <a:tr h="310643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Walking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Standing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Communicating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Breathing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379888526"/>
              </p:ext>
            </p:extLst>
          </p:nvPr>
        </p:nvGraphicFramePr>
        <p:xfrm>
          <a:off x="1534160" y="4053840"/>
          <a:ext cx="7280551" cy="1483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824631"/>
                <a:gridCol w="2156460"/>
                <a:gridCol w="1805940"/>
                <a:gridCol w="1493520"/>
              </a:tblGrid>
              <a:tr h="370840">
                <a:tc gridSpan="4"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Major Bodily Functions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Immune System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Normal cell growth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Digestive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Bowel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Bladder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Neurological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Brain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Respiratory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Circulatory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Endocrine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Reproductive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456267" y="6485468"/>
            <a:ext cx="1913467" cy="228600"/>
          </a:xfrm>
        </p:spPr>
        <p:txBody>
          <a:bodyPr/>
          <a:lstStyle/>
          <a:p>
            <a:pPr algn="l"/>
            <a:r>
              <a:rPr lang="en-US" sz="500" dirty="0" smtClean="0"/>
              <a:t>NASA GSFC Office of Education K. Silberman/</a:t>
            </a:r>
            <a:r>
              <a:rPr lang="en-US" sz="500" dirty="0" err="1" smtClean="0"/>
              <a:t>D.Marshall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xmlns="" val="1832601900"/>
      </p:ext>
    </p:extLst>
  </p:cSld>
  <p:clrMapOvr>
    <a:masterClrMapping/>
  </p:clrMapOvr>
  <p:transition advClick="0">
    <p:fade thruBlk="1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92888-02EA-4041-AA51-1300641C37E0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493520" y="180339"/>
            <a:ext cx="64160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Commonly </a:t>
            </a:r>
            <a:r>
              <a:rPr lang="en-US" sz="3600" b="1" dirty="0" smtClean="0"/>
              <a:t>Requested Accommodations</a:t>
            </a:r>
            <a:endParaRPr lang="en-US" sz="3600" b="1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1493520" y="1701412"/>
            <a:ext cx="7291334" cy="4930775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sz="2800" b="1" dirty="0" smtClean="0"/>
              <a:t>Accommodations can be categorized in the following manner: </a:t>
            </a:r>
          </a:p>
          <a:p>
            <a:pPr lvl="1"/>
            <a:r>
              <a:rPr lang="en-US" altLang="en-US" sz="2800" b="1" dirty="0" smtClean="0">
                <a:solidFill>
                  <a:srgbClr val="FFC000"/>
                </a:solidFill>
              </a:rPr>
              <a:t>Assistive Technology / Equipment:</a:t>
            </a:r>
            <a:r>
              <a:rPr lang="en-US" altLang="en-US" sz="2800" dirty="0" smtClean="0">
                <a:solidFill>
                  <a:srgbClr val="FFC000"/>
                </a:solidFill>
              </a:rPr>
              <a:t>  </a:t>
            </a:r>
            <a:r>
              <a:rPr lang="en-US" altLang="en-US" sz="2800" dirty="0" smtClean="0"/>
              <a:t>Screen readers, video phones, ergonomic chairs.</a:t>
            </a:r>
          </a:p>
          <a:p>
            <a:pPr lvl="1"/>
            <a:r>
              <a:rPr lang="en-US" altLang="en-US" sz="2800" b="1" dirty="0" smtClean="0">
                <a:solidFill>
                  <a:srgbClr val="FFC000"/>
                </a:solidFill>
              </a:rPr>
              <a:t>Services &amp; Training:</a:t>
            </a:r>
            <a:r>
              <a:rPr lang="en-US" altLang="en-US" sz="2800" dirty="0" smtClean="0"/>
              <a:t>  sign language interpreter, readers, scribes, specialized training.</a:t>
            </a:r>
          </a:p>
          <a:p>
            <a:pPr lvl="1"/>
            <a:r>
              <a:rPr lang="en-US" altLang="en-US" sz="2800" b="1" dirty="0" smtClean="0">
                <a:solidFill>
                  <a:srgbClr val="FFC000"/>
                </a:solidFill>
              </a:rPr>
              <a:t>Work Schedules: </a:t>
            </a:r>
            <a:r>
              <a:rPr lang="en-US" altLang="en-US" sz="2800" dirty="0" smtClean="0">
                <a:solidFill>
                  <a:srgbClr val="FFC000"/>
                </a:solidFill>
              </a:rPr>
              <a:t> </a:t>
            </a:r>
            <a:r>
              <a:rPr lang="en-US" altLang="en-US" sz="2800" dirty="0" smtClean="0"/>
              <a:t>Flexible work schedules, changes in tour of duties, telework.</a:t>
            </a:r>
          </a:p>
          <a:p>
            <a:pPr lvl="1"/>
            <a:r>
              <a:rPr lang="en-US" altLang="en-US" sz="2800" b="1" dirty="0" smtClean="0">
                <a:solidFill>
                  <a:srgbClr val="FFC000"/>
                </a:solidFill>
              </a:rPr>
              <a:t>Other:</a:t>
            </a:r>
            <a:r>
              <a:rPr lang="en-US" altLang="en-US" sz="2800" dirty="0" smtClean="0"/>
              <a:t>  Environmental, changes in non-essential duties, etc.</a:t>
            </a:r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634067" y="6426201"/>
            <a:ext cx="1913467" cy="228600"/>
          </a:xfrm>
        </p:spPr>
        <p:txBody>
          <a:bodyPr/>
          <a:lstStyle/>
          <a:p>
            <a:pPr algn="l"/>
            <a:r>
              <a:rPr lang="en-US" sz="500" dirty="0" smtClean="0"/>
              <a:t>NASA GSFC Office of Education K. Silberman/</a:t>
            </a:r>
            <a:r>
              <a:rPr lang="en-US" sz="500" dirty="0" err="1" smtClean="0"/>
              <a:t>D.Marshall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xmlns="" val="1935984505"/>
      </p:ext>
    </p:extLst>
  </p:cSld>
  <p:clrMapOvr>
    <a:masterClrMapping/>
  </p:clrMapOvr>
  <p:transition advClick="0">
    <p:fade thruBlk="1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92888-02EA-4041-AA51-1300641C37E0}" type="slidenum">
              <a:rPr lang="en-US" smtClean="0"/>
              <a:pPr/>
              <a:t>22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68780" y="226059"/>
            <a:ext cx="6416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Inclusion</a:t>
            </a:r>
            <a:endParaRPr lang="en-US" sz="3600" b="1" dirty="0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501140" y="1005839"/>
            <a:ext cx="7121681" cy="3614459"/>
          </a:xfrm>
        </p:spPr>
        <p:txBody>
          <a:bodyPr>
            <a:noAutofit/>
          </a:bodyPr>
          <a:lstStyle/>
          <a:p>
            <a:r>
              <a:rPr lang="en-US" altLang="en-US" sz="2800" dirty="0" smtClean="0"/>
              <a:t>The primary goal of reasonable accommodation, hiring initiative, or any other focus on individuals with disabilities is to create a working environment where everyone has an opportunity to contribute their time, energy, passion, talents, and knowledge to the agency’s mission and goals. </a:t>
            </a:r>
            <a:endParaRPr lang="en-US" altLang="en-US" sz="2800" dirty="0"/>
          </a:p>
          <a:p>
            <a:pPr marL="0" indent="0">
              <a:buNone/>
            </a:pPr>
            <a:endParaRPr lang="en-US" altLang="en-US" dirty="0" smtClean="0"/>
          </a:p>
          <a:p>
            <a:pPr lvl="1"/>
            <a:r>
              <a:rPr lang="en-US" altLang="en-US" sz="2400" dirty="0" smtClean="0"/>
              <a:t>Disability is </a:t>
            </a:r>
            <a:r>
              <a:rPr lang="en-US" altLang="en-US" sz="2400" dirty="0" smtClean="0">
                <a:solidFill>
                  <a:srgbClr val="FFC000"/>
                </a:solidFill>
              </a:rPr>
              <a:t>inclusive</a:t>
            </a:r>
            <a:r>
              <a:rPr lang="en-US" altLang="en-US" sz="2400" dirty="0" smtClean="0"/>
              <a:t>.</a:t>
            </a:r>
          </a:p>
          <a:p>
            <a:pPr lvl="1"/>
            <a:r>
              <a:rPr lang="en-US" altLang="en-US" sz="2400" dirty="0" smtClean="0"/>
              <a:t>Disability is </a:t>
            </a:r>
            <a:r>
              <a:rPr lang="en-US" altLang="en-US" sz="2400" dirty="0" smtClean="0">
                <a:solidFill>
                  <a:srgbClr val="FFC000"/>
                </a:solidFill>
              </a:rPr>
              <a:t>a natural part of human development</a:t>
            </a:r>
            <a:r>
              <a:rPr lang="en-US" altLang="en-US" sz="2400" dirty="0" smtClean="0"/>
              <a:t>.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566333" y="6553201"/>
            <a:ext cx="1913467" cy="228600"/>
          </a:xfrm>
        </p:spPr>
        <p:txBody>
          <a:bodyPr/>
          <a:lstStyle/>
          <a:p>
            <a:pPr algn="l"/>
            <a:r>
              <a:rPr lang="en-US" sz="500" dirty="0" smtClean="0"/>
              <a:t>NASA GSFC Office of Education K. Silberman/</a:t>
            </a:r>
            <a:r>
              <a:rPr lang="en-US" sz="500" dirty="0" err="1" smtClean="0"/>
              <a:t>D.Marshall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xmlns="" val="2473070951"/>
      </p:ext>
    </p:extLst>
  </p:cSld>
  <p:clrMapOvr>
    <a:masterClrMapping/>
  </p:clrMapOvr>
  <p:transition advClick="0">
    <p:fade thruBlk="1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92888-02EA-4041-AA51-1300641C37E0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1100297" y="1714500"/>
            <a:ext cx="8229600" cy="4572000"/>
          </a:xfrm>
        </p:spPr>
        <p:txBody>
          <a:bodyPr/>
          <a:lstStyle/>
          <a:p>
            <a:pPr marL="63500" indent="0" algn="ctr">
              <a:buNone/>
            </a:pPr>
            <a:r>
              <a:rPr lang="en-US" altLang="en-US" b="1" dirty="0">
                <a:solidFill>
                  <a:srgbClr val="FFC000"/>
                </a:solidFill>
              </a:rPr>
              <a:t>Equal Opportunity Programs Office (Code 120)</a:t>
            </a:r>
          </a:p>
          <a:p>
            <a:pPr marL="63500" indent="0" algn="ctr">
              <a:buNone/>
            </a:pPr>
            <a:r>
              <a:rPr lang="en-US" altLang="en-US" dirty="0"/>
              <a:t>Veronica Hill, </a:t>
            </a:r>
            <a:r>
              <a:rPr lang="en-US" altLang="en-US" dirty="0" smtClean="0"/>
              <a:t>Director</a:t>
            </a:r>
            <a:endParaRPr lang="en-US" altLang="en-US" dirty="0"/>
          </a:p>
          <a:p>
            <a:pPr marL="63500" indent="0" algn="ctr">
              <a:buNone/>
            </a:pPr>
            <a:r>
              <a:rPr lang="en-US" altLang="en-US" dirty="0" smtClean="0"/>
              <a:t>Denna </a:t>
            </a:r>
            <a:r>
              <a:rPr lang="en-US" altLang="en-US" dirty="0"/>
              <a:t>Lambert, Disability Programs Manager</a:t>
            </a:r>
          </a:p>
          <a:p>
            <a:pPr marL="63500" indent="0" algn="ctr">
              <a:buNone/>
            </a:pPr>
            <a:endParaRPr lang="en-US" altLang="en-US" dirty="0"/>
          </a:p>
          <a:p>
            <a:pPr marL="63500" indent="0" algn="ctr">
              <a:buNone/>
            </a:pPr>
            <a:r>
              <a:rPr lang="en-US" altLang="en-US" dirty="0"/>
              <a:t>Located:  </a:t>
            </a:r>
            <a:r>
              <a:rPr lang="en-US" altLang="en-US" dirty="0" err="1"/>
              <a:t>Bldg</a:t>
            </a:r>
            <a:r>
              <a:rPr lang="en-US" altLang="en-US" dirty="0"/>
              <a:t> 8 Room 445</a:t>
            </a:r>
          </a:p>
          <a:p>
            <a:pPr marL="63500" indent="0" algn="ctr">
              <a:buNone/>
            </a:pPr>
            <a:r>
              <a:rPr lang="en-US" altLang="en-US" dirty="0"/>
              <a:t>Phone:  </a:t>
            </a:r>
            <a:r>
              <a:rPr lang="en-US" altLang="en-US" dirty="0" smtClean="0"/>
              <a:t>(301) 286-7348</a:t>
            </a:r>
            <a:endParaRPr lang="en-US" altLang="en-US" dirty="0"/>
          </a:p>
          <a:p>
            <a:pPr marL="63500" indent="0" algn="ctr">
              <a:buNone/>
            </a:pPr>
            <a:r>
              <a:rPr lang="en-US" altLang="en-US" dirty="0"/>
              <a:t>http://eeo.gsfc.nasa.gov/</a:t>
            </a:r>
          </a:p>
          <a:p>
            <a:pPr marL="63500" indent="0" algn="ctr">
              <a:buNone/>
            </a:pPr>
            <a:endParaRPr lang="en-US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668780" y="226059"/>
            <a:ext cx="64160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Contact Information</a:t>
            </a:r>
            <a:endParaRPr lang="en-US" sz="3600" b="1" dirty="0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634067" y="6426201"/>
            <a:ext cx="1913467" cy="228600"/>
          </a:xfrm>
        </p:spPr>
        <p:txBody>
          <a:bodyPr/>
          <a:lstStyle/>
          <a:p>
            <a:pPr algn="l"/>
            <a:r>
              <a:rPr lang="en-US" sz="500" dirty="0" smtClean="0"/>
              <a:t>NASA GSFC Office of Education K. Silberman/</a:t>
            </a:r>
            <a:r>
              <a:rPr lang="en-US" sz="500" dirty="0" err="1" smtClean="0"/>
              <a:t>D.Marshall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xmlns="" val="459583216"/>
      </p:ext>
    </p:extLst>
  </p:cSld>
  <p:clrMapOvr>
    <a:masterClrMapping/>
  </p:clrMapOvr>
  <p:transition advClick="0">
    <p:fade thruBlk="1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92888-02EA-4041-AA51-1300641C37E0}" type="slidenum">
              <a:rPr lang="en-US" smtClean="0"/>
              <a:pPr/>
              <a:t>24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506790" y="305415"/>
            <a:ext cx="49936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/>
              <a:t>Careers Panel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494245" y="2241480"/>
            <a:ext cx="500622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Les Wright</a:t>
            </a:r>
          </a:p>
          <a:p>
            <a:pPr algn="ctr"/>
            <a:r>
              <a:rPr lang="en-US" sz="1600" dirty="0" smtClean="0">
                <a:solidFill>
                  <a:srgbClr val="FFC000"/>
                </a:solidFill>
              </a:rPr>
              <a:t>Goddard Mentoring Program Manager</a:t>
            </a:r>
          </a:p>
          <a:p>
            <a:pPr algn="ctr"/>
            <a:r>
              <a:rPr lang="en-US" sz="1200" dirty="0"/>
              <a:t>Office of Human Capital Management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94245" y="3655377"/>
            <a:ext cx="500622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Courtney Ritz</a:t>
            </a:r>
          </a:p>
          <a:p>
            <a:pPr algn="ctr"/>
            <a:r>
              <a:rPr lang="en-US" sz="1600" dirty="0" smtClean="0">
                <a:solidFill>
                  <a:srgbClr val="FFC000"/>
                </a:solidFill>
              </a:rPr>
              <a:t>IT Specialist</a:t>
            </a:r>
          </a:p>
          <a:p>
            <a:pPr algn="ctr"/>
            <a:r>
              <a:rPr lang="en-US" sz="1200" dirty="0"/>
              <a:t>Enterprise Solutions Division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82485" y="5077777"/>
            <a:ext cx="500622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William </a:t>
            </a:r>
            <a:r>
              <a:rPr lang="en-US" b="1" dirty="0" err="1" smtClean="0">
                <a:solidFill>
                  <a:srgbClr val="FFC000"/>
                </a:solidFill>
              </a:rPr>
              <a:t>Yuknis</a:t>
            </a:r>
            <a:endParaRPr lang="en-US" b="1" dirty="0" smtClean="0">
              <a:solidFill>
                <a:srgbClr val="FFC000"/>
              </a:solidFill>
            </a:endParaRPr>
          </a:p>
          <a:p>
            <a:pPr algn="ctr"/>
            <a:r>
              <a:rPr lang="en-US" sz="1600" dirty="0" smtClean="0">
                <a:solidFill>
                  <a:srgbClr val="FFC000"/>
                </a:solidFill>
              </a:rPr>
              <a:t>Engineering Supervisor</a:t>
            </a:r>
          </a:p>
          <a:p>
            <a:pPr algn="ctr"/>
            <a:r>
              <a:rPr lang="en-US" sz="1200" dirty="0"/>
              <a:t>Flight Data Systems and Radiation Effects</a:t>
            </a:r>
            <a:endParaRPr lang="en-US" sz="1200" dirty="0">
              <a:solidFill>
                <a:srgbClr val="FFC000"/>
              </a:solidFill>
            </a:endParaRPr>
          </a:p>
        </p:txBody>
      </p:sp>
      <p:sp>
        <p:nvSpPr>
          <p:cNvPr id="9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634067" y="6426201"/>
            <a:ext cx="1913467" cy="228600"/>
          </a:xfrm>
        </p:spPr>
        <p:txBody>
          <a:bodyPr/>
          <a:lstStyle/>
          <a:p>
            <a:pPr algn="l"/>
            <a:r>
              <a:rPr lang="en-US" sz="500" dirty="0" smtClean="0"/>
              <a:t>NASA GSFC Office of Education K. Silberman/</a:t>
            </a:r>
            <a:r>
              <a:rPr lang="en-US" sz="500" dirty="0" err="1" smtClean="0"/>
              <a:t>D.Marshall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xmlns="" val="1171819414"/>
      </p:ext>
    </p:extLst>
  </p:cSld>
  <p:clrMapOvr>
    <a:masterClrMapping/>
  </p:clrMapOvr>
  <p:transition advClick="0">
    <p:fade thruBlk="1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92888-02EA-4041-AA51-1300641C37E0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475264" y="2022455"/>
            <a:ext cx="301909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/>
              <a:t>Wrap Up</a:t>
            </a:r>
          </a:p>
          <a:p>
            <a:pPr algn="ctr"/>
            <a:r>
              <a:rPr lang="en-US" sz="5400" b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Q&amp;A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81702" y="5259000"/>
            <a:ext cx="50062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Dr. Ken Silberman</a:t>
            </a:r>
          </a:p>
          <a:p>
            <a:pPr algn="ctr"/>
            <a:r>
              <a:rPr lang="en-US" sz="1600" dirty="0" smtClean="0">
                <a:solidFill>
                  <a:srgbClr val="FFC000"/>
                </a:solidFill>
              </a:rPr>
              <a:t>Goddard Space Flight Center Office of Education</a:t>
            </a:r>
            <a:endParaRPr lang="en-US" sz="1600" dirty="0">
              <a:solidFill>
                <a:srgbClr val="FFC000"/>
              </a:solidFill>
            </a:endParaRP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561797" y="6434667"/>
            <a:ext cx="1913467" cy="228600"/>
          </a:xfrm>
        </p:spPr>
        <p:txBody>
          <a:bodyPr/>
          <a:lstStyle/>
          <a:p>
            <a:pPr algn="l"/>
            <a:r>
              <a:rPr lang="en-US" sz="500" dirty="0" smtClean="0"/>
              <a:t>NASA GSFC Office of Education K. Silberman/</a:t>
            </a:r>
            <a:r>
              <a:rPr lang="en-US" sz="500" dirty="0" err="1" smtClean="0"/>
              <a:t>D.Marshall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xmlns="" val="2440200308"/>
      </p:ext>
    </p:extLst>
  </p:cSld>
  <p:clrMapOvr>
    <a:masterClrMapping/>
  </p:clrMapOvr>
  <p:transition advClick="0">
    <p:fade thruBlk="1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92888-02EA-4041-AA51-1300641C37E0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84701" y="2022455"/>
            <a:ext cx="618630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/>
              <a:t>Back-Up Materials</a:t>
            </a:r>
            <a:endParaRPr lang="en-US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49433" y="3315786"/>
            <a:ext cx="50062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Resume Writing Tips</a:t>
            </a:r>
          </a:p>
        </p:txBody>
      </p:sp>
      <p:sp>
        <p:nvSpPr>
          <p:cNvPr id="8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634067" y="6426201"/>
            <a:ext cx="1913467" cy="228600"/>
          </a:xfrm>
        </p:spPr>
        <p:txBody>
          <a:bodyPr/>
          <a:lstStyle/>
          <a:p>
            <a:pPr algn="l"/>
            <a:r>
              <a:rPr lang="en-US" sz="500" dirty="0" smtClean="0"/>
              <a:t>NASA GSFC Office of Education K. Silberman/</a:t>
            </a:r>
            <a:r>
              <a:rPr lang="en-US" sz="500" dirty="0" err="1" smtClean="0"/>
              <a:t>D.Marshall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xmlns="" val="815551091"/>
      </p:ext>
    </p:extLst>
  </p:cSld>
  <p:clrMapOvr>
    <a:masterClrMapping/>
  </p:clrMapOvr>
  <p:transition advClick="0">
    <p:fade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325880"/>
            <a:ext cx="7467600" cy="5181600"/>
          </a:xfrm>
        </p:spPr>
        <p:txBody>
          <a:bodyPr/>
          <a:lstStyle/>
          <a:p>
            <a:endParaRPr lang="en-US" dirty="0"/>
          </a:p>
          <a:p>
            <a:r>
              <a:rPr lang="en-US" dirty="0">
                <a:solidFill>
                  <a:srgbClr val="FFC000"/>
                </a:solidFill>
              </a:rPr>
              <a:t>Read the job announcement </a:t>
            </a:r>
            <a:r>
              <a:rPr lang="en-US" dirty="0"/>
              <a:t>and follow directions carefully.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Federal resumes can </a:t>
            </a:r>
            <a:r>
              <a:rPr lang="en-US" dirty="0">
                <a:solidFill>
                  <a:srgbClr val="FFC000"/>
                </a:solidFill>
              </a:rPr>
              <a:t>be longer </a:t>
            </a:r>
            <a:r>
              <a:rPr lang="en-US" dirty="0"/>
              <a:t>and require more information than private sector/non-profit resumes.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Searchable</a:t>
            </a:r>
            <a:r>
              <a:rPr lang="en-US" dirty="0">
                <a:solidFill>
                  <a:srgbClr val="FFC000"/>
                </a:solidFill>
              </a:rPr>
              <a:t>: Include all work experience</a:t>
            </a:r>
            <a:r>
              <a:rPr lang="en-US" dirty="0"/>
              <a:t>, skills, and knowledge, including paid and unpaid jobs (internships). Similar to a curriculum vitae (CV). 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Tailored</a:t>
            </a:r>
            <a:r>
              <a:rPr lang="en-US" dirty="0">
                <a:solidFill>
                  <a:srgbClr val="FFC000"/>
                </a:solidFill>
              </a:rPr>
              <a:t>: Tailor your resume </a:t>
            </a:r>
            <a:r>
              <a:rPr lang="en-US" dirty="0"/>
              <a:t>to include only the job </a:t>
            </a:r>
            <a:r>
              <a:rPr lang="en-US" i="1" dirty="0"/>
              <a:t>relevant </a:t>
            </a:r>
            <a:r>
              <a:rPr lang="en-US" dirty="0"/>
              <a:t>work and academic experience. Note NASA related projects.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92888-02EA-4041-AA51-1300641C37E0}" type="slidenum">
              <a:rPr lang="en-US" smtClean="0"/>
              <a:pPr/>
              <a:t>27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447800" y="416559"/>
            <a:ext cx="6169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Resume Writing Tips #1</a:t>
            </a:r>
            <a:endParaRPr lang="en-US" sz="3600" b="1" dirty="0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634067" y="6426201"/>
            <a:ext cx="1913467" cy="228600"/>
          </a:xfrm>
        </p:spPr>
        <p:txBody>
          <a:bodyPr/>
          <a:lstStyle/>
          <a:p>
            <a:pPr algn="l"/>
            <a:r>
              <a:rPr lang="en-US" sz="500" dirty="0" smtClean="0"/>
              <a:t>NASA GSFC Office of Education K. Silberman/</a:t>
            </a:r>
            <a:r>
              <a:rPr lang="en-US" sz="500" dirty="0" err="1" smtClean="0"/>
              <a:t>D.Marshall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xmlns="" val="3042493323"/>
      </p:ext>
    </p:extLst>
  </p:cSld>
  <p:clrMapOvr>
    <a:masterClrMapping/>
  </p:clrMapOvr>
  <p:transition advClick="0">
    <p:fade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356360"/>
            <a:ext cx="7467600" cy="5181600"/>
          </a:xfrm>
        </p:spPr>
        <p:txBody>
          <a:bodyPr/>
          <a:lstStyle/>
          <a:p>
            <a:endParaRPr lang="en-US" dirty="0"/>
          </a:p>
          <a:p>
            <a:r>
              <a:rPr lang="en-US" dirty="0">
                <a:solidFill>
                  <a:srgbClr val="FFC000"/>
                </a:solidFill>
              </a:rPr>
              <a:t>Study job announcements</a:t>
            </a:r>
            <a:r>
              <a:rPr lang="en-US" dirty="0"/>
              <a:t> to determine important keywords in your field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>
                <a:solidFill>
                  <a:srgbClr val="FFC000"/>
                </a:solidFill>
              </a:rPr>
              <a:t>Focus </a:t>
            </a:r>
            <a:r>
              <a:rPr lang="en-US" dirty="0">
                <a:solidFill>
                  <a:srgbClr val="FFC000"/>
                </a:solidFill>
              </a:rPr>
              <a:t>on the "requirements</a:t>
            </a:r>
            <a:r>
              <a:rPr lang="en-US" dirty="0"/>
              <a:t>," "skills" or "qualifications" sections of job ads, and look for “buzzwords” and desirable credentials for your ideal job. If you have those skills, mirror these buzzwords/language on your resume.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>
                <a:solidFill>
                  <a:srgbClr val="FFC000"/>
                </a:solidFill>
              </a:rPr>
              <a:t>Self-certification </a:t>
            </a:r>
            <a:r>
              <a:rPr lang="en-US" dirty="0"/>
              <a:t>must match experience on resume.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92888-02EA-4041-AA51-1300641C37E0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447800" y="416560"/>
            <a:ext cx="6169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Resume Writing Tips #2</a:t>
            </a:r>
            <a:endParaRPr lang="en-US" sz="3600" b="1" dirty="0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634067" y="6426201"/>
            <a:ext cx="1913467" cy="228600"/>
          </a:xfrm>
        </p:spPr>
        <p:txBody>
          <a:bodyPr/>
          <a:lstStyle/>
          <a:p>
            <a:pPr algn="l"/>
            <a:r>
              <a:rPr lang="en-US" sz="500" dirty="0" smtClean="0"/>
              <a:t>NASA GSFC Office of Education K. Silberman/</a:t>
            </a:r>
            <a:r>
              <a:rPr lang="en-US" sz="500" dirty="0" err="1" smtClean="0"/>
              <a:t>D.Marshall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xmlns="" val="1296027699"/>
      </p:ext>
    </p:extLst>
  </p:cSld>
  <p:clrMapOvr>
    <a:masterClrMapping/>
  </p:clrMapOvr>
  <p:transition advClick="0">
    <p:fade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47800" y="1058332"/>
            <a:ext cx="7467600" cy="5181600"/>
          </a:xfrm>
        </p:spPr>
        <p:txBody>
          <a:bodyPr/>
          <a:lstStyle/>
          <a:p>
            <a:r>
              <a:rPr lang="en-US" sz="2000" dirty="0">
                <a:solidFill>
                  <a:srgbClr val="FFC000"/>
                </a:solidFill>
              </a:rPr>
              <a:t>Use action words </a:t>
            </a:r>
            <a:r>
              <a:rPr lang="en-US" sz="2000" dirty="0"/>
              <a:t>to describe work experience such as </a:t>
            </a:r>
            <a:r>
              <a:rPr lang="en-US" sz="2000" dirty="0" smtClean="0"/>
              <a:t>“</a:t>
            </a:r>
            <a:r>
              <a:rPr lang="en-US" sz="2000" dirty="0"/>
              <a:t>Managed, assisted, responded, planned, coordinated, met with, implemented, communicated with, tested, developed, spearheaded</a:t>
            </a:r>
            <a:r>
              <a:rPr lang="en-US" sz="2000" dirty="0" smtClean="0"/>
              <a:t>…”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>
                <a:solidFill>
                  <a:srgbClr val="FFC000"/>
                </a:solidFill>
              </a:rPr>
              <a:t>Use </a:t>
            </a:r>
            <a:r>
              <a:rPr lang="en-US" sz="2000" dirty="0">
                <a:solidFill>
                  <a:srgbClr val="FFC000"/>
                </a:solidFill>
              </a:rPr>
              <a:t>the S.A.R method</a:t>
            </a:r>
            <a:r>
              <a:rPr lang="en-US" sz="2000" dirty="0"/>
              <a:t>. Situation, Action, Result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>
                <a:solidFill>
                  <a:srgbClr val="FFC000"/>
                </a:solidFill>
              </a:rPr>
              <a:t>Include </a:t>
            </a:r>
            <a:r>
              <a:rPr lang="en-US" sz="2000" dirty="0">
                <a:solidFill>
                  <a:srgbClr val="FFC000"/>
                </a:solidFill>
              </a:rPr>
              <a:t>special skills</a:t>
            </a:r>
            <a:r>
              <a:rPr lang="en-US" sz="2000" dirty="0"/>
              <a:t> like computer proficiency and language ability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 smtClean="0">
                <a:solidFill>
                  <a:srgbClr val="FFC000"/>
                </a:solidFill>
              </a:rPr>
              <a:t>Plan </a:t>
            </a:r>
            <a:r>
              <a:rPr lang="en-US" sz="2000" dirty="0">
                <a:solidFill>
                  <a:srgbClr val="FFC000"/>
                </a:solidFill>
              </a:rPr>
              <a:t>ahead </a:t>
            </a:r>
            <a:r>
              <a:rPr lang="en-US" sz="2000" dirty="0"/>
              <a:t>-Allow plenty of time to thoroughly proof read and complete your application (no grammatical errors). Apply by the deadline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  <a:endParaRPr lang="en-US" sz="2000" dirty="0"/>
          </a:p>
          <a:p>
            <a:r>
              <a:rPr lang="en-US" sz="2000" dirty="0" smtClean="0">
                <a:solidFill>
                  <a:srgbClr val="FFC000"/>
                </a:solidFill>
              </a:rPr>
              <a:t>Note </a:t>
            </a:r>
            <a:r>
              <a:rPr lang="en-US" sz="2000" dirty="0">
                <a:solidFill>
                  <a:srgbClr val="FFC000"/>
                </a:solidFill>
              </a:rPr>
              <a:t>Veteran’s </a:t>
            </a:r>
            <a:r>
              <a:rPr lang="en-US" sz="2000" dirty="0"/>
              <a:t>Status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92888-02EA-4041-AA51-1300641C37E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674044" y="204569"/>
            <a:ext cx="6169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Resume Writing Tips #3</a:t>
            </a:r>
            <a:endParaRPr lang="en-US" sz="3600" b="1" dirty="0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634067" y="6426201"/>
            <a:ext cx="1913467" cy="228600"/>
          </a:xfrm>
        </p:spPr>
        <p:txBody>
          <a:bodyPr/>
          <a:lstStyle/>
          <a:p>
            <a:pPr algn="l"/>
            <a:r>
              <a:rPr lang="en-US" sz="500" dirty="0" smtClean="0"/>
              <a:t>NASA GSFC Office of Education K. Silberman/</a:t>
            </a:r>
            <a:r>
              <a:rPr lang="en-US" sz="500" dirty="0" err="1" smtClean="0"/>
              <a:t>D.Marshall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xmlns="" val="1585411808"/>
      </p:ext>
    </p:extLst>
  </p:cSld>
  <p:clrMapOvr>
    <a:masterClrMapping/>
  </p:clrMapOvr>
  <p:transition advClick="0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92888-02EA-4041-AA51-1300641C37E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574066" y="752455"/>
            <a:ext cx="5045933" cy="507831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dirty="0" smtClean="0"/>
              <a:t>Internship </a:t>
            </a:r>
            <a:r>
              <a:rPr lang="en-US" sz="5400" b="1" dirty="0"/>
              <a:t>Purpose  </a:t>
            </a:r>
            <a:endParaRPr lang="en-US" sz="5400" b="1" dirty="0" smtClean="0"/>
          </a:p>
          <a:p>
            <a:pPr algn="ctr"/>
            <a:r>
              <a:rPr lang="en-US" sz="5400" b="1" dirty="0" smtClean="0"/>
              <a:t>&amp; </a:t>
            </a:r>
          </a:p>
          <a:p>
            <a:pPr algn="ctr"/>
            <a:r>
              <a:rPr lang="en-US" sz="5400" b="1" dirty="0" smtClean="0"/>
              <a:t>Employment </a:t>
            </a:r>
            <a:r>
              <a:rPr lang="en-US" sz="5400" b="1" dirty="0"/>
              <a:t>Pipeline</a:t>
            </a:r>
          </a:p>
          <a:p>
            <a:endParaRPr lang="en-US" sz="5400" dirty="0"/>
          </a:p>
        </p:txBody>
      </p:sp>
      <p:sp>
        <p:nvSpPr>
          <p:cNvPr id="6" name="TextBox 5"/>
          <p:cNvSpPr txBox="1"/>
          <p:nvPr/>
        </p:nvSpPr>
        <p:spPr>
          <a:xfrm>
            <a:off x="2481700" y="5612943"/>
            <a:ext cx="500622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C000"/>
                </a:solidFill>
              </a:rPr>
              <a:t>Denise Davis</a:t>
            </a:r>
          </a:p>
          <a:p>
            <a:pPr algn="ctr"/>
            <a:r>
              <a:rPr lang="en-US" sz="1600" dirty="0">
                <a:solidFill>
                  <a:srgbClr val="FFC000"/>
                </a:solidFill>
              </a:rPr>
              <a:t>Partnerships for Workforce Pipeline</a:t>
            </a:r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634067" y="6426201"/>
            <a:ext cx="1913467" cy="228600"/>
          </a:xfrm>
        </p:spPr>
        <p:txBody>
          <a:bodyPr/>
          <a:lstStyle/>
          <a:p>
            <a:pPr algn="l"/>
            <a:r>
              <a:rPr lang="en-US" sz="500" dirty="0" smtClean="0"/>
              <a:t>NASA GSFC Office of Education K. Silberman/</a:t>
            </a:r>
            <a:r>
              <a:rPr lang="en-US" sz="500" dirty="0" err="1" smtClean="0"/>
              <a:t>D.Marshall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xmlns="" val="4040289015"/>
      </p:ext>
    </p:extLst>
  </p:cSld>
  <p:clrMapOvr>
    <a:masterClrMapping/>
  </p:clrMapOvr>
  <p:transition advClick="0">
    <p:fade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rgbClr val="FFC000"/>
                </a:solidFill>
              </a:rPr>
              <a:t>Example</a:t>
            </a:r>
            <a:r>
              <a:rPr lang="en-US" dirty="0">
                <a:solidFill>
                  <a:srgbClr val="FFC000"/>
                </a:solidFill>
              </a:rPr>
              <a:t>:</a:t>
            </a:r>
            <a:r>
              <a:rPr lang="en-US" dirty="0"/>
              <a:t> Job description requires experience writing press releases. If you have that experience, your resume should provide specific examples. </a:t>
            </a:r>
          </a:p>
          <a:p>
            <a:pPr marL="0" indent="0">
              <a:buNone/>
            </a:pPr>
            <a:r>
              <a:rPr lang="en-US" dirty="0" smtClean="0"/>
              <a:t>Use </a:t>
            </a:r>
            <a:r>
              <a:rPr lang="en-US" dirty="0"/>
              <a:t>quantitative measures to highlight accomplishments. Provide sense of scope and complexity. Resume should be results driven.</a:t>
            </a:r>
          </a:p>
          <a:p>
            <a:pPr marL="0" indent="0">
              <a:buNone/>
            </a:pPr>
            <a:r>
              <a:rPr lang="en-US" dirty="0" smtClean="0"/>
              <a:t> -</a:t>
            </a:r>
            <a:r>
              <a:rPr lang="en-US" dirty="0" smtClean="0">
                <a:solidFill>
                  <a:srgbClr val="FFC000"/>
                </a:solidFill>
              </a:rPr>
              <a:t>Wrote </a:t>
            </a:r>
            <a:r>
              <a:rPr lang="en-US" dirty="0">
                <a:solidFill>
                  <a:srgbClr val="FFC000"/>
                </a:solidFill>
              </a:rPr>
              <a:t>news releases vs. Wrote 25 news releases in a three-week period. </a:t>
            </a:r>
          </a:p>
          <a:p>
            <a:pPr marL="0" indent="0">
              <a:buNone/>
            </a:pPr>
            <a:r>
              <a:rPr lang="en-US" dirty="0" smtClean="0"/>
              <a:t> -</a:t>
            </a:r>
            <a:r>
              <a:rPr lang="en-US" dirty="0" smtClean="0">
                <a:solidFill>
                  <a:srgbClr val="FFC000"/>
                </a:solidFill>
              </a:rPr>
              <a:t>Managed </a:t>
            </a:r>
            <a:r>
              <a:rPr lang="en-US" dirty="0">
                <a:solidFill>
                  <a:srgbClr val="FFC000"/>
                </a:solidFill>
              </a:rPr>
              <a:t>a student organization budget of more than $7,000 and 100 members. </a:t>
            </a:r>
          </a:p>
          <a:p>
            <a:pPr marL="0" indent="0">
              <a:buNone/>
            </a:pPr>
            <a:r>
              <a:rPr lang="en-US" dirty="0" smtClean="0"/>
              <a:t> -</a:t>
            </a:r>
            <a:r>
              <a:rPr lang="en-US" dirty="0" smtClean="0">
                <a:solidFill>
                  <a:srgbClr val="FFC000"/>
                </a:solidFill>
              </a:rPr>
              <a:t>Suggested </a:t>
            </a:r>
            <a:r>
              <a:rPr lang="en-US" dirty="0">
                <a:solidFill>
                  <a:srgbClr val="FFC000"/>
                </a:solidFill>
              </a:rPr>
              <a:t>procedures that decreased processing from 10 to five minutes</a:t>
            </a:r>
            <a:r>
              <a:rPr lang="en-US" dirty="0"/>
              <a:t>.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92888-02EA-4041-AA51-1300641C37E0}" type="slidenum">
              <a:rPr lang="en-US" smtClean="0"/>
              <a:pPr/>
              <a:t>30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447800" y="416560"/>
            <a:ext cx="6169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Resume Writing Tips #4</a:t>
            </a:r>
            <a:endParaRPr lang="en-US" sz="3600" b="1" dirty="0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634067" y="6426201"/>
            <a:ext cx="1913467" cy="228600"/>
          </a:xfrm>
        </p:spPr>
        <p:txBody>
          <a:bodyPr/>
          <a:lstStyle/>
          <a:p>
            <a:pPr algn="l"/>
            <a:r>
              <a:rPr lang="en-US" sz="500" dirty="0" smtClean="0"/>
              <a:t>NASA GSFC Office of Education K. Silberman/</a:t>
            </a:r>
            <a:r>
              <a:rPr lang="en-US" sz="500" dirty="0" err="1" smtClean="0"/>
              <a:t>D.Marshall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xmlns="" val="499113341"/>
      </p:ext>
    </p:extLst>
  </p:cSld>
  <p:clrMapOvr>
    <a:masterClrMapping/>
  </p:clrMapOvr>
  <p:transition advClick="0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/>
              <a:t>NASA offers two types of </a:t>
            </a:r>
            <a:r>
              <a:rPr lang="en-US" dirty="0" smtClean="0"/>
              <a:t>internships: Pathways </a:t>
            </a:r>
            <a:r>
              <a:rPr lang="en-US" dirty="0"/>
              <a:t>Internships and </a:t>
            </a:r>
            <a:r>
              <a:rPr lang="en-US" dirty="0" smtClean="0"/>
              <a:t> Education </a:t>
            </a:r>
            <a:r>
              <a:rPr lang="en-US" dirty="0"/>
              <a:t>Internships.</a:t>
            </a:r>
          </a:p>
          <a:p>
            <a:pPr marL="0" indent="0">
              <a:buNone/>
            </a:pPr>
            <a:endParaRPr lang="en-US" smtClean="0"/>
          </a:p>
          <a:p>
            <a:pPr marL="0" indent="0">
              <a:buNone/>
            </a:pPr>
            <a:r>
              <a:rPr lang="en-US" smtClean="0"/>
              <a:t>Pathway </a:t>
            </a:r>
            <a:r>
              <a:rPr lang="en-US" dirty="0"/>
              <a:t>Internships are managed through the Office of </a:t>
            </a:r>
            <a:r>
              <a:rPr lang="en-US" dirty="0" smtClean="0"/>
              <a:t>Human</a:t>
            </a:r>
            <a:r>
              <a:rPr lang="en-US" dirty="0"/>
              <a:t> Capital Management and the Pathways website:        </a:t>
            </a:r>
            <a:r>
              <a:rPr lang="en-US" u="sng" dirty="0">
                <a:hlinkClick r:id="rId3"/>
              </a:rPr>
              <a:t>http://nasajobs.nasa.gov/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Education </a:t>
            </a:r>
            <a:r>
              <a:rPr lang="en-US" dirty="0"/>
              <a:t>internships are managed through the Office of Education and the One Stop Shopping Initiative (or OSSI) website:  </a:t>
            </a:r>
            <a:r>
              <a:rPr lang="en-US" u="sng" dirty="0">
                <a:hlinkClick r:id="rId4"/>
              </a:rPr>
              <a:t>https://</a:t>
            </a:r>
            <a:r>
              <a:rPr lang="en-US" u="sng" dirty="0" smtClean="0">
                <a:hlinkClick r:id="rId4"/>
              </a:rPr>
              <a:t>intern.nasa.gov</a:t>
            </a:r>
            <a:r>
              <a:rPr lang="en-US" sz="3600" dirty="0"/>
              <a:t> 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92888-02EA-4041-AA51-1300641C37E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504361" y="313938"/>
            <a:ext cx="6169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NASA Goddard Internships</a:t>
            </a:r>
            <a:endParaRPr lang="en-US" sz="3600" dirty="0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634067" y="6426201"/>
            <a:ext cx="1913467" cy="228600"/>
          </a:xfrm>
        </p:spPr>
        <p:txBody>
          <a:bodyPr/>
          <a:lstStyle/>
          <a:p>
            <a:pPr algn="l"/>
            <a:r>
              <a:rPr lang="en-US" sz="500" dirty="0" smtClean="0"/>
              <a:t>NASA GSFC Office of Education K. Silberman/</a:t>
            </a:r>
            <a:r>
              <a:rPr lang="en-US" sz="500" dirty="0" err="1" smtClean="0"/>
              <a:t>D.Marshall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xmlns="" val="4105104762"/>
      </p:ext>
    </p:extLst>
  </p:cSld>
  <p:clrMapOvr>
    <a:masterClrMapping/>
  </p:clrMapOvr>
  <p:transition advClick="0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447800" y="3750817"/>
            <a:ext cx="7467600" cy="2545768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92888-02EA-4041-AA51-1300641C37E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026763" y="1258610"/>
            <a:ext cx="6410227" cy="21005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05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05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en-US" sz="4000" b="1" dirty="0">
                <a:latin typeface="Arial" panose="020B0604020202020204" pitchFamily="34" charset="0"/>
              </a:rPr>
              <a:t>NASA Goddard Space Flight Center Pathways Intern Program</a:t>
            </a:r>
            <a:endParaRPr lang="en-US" sz="4000" dirty="0"/>
          </a:p>
        </p:txBody>
      </p:sp>
      <p:sp>
        <p:nvSpPr>
          <p:cNvPr id="7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634067" y="6426201"/>
            <a:ext cx="1913467" cy="228600"/>
          </a:xfrm>
        </p:spPr>
        <p:txBody>
          <a:bodyPr/>
          <a:lstStyle/>
          <a:p>
            <a:pPr algn="l"/>
            <a:r>
              <a:rPr lang="en-US" sz="500" dirty="0" smtClean="0"/>
              <a:t>NASA GSFC Office of Education K. Silberman/</a:t>
            </a:r>
            <a:r>
              <a:rPr lang="en-US" sz="500" dirty="0" err="1" smtClean="0"/>
              <a:t>D.Marshall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xmlns="" val="3296770658"/>
      </p:ext>
    </p:extLst>
  </p:cSld>
  <p:clrMapOvr>
    <a:masterClrMapping/>
  </p:clrMapOvr>
  <p:transition advClick="0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3377" y="1834205"/>
            <a:ext cx="7467600" cy="5181600"/>
          </a:xfrm>
        </p:spPr>
        <p:txBody>
          <a:bodyPr/>
          <a:lstStyle/>
          <a:p>
            <a:endParaRPr lang="en-US" dirty="0"/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United </a:t>
            </a:r>
            <a:r>
              <a:rPr lang="en-US" dirty="0"/>
              <a:t>States Citizen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Attend </a:t>
            </a:r>
            <a:r>
              <a:rPr lang="en-US" dirty="0"/>
              <a:t>an accredited college or university on at least a half time basis.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Degree </a:t>
            </a:r>
            <a:r>
              <a:rPr lang="en-US" dirty="0"/>
              <a:t>seeking student pursuing a science, engineering, math, and or business field of study but not limited to just these.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Achieved </a:t>
            </a:r>
            <a:r>
              <a:rPr lang="en-US" dirty="0"/>
              <a:t>good scholastic standing (Cumulative GPA 2.9 or higher on a 4.0 scale) 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92888-02EA-4041-AA51-1300641C37E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04361" y="313938"/>
            <a:ext cx="61690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Pathways Interns Program Requirements</a:t>
            </a:r>
            <a:endParaRPr lang="en-US" sz="3600" b="1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634067" y="6426201"/>
            <a:ext cx="1913467" cy="228600"/>
          </a:xfrm>
        </p:spPr>
        <p:txBody>
          <a:bodyPr/>
          <a:lstStyle/>
          <a:p>
            <a:pPr algn="l"/>
            <a:r>
              <a:rPr lang="en-US" sz="500" dirty="0" smtClean="0"/>
              <a:t>NASA GSFC Office of Education K. Silberman/</a:t>
            </a:r>
            <a:r>
              <a:rPr lang="en-US" sz="500" dirty="0" err="1" smtClean="0"/>
              <a:t>D.Marshall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xmlns="" val="330090800"/>
      </p:ext>
    </p:extLst>
  </p:cSld>
  <p:clrMapOvr>
    <a:masterClrMapping/>
  </p:clrMapOvr>
  <p:transition advClick="0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04361" y="1308494"/>
            <a:ext cx="7467600" cy="4677440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 smtClean="0"/>
              <a:t>STEM </a:t>
            </a:r>
            <a:r>
              <a:rPr lang="en-US" b="1" i="1" dirty="0"/>
              <a:t>majors:</a:t>
            </a:r>
            <a:endParaRPr lang="en-US" dirty="0"/>
          </a:p>
          <a:p>
            <a:r>
              <a:rPr lang="en-US" sz="2000" b="1" i="1" dirty="0" smtClean="0"/>
              <a:t>Technology</a:t>
            </a:r>
            <a:r>
              <a:rPr lang="en-US" sz="2000" b="1" i="1" dirty="0"/>
              <a:t>: </a:t>
            </a:r>
            <a:r>
              <a:rPr lang="en-US" sz="2000" dirty="0"/>
              <a:t>Airborne Science Research, Balloons &amp; Sounding Rockets, Computer Science, Electronics, Nanotechnology, Software Engineering, Systems Engineering/Design; </a:t>
            </a:r>
          </a:p>
          <a:p>
            <a:endParaRPr lang="en-US" b="1" i="1" dirty="0" smtClean="0"/>
          </a:p>
          <a:p>
            <a:r>
              <a:rPr lang="en-US" sz="2000" b="1" i="1" dirty="0" smtClean="0"/>
              <a:t>Engineering: </a:t>
            </a:r>
            <a:r>
              <a:rPr lang="en-US" sz="2000" dirty="0" smtClean="0"/>
              <a:t>Aerospace </a:t>
            </a:r>
            <a:r>
              <a:rPr lang="en-US" sz="2000" dirty="0"/>
              <a:t>Engineering, Chemical Engineering, Civil Engineering, Computer Engineering, Electrical Engineering, Detector Systems, Environmental Engineering, Instrumentation Engineering, Materials Engineering, Composites Applications, Mechanical Engineering, Microelectronics &amp; Signal Processing, Optical Engineering, Robotics, Thermal </a:t>
            </a:r>
            <a:r>
              <a:rPr lang="en-US" sz="2000" dirty="0" smtClean="0"/>
              <a:t>Engineering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92888-02EA-4041-AA51-1300641C37E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04361" y="313938"/>
            <a:ext cx="6169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Needed Skills for Pathways</a:t>
            </a:r>
            <a:endParaRPr lang="en-US" sz="3600" b="1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634067" y="6426201"/>
            <a:ext cx="1913467" cy="228600"/>
          </a:xfrm>
        </p:spPr>
        <p:txBody>
          <a:bodyPr/>
          <a:lstStyle/>
          <a:p>
            <a:pPr algn="l"/>
            <a:r>
              <a:rPr lang="en-US" sz="500" dirty="0" smtClean="0"/>
              <a:t>NASA GSFC Office of Education K. Silberman/</a:t>
            </a:r>
            <a:r>
              <a:rPr lang="en-US" sz="500" dirty="0" err="1" smtClean="0"/>
              <a:t>D.Marshall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xmlns="" val="2889464140"/>
      </p:ext>
    </p:extLst>
  </p:cSld>
  <p:clrMapOvr>
    <a:masterClrMapping/>
  </p:clrMapOvr>
  <p:transition advClick="0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94934" y="1836656"/>
            <a:ext cx="7467600" cy="5181600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</a:t>
            </a:r>
            <a:r>
              <a:rPr lang="en-US" dirty="0"/>
              <a:t>an Account on USAJOBS®</a:t>
            </a:r>
          </a:p>
          <a:p>
            <a:pPr marL="457200" indent="-457200">
              <a:buFont typeface="+mj-lt"/>
              <a:buAutoNum type="arabicPeriod"/>
            </a:pPr>
            <a:r>
              <a:rPr lang="en-US" b="1" dirty="0" smtClean="0"/>
              <a:t>Be </a:t>
            </a:r>
            <a:r>
              <a:rPr lang="en-US" b="1" dirty="0"/>
              <a:t>sure to </a:t>
            </a:r>
            <a:r>
              <a:rPr lang="en-US" dirty="0"/>
              <a:t>build your comprehensive resume on USAJOBS®. Select “searchable.” You can store up to 5 different resumes and customize your resume for each job.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Create </a:t>
            </a:r>
            <a:r>
              <a:rPr lang="en-US" dirty="0"/>
              <a:t>Search Agents to get “new” jobs e-mailed to you.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APPLY </a:t>
            </a:r>
            <a:r>
              <a:rPr lang="en-US" dirty="0"/>
              <a:t>EARLY</a:t>
            </a:r>
            <a:r>
              <a:rPr lang="en-US" dirty="0" smtClean="0"/>
              <a:t>! (Goddard opportunities out Fall and Spring)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92888-02EA-4041-AA51-1300641C37E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633116" y="209371"/>
            <a:ext cx="61690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5 Steps </a:t>
            </a:r>
            <a:r>
              <a:rPr lang="en-US" sz="3600" b="1" i="1" dirty="0" smtClean="0"/>
              <a:t>Before </a:t>
            </a:r>
            <a:r>
              <a:rPr lang="en-US" sz="3600" b="1" dirty="0" smtClean="0"/>
              <a:t>Applying for a Pathways Opportunity</a:t>
            </a:r>
            <a:endParaRPr lang="en-US" sz="3600" b="1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634067" y="6426201"/>
            <a:ext cx="1913467" cy="228600"/>
          </a:xfrm>
        </p:spPr>
        <p:txBody>
          <a:bodyPr/>
          <a:lstStyle/>
          <a:p>
            <a:pPr algn="l"/>
            <a:r>
              <a:rPr lang="en-US" sz="500" dirty="0" smtClean="0"/>
              <a:t>NASA GSFC Office of Education K. Silberman/</a:t>
            </a:r>
            <a:r>
              <a:rPr lang="en-US" sz="500" dirty="0" err="1" smtClean="0"/>
              <a:t>D.Marshall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xmlns="" val="2301243851"/>
      </p:ext>
    </p:extLst>
  </p:cSld>
  <p:clrMapOvr>
    <a:masterClrMapping/>
  </p:clrMapOvr>
  <p:transition advClick="0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 smtClean="0"/>
              <a:t>*Find </a:t>
            </a:r>
            <a:r>
              <a:rPr lang="en-US" dirty="0"/>
              <a:t>the opportunity that meets your educational and career goals at </a:t>
            </a:r>
            <a:r>
              <a:rPr lang="en-US" b="1" dirty="0"/>
              <a:t>http://nasajobs.nasa.gov/ </a:t>
            </a:r>
            <a:endParaRPr lang="en-US" dirty="0"/>
          </a:p>
          <a:p>
            <a:r>
              <a:rPr lang="en-US" dirty="0"/>
              <a:t>•Click the “Apply Online” button</a:t>
            </a:r>
          </a:p>
          <a:p>
            <a:r>
              <a:rPr lang="en-US" dirty="0"/>
              <a:t>•Select the resume you want to use and submit</a:t>
            </a:r>
          </a:p>
          <a:p>
            <a:r>
              <a:rPr lang="en-US" dirty="0"/>
              <a:t>•Carefully read and answer all of the supplemental questions from the NASA portion of the website</a:t>
            </a:r>
          </a:p>
          <a:p>
            <a:r>
              <a:rPr lang="en-US" dirty="0"/>
              <a:t>•Complete the survey</a:t>
            </a:r>
          </a:p>
          <a:p>
            <a:r>
              <a:rPr lang="en-US" dirty="0"/>
              <a:t>•You will receive an email confirmation from NASA. If you don’t, return to </a:t>
            </a:r>
            <a:r>
              <a:rPr lang="en-US" dirty="0" err="1" smtClean="0"/>
              <a:t>USAJobs</a:t>
            </a:r>
            <a:r>
              <a:rPr lang="en-US" dirty="0" smtClean="0"/>
              <a:t> to </a:t>
            </a:r>
            <a:r>
              <a:rPr lang="en-US" dirty="0"/>
              <a:t>check your application status </a:t>
            </a:r>
          </a:p>
          <a:p>
            <a:endParaRPr lang="en-US" dirty="0"/>
          </a:p>
          <a:p>
            <a:r>
              <a:rPr lang="en-US" dirty="0" smtClean="0"/>
              <a:t>* Opportunities out Fall and Spring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92888-02EA-4041-AA51-1300641C37E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508760" y="241300"/>
            <a:ext cx="616905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How to Apply for Pathways</a:t>
            </a:r>
            <a:endParaRPr lang="en-US" sz="3600" b="1" dirty="0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1508760" y="6536268"/>
            <a:ext cx="1913467" cy="228600"/>
          </a:xfrm>
        </p:spPr>
        <p:txBody>
          <a:bodyPr/>
          <a:lstStyle/>
          <a:p>
            <a:pPr algn="l"/>
            <a:r>
              <a:rPr lang="en-US" sz="500" dirty="0" smtClean="0"/>
              <a:t>NASA GSFC Office of Education K. Silberman/</a:t>
            </a:r>
            <a:r>
              <a:rPr lang="en-US" sz="500" dirty="0" err="1" smtClean="0"/>
              <a:t>D.Marshall</a:t>
            </a:r>
            <a:endParaRPr lang="en-US" sz="500" dirty="0"/>
          </a:p>
        </p:txBody>
      </p:sp>
    </p:spTree>
    <p:extLst>
      <p:ext uri="{BB962C8B-B14F-4D97-AF65-F5344CB8AC3E}">
        <p14:creationId xmlns:p14="http://schemas.microsoft.com/office/powerpoint/2010/main" xmlns="" val="3406863205"/>
      </p:ext>
    </p:extLst>
  </p:cSld>
  <p:clrMapOvr>
    <a:masterClrMapping/>
  </p:clrMapOvr>
  <p:transition advClick="0">
    <p:fade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SFC Role_1a">
  <a:themeElements>
    <a:clrScheme name="GSFC Role_1a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GSFC Role_1a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9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96" charset="-128"/>
          </a:defRPr>
        </a:defPPr>
      </a:lstStyle>
    </a:lnDef>
  </a:objectDefaults>
  <a:extraClrSchemeLst>
    <a:extraClrScheme>
      <a:clrScheme name="GSFC Role_1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FC Role_1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FC Role_1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FC Role_1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FC Role_1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SFC Role_1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FC Role_1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FC Role_1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FC Role_1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FC Role_1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FC Role_1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SFC Role_1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8870</TotalTime>
  <Words>1793</Words>
  <Application>Microsoft Office PowerPoint</Application>
  <PresentationFormat>On-screen Show (4:3)</PresentationFormat>
  <Paragraphs>300</Paragraphs>
  <Slides>30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GSFC Role_1a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 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</vt:vector>
  </TitlesOfParts>
  <Company>NASA's Goddard Space Flight Center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Goddard Space Flight Center  Our Role</dc:title>
  <dc:creator>Kris Brown</dc:creator>
  <cp:lastModifiedBy>kenneth silberman</cp:lastModifiedBy>
  <cp:revision>158</cp:revision>
  <cp:lastPrinted>2014-10-16T17:54:54Z</cp:lastPrinted>
  <dcterms:created xsi:type="dcterms:W3CDTF">2009-07-31T13:20:16Z</dcterms:created>
  <dcterms:modified xsi:type="dcterms:W3CDTF">2014-11-03T14:03:48Z</dcterms:modified>
</cp:coreProperties>
</file>