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0"/>
  </p:notesMasterIdLst>
  <p:sldIdLst>
    <p:sldId id="256" r:id="rId2"/>
    <p:sldId id="257" r:id="rId3"/>
    <p:sldId id="258" r:id="rId4"/>
    <p:sldId id="264" r:id="rId5"/>
    <p:sldId id="266" r:id="rId6"/>
    <p:sldId id="267" r:id="rId7"/>
    <p:sldId id="259" r:id="rId8"/>
    <p:sldId id="268" r:id="rId9"/>
    <p:sldId id="260" r:id="rId10"/>
    <p:sldId id="265" r:id="rId11"/>
    <p:sldId id="279" r:id="rId12"/>
    <p:sldId id="281" r:id="rId13"/>
    <p:sldId id="275" r:id="rId14"/>
    <p:sldId id="282" r:id="rId15"/>
    <p:sldId id="286" r:id="rId16"/>
    <p:sldId id="287" r:id="rId17"/>
    <p:sldId id="261" r:id="rId18"/>
    <p:sldId id="280" r:id="rId19"/>
    <p:sldId id="283" r:id="rId20"/>
    <p:sldId id="284" r:id="rId21"/>
    <p:sldId id="285" r:id="rId22"/>
    <p:sldId id="289" r:id="rId23"/>
    <p:sldId id="290" r:id="rId24"/>
    <p:sldId id="274" r:id="rId25"/>
    <p:sldId id="276" r:id="rId26"/>
    <p:sldId id="277" r:id="rId27"/>
    <p:sldId id="288" r:id="rId28"/>
    <p:sldId id="2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86C1E-CE17-418E-87D6-51287A85A12D}" v="6" dt="2025-08-11T17:56:24.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23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1A356-0E89-4694-AAE7-206536F36849}" type="datetimeFigureOut">
              <a:t>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45E21-100D-49A9-8591-78CB2059C3E6}" type="slidenum">
              <a:t>‹#›</a:t>
            </a:fld>
            <a:endParaRPr lang="en-US"/>
          </a:p>
        </p:txBody>
      </p:sp>
    </p:spTree>
    <p:extLst>
      <p:ext uri="{BB962C8B-B14F-4D97-AF65-F5344CB8AC3E}">
        <p14:creationId xmlns:p14="http://schemas.microsoft.com/office/powerpoint/2010/main" val="136315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RSA-PD-01-03: Implementation of Informed Choice</a:t>
            </a:r>
          </a:p>
          <a:p>
            <a:endParaRPr lang="en-US">
              <a:ea typeface="Calibri"/>
              <a:cs typeface="Calibri"/>
            </a:endParaRPr>
          </a:p>
          <a:p>
            <a:pPr>
              <a:lnSpc>
                <a:spcPct val="90000"/>
              </a:lnSpc>
              <a:spcBef>
                <a:spcPts val="1000"/>
              </a:spcBef>
            </a:pPr>
            <a:r>
              <a:rPr lang="en-US"/>
              <a:t>While the Act emphasizes the importance of the individual's ability to exercise informed choice throughout the VR process, it requires the IDB to ensure that the availability and scope of informed choice is consistent with the our responsibility for the administration of the VR program.</a:t>
            </a:r>
          </a:p>
          <a:p>
            <a:pPr>
              <a:lnSpc>
                <a:spcPct val="90000"/>
              </a:lnSpc>
              <a:spcBef>
                <a:spcPts val="1000"/>
              </a:spcBef>
            </a:pPr>
            <a:r>
              <a:rPr lang="en-US"/>
              <a:t>VRC: It's important to recognize that the client-counselor relationship identifies the counselor's role as a facilitator of the plan development process; this includes the importance of incorporating informed choice into the process and throughout the individual's participation in the VR process.  This relationship is built on trust and collaboration as they support clients in shaping their employment goals and decisions.</a:t>
            </a:r>
          </a:p>
          <a:p>
            <a:pPr>
              <a:lnSpc>
                <a:spcPct val="90000"/>
              </a:lnSpc>
              <a:spcBef>
                <a:spcPts val="1000"/>
              </a:spcBef>
            </a:pPr>
            <a:r>
              <a:rPr lang="en-US"/>
              <a:t>SRA: Agencies can implement policies and procedures that provide the maximum opportunity for individuals to exercise informed choice, for the VR counselor to support individuals in that effort, and for the development of employment and </a:t>
            </a:r>
            <a:r>
              <a:rPr lang="en-US" b="1"/>
              <a:t>service options that meet a wide range of individual needs.</a:t>
            </a:r>
            <a:endParaRPr lang="en-US"/>
          </a:p>
          <a:p>
            <a:pPr>
              <a:lnSpc>
                <a:spcPct val="90000"/>
              </a:lnSpc>
              <a:spcBef>
                <a:spcPts val="1000"/>
              </a:spcBef>
            </a:pPr>
            <a:endParaRPr lang="en-US"/>
          </a:p>
          <a:p>
            <a:pPr>
              <a:lnSpc>
                <a:spcPct val="90000"/>
              </a:lnSpc>
              <a:spcBef>
                <a:spcPts val="1000"/>
              </a:spcBef>
            </a:pPr>
            <a:r>
              <a:rPr lang="en-US"/>
              <a:t>Assure that its policies and procedures support an individual's ability to exercise informed choice so that the agency's policies and procedures do not result in the pre-selection of employment outcomes, services, and service providers for VR participants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BB245E21-100D-49A9-8591-78CB2059C3E6}" type="slidenum">
              <a:t>11</a:t>
            </a:fld>
            <a:endParaRPr lang="en-US"/>
          </a:p>
        </p:txBody>
      </p:sp>
    </p:spTree>
    <p:extLst>
      <p:ext uri="{BB962C8B-B14F-4D97-AF65-F5344CB8AC3E}">
        <p14:creationId xmlns:p14="http://schemas.microsoft.com/office/powerpoint/2010/main" val="208296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ts val="1800"/>
              </a:lnSpc>
              <a:spcBef>
                <a:spcPts val="1000"/>
              </a:spcBef>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BB245E21-100D-49A9-8591-78CB2059C3E6}" type="slidenum">
              <a:t>27</a:t>
            </a:fld>
            <a:endParaRPr lang="en-US"/>
          </a:p>
        </p:txBody>
      </p:sp>
    </p:spTree>
    <p:extLst>
      <p:ext uri="{BB962C8B-B14F-4D97-AF65-F5344CB8AC3E}">
        <p14:creationId xmlns:p14="http://schemas.microsoft.com/office/powerpoint/2010/main" val="589242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B8EF-69F2-4922-8FB6-6EE2249AD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C6CF9C-54BE-0474-64F6-2ED4ED657E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8ED0EE-8D5B-3D4A-36C1-001ED606C3FF}"/>
              </a:ext>
            </a:extLst>
          </p:cNvPr>
          <p:cNvSpPr>
            <a:spLocks noGrp="1"/>
          </p:cNvSpPr>
          <p:nvPr>
            <p:ph type="dt" sz="half" idx="10"/>
          </p:nvPr>
        </p:nvSpPr>
        <p:spPr/>
        <p:txBody>
          <a:bodyPr/>
          <a:lstStyle/>
          <a:p>
            <a:fld id="{B88F5CD6-03D0-46E1-BA77-4FE68000D624}" type="datetimeFigureOut">
              <a:rPr lang="en-US" smtClean="0"/>
              <a:t>8/11/2025</a:t>
            </a:fld>
            <a:endParaRPr lang="en-US"/>
          </a:p>
        </p:txBody>
      </p:sp>
      <p:sp>
        <p:nvSpPr>
          <p:cNvPr id="5" name="Footer Placeholder 4">
            <a:extLst>
              <a:ext uri="{FF2B5EF4-FFF2-40B4-BE49-F238E27FC236}">
                <a16:creationId xmlns:a16="http://schemas.microsoft.com/office/drawing/2014/main" id="{143CD0D1-9E0B-6AA4-E997-E0BD5EDA8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9724B-9D91-CE26-F37D-84DB6465D5BA}"/>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779294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D69E-709D-DB81-3D96-FA0E4CA553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767A9-4261-A816-3C60-B5C1FC63E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29559-B1A7-B428-D81F-D09F369C72C9}"/>
              </a:ext>
            </a:extLst>
          </p:cNvPr>
          <p:cNvSpPr>
            <a:spLocks noGrp="1"/>
          </p:cNvSpPr>
          <p:nvPr>
            <p:ph type="dt" sz="half" idx="10"/>
          </p:nvPr>
        </p:nvSpPr>
        <p:spPr/>
        <p:txBody>
          <a:bodyPr/>
          <a:lstStyle/>
          <a:p>
            <a:fld id="{B88F5CD6-03D0-46E1-BA77-4FE68000D624}" type="datetimeFigureOut">
              <a:rPr lang="en-US" smtClean="0"/>
              <a:t>8/11/2025</a:t>
            </a:fld>
            <a:endParaRPr lang="en-US"/>
          </a:p>
        </p:txBody>
      </p:sp>
      <p:sp>
        <p:nvSpPr>
          <p:cNvPr id="5" name="Footer Placeholder 4">
            <a:extLst>
              <a:ext uri="{FF2B5EF4-FFF2-40B4-BE49-F238E27FC236}">
                <a16:creationId xmlns:a16="http://schemas.microsoft.com/office/drawing/2014/main" id="{DC6C1BED-0168-7A05-044D-094F0192F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DDBE2-3550-0F36-0B5C-0FE2416F3E27}"/>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37176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F63C9-4BE1-989F-39D8-2975A6DBD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9798A5-4863-0929-215E-5149690824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9B1FD-89B2-166D-A2A4-270AE667B769}"/>
              </a:ext>
            </a:extLst>
          </p:cNvPr>
          <p:cNvSpPr>
            <a:spLocks noGrp="1"/>
          </p:cNvSpPr>
          <p:nvPr>
            <p:ph type="dt" sz="half" idx="10"/>
          </p:nvPr>
        </p:nvSpPr>
        <p:spPr/>
        <p:txBody>
          <a:bodyPr/>
          <a:lstStyle/>
          <a:p>
            <a:fld id="{B88F5CD6-03D0-46E1-BA77-4FE68000D624}" type="datetimeFigureOut">
              <a:rPr lang="en-US" smtClean="0"/>
              <a:t>8/11/2025</a:t>
            </a:fld>
            <a:endParaRPr lang="en-US"/>
          </a:p>
        </p:txBody>
      </p:sp>
      <p:sp>
        <p:nvSpPr>
          <p:cNvPr id="5" name="Footer Placeholder 4">
            <a:extLst>
              <a:ext uri="{FF2B5EF4-FFF2-40B4-BE49-F238E27FC236}">
                <a16:creationId xmlns:a16="http://schemas.microsoft.com/office/drawing/2014/main" id="{0D96627E-3AEB-90F4-20C4-5E0442B09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6CEF0-A36D-B630-D0EA-A2899C14369A}"/>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5120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ADD2-1524-869F-7CC0-11571DDA1F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1F4593-93B3-6907-6837-9A27D87C8B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44426-B350-1AF4-DCDD-6D64FCA6B043}"/>
              </a:ext>
            </a:extLst>
          </p:cNvPr>
          <p:cNvSpPr>
            <a:spLocks noGrp="1"/>
          </p:cNvSpPr>
          <p:nvPr>
            <p:ph type="dt" sz="half" idx="10"/>
          </p:nvPr>
        </p:nvSpPr>
        <p:spPr/>
        <p:txBody>
          <a:bodyPr/>
          <a:lstStyle/>
          <a:p>
            <a:fld id="{B88F5CD6-03D0-46E1-BA77-4FE68000D624}" type="datetimeFigureOut">
              <a:rPr lang="en-US" smtClean="0"/>
              <a:t>8/11/2025</a:t>
            </a:fld>
            <a:endParaRPr lang="en-US"/>
          </a:p>
        </p:txBody>
      </p:sp>
      <p:sp>
        <p:nvSpPr>
          <p:cNvPr id="5" name="Footer Placeholder 4">
            <a:extLst>
              <a:ext uri="{FF2B5EF4-FFF2-40B4-BE49-F238E27FC236}">
                <a16:creationId xmlns:a16="http://schemas.microsoft.com/office/drawing/2014/main" id="{C54759F5-545C-116C-0F5A-87B73D59C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CF4F9-17A4-0E87-EFAA-99062427A06A}"/>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606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DFF6-1C7E-217F-F243-5927DB60EE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21535D-C5BD-2AD7-34E4-D959A7ABF1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30D99B-E3F5-1D05-7941-705F3BC664CF}"/>
              </a:ext>
            </a:extLst>
          </p:cNvPr>
          <p:cNvSpPr>
            <a:spLocks noGrp="1"/>
          </p:cNvSpPr>
          <p:nvPr>
            <p:ph type="dt" sz="half" idx="10"/>
          </p:nvPr>
        </p:nvSpPr>
        <p:spPr/>
        <p:txBody>
          <a:bodyPr/>
          <a:lstStyle/>
          <a:p>
            <a:fld id="{B88F5CD6-03D0-46E1-BA77-4FE68000D624}" type="datetimeFigureOut">
              <a:rPr lang="en-US" smtClean="0"/>
              <a:t>8/11/2025</a:t>
            </a:fld>
            <a:endParaRPr lang="en-US"/>
          </a:p>
        </p:txBody>
      </p:sp>
      <p:sp>
        <p:nvSpPr>
          <p:cNvPr id="5" name="Footer Placeholder 4">
            <a:extLst>
              <a:ext uri="{FF2B5EF4-FFF2-40B4-BE49-F238E27FC236}">
                <a16:creationId xmlns:a16="http://schemas.microsoft.com/office/drawing/2014/main" id="{44CE2136-88DF-741F-4864-C83414BEB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7A24A-F090-03E6-A6C3-FC29F1719833}"/>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173822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C9EB-0402-4660-EDEE-C18C8E7E2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56556-F88E-F9C2-5861-C5F08F93B7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B5376C-0FB3-2824-7A09-145D4ED0D1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B77761-1CFB-1A4F-A3FD-FD4EAB4E8B16}"/>
              </a:ext>
            </a:extLst>
          </p:cNvPr>
          <p:cNvSpPr>
            <a:spLocks noGrp="1"/>
          </p:cNvSpPr>
          <p:nvPr>
            <p:ph type="dt" sz="half" idx="10"/>
          </p:nvPr>
        </p:nvSpPr>
        <p:spPr/>
        <p:txBody>
          <a:bodyPr/>
          <a:lstStyle/>
          <a:p>
            <a:fld id="{B88F5CD6-03D0-46E1-BA77-4FE68000D624}" type="datetimeFigureOut">
              <a:rPr lang="en-US" smtClean="0"/>
              <a:t>8/11/2025</a:t>
            </a:fld>
            <a:endParaRPr lang="en-US"/>
          </a:p>
        </p:txBody>
      </p:sp>
      <p:sp>
        <p:nvSpPr>
          <p:cNvPr id="6" name="Footer Placeholder 5">
            <a:extLst>
              <a:ext uri="{FF2B5EF4-FFF2-40B4-BE49-F238E27FC236}">
                <a16:creationId xmlns:a16="http://schemas.microsoft.com/office/drawing/2014/main" id="{0EC41541-9D32-AAA5-8BD4-61139BABE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3DB3E-EB75-A4E4-3397-A02B9C3793F9}"/>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337194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DA72-8A02-4E8F-F592-A403BC44D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C1647C-56E3-3D75-CD70-E719CD0EA1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A77687-6B0E-2E5B-0FB8-F62DE94BF4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48C7CE-CE67-F560-1905-2214F03340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276B80-AE99-84AF-72B3-FD080A1BFC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9CA7F4-DE44-9105-B6D4-46ECBB46D673}"/>
              </a:ext>
            </a:extLst>
          </p:cNvPr>
          <p:cNvSpPr>
            <a:spLocks noGrp="1"/>
          </p:cNvSpPr>
          <p:nvPr>
            <p:ph type="dt" sz="half" idx="10"/>
          </p:nvPr>
        </p:nvSpPr>
        <p:spPr/>
        <p:txBody>
          <a:bodyPr/>
          <a:lstStyle/>
          <a:p>
            <a:fld id="{B88F5CD6-03D0-46E1-BA77-4FE68000D624}" type="datetimeFigureOut">
              <a:rPr lang="en-US" smtClean="0"/>
              <a:t>8/11/2025</a:t>
            </a:fld>
            <a:endParaRPr lang="en-US"/>
          </a:p>
        </p:txBody>
      </p:sp>
      <p:sp>
        <p:nvSpPr>
          <p:cNvPr id="8" name="Footer Placeholder 7">
            <a:extLst>
              <a:ext uri="{FF2B5EF4-FFF2-40B4-BE49-F238E27FC236}">
                <a16:creationId xmlns:a16="http://schemas.microsoft.com/office/drawing/2014/main" id="{B03A67CE-37CB-05E2-4CCB-AC9B8AD579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2C0A2-5C18-82D3-356F-7BDBC2C4E3F3}"/>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109277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9DD2-BB32-DB60-D7F8-707CD1F700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B26266-3405-491A-C10A-6E485D7AAC18}"/>
              </a:ext>
            </a:extLst>
          </p:cNvPr>
          <p:cNvSpPr>
            <a:spLocks noGrp="1"/>
          </p:cNvSpPr>
          <p:nvPr>
            <p:ph type="dt" sz="half" idx="10"/>
          </p:nvPr>
        </p:nvSpPr>
        <p:spPr/>
        <p:txBody>
          <a:bodyPr/>
          <a:lstStyle/>
          <a:p>
            <a:fld id="{B88F5CD6-03D0-46E1-BA77-4FE68000D624}" type="datetimeFigureOut">
              <a:rPr lang="en-US" smtClean="0"/>
              <a:t>8/11/2025</a:t>
            </a:fld>
            <a:endParaRPr lang="en-US"/>
          </a:p>
        </p:txBody>
      </p:sp>
      <p:sp>
        <p:nvSpPr>
          <p:cNvPr id="4" name="Footer Placeholder 3">
            <a:extLst>
              <a:ext uri="{FF2B5EF4-FFF2-40B4-BE49-F238E27FC236}">
                <a16:creationId xmlns:a16="http://schemas.microsoft.com/office/drawing/2014/main" id="{D1AD5B46-8645-37A5-AAAB-FDFE17684B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41B43E-29D9-36F4-69DF-5EB0669DE444}"/>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271794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DE572-FFF2-ABB7-274B-47DE71BB19BD}"/>
              </a:ext>
            </a:extLst>
          </p:cNvPr>
          <p:cNvSpPr>
            <a:spLocks noGrp="1"/>
          </p:cNvSpPr>
          <p:nvPr>
            <p:ph type="dt" sz="half" idx="10"/>
          </p:nvPr>
        </p:nvSpPr>
        <p:spPr/>
        <p:txBody>
          <a:bodyPr/>
          <a:lstStyle/>
          <a:p>
            <a:fld id="{B88F5CD6-03D0-46E1-BA77-4FE68000D624}" type="datetimeFigureOut">
              <a:rPr lang="en-US" smtClean="0"/>
              <a:t>8/11/2025</a:t>
            </a:fld>
            <a:endParaRPr lang="en-US"/>
          </a:p>
        </p:txBody>
      </p:sp>
      <p:sp>
        <p:nvSpPr>
          <p:cNvPr id="3" name="Footer Placeholder 2">
            <a:extLst>
              <a:ext uri="{FF2B5EF4-FFF2-40B4-BE49-F238E27FC236}">
                <a16:creationId xmlns:a16="http://schemas.microsoft.com/office/drawing/2014/main" id="{5026BC8B-5E2A-A2F5-DC4C-D5E0619BE2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FBA2C5-DA01-DC00-E48A-3DD441CE7D1E}"/>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388341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FCB1-87F6-2C82-E751-826ADFD11D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67C737-6ACA-40ED-A5C1-896BC3C24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2D2817-3C42-58DB-0CD4-37FF9D092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64D21-8314-BF72-67FF-01C46E863038}"/>
              </a:ext>
            </a:extLst>
          </p:cNvPr>
          <p:cNvSpPr>
            <a:spLocks noGrp="1"/>
          </p:cNvSpPr>
          <p:nvPr>
            <p:ph type="dt" sz="half" idx="10"/>
          </p:nvPr>
        </p:nvSpPr>
        <p:spPr/>
        <p:txBody>
          <a:bodyPr/>
          <a:lstStyle/>
          <a:p>
            <a:fld id="{B88F5CD6-03D0-46E1-BA77-4FE68000D624}" type="datetimeFigureOut">
              <a:rPr lang="en-US" smtClean="0"/>
              <a:t>8/11/2025</a:t>
            </a:fld>
            <a:endParaRPr lang="en-US"/>
          </a:p>
        </p:txBody>
      </p:sp>
      <p:sp>
        <p:nvSpPr>
          <p:cNvPr id="6" name="Footer Placeholder 5">
            <a:extLst>
              <a:ext uri="{FF2B5EF4-FFF2-40B4-BE49-F238E27FC236}">
                <a16:creationId xmlns:a16="http://schemas.microsoft.com/office/drawing/2014/main" id="{68E88CD9-F6B1-42B5-56BD-0BEFB514B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2DBEC-E573-CF45-E7FC-D6FEE79D6490}"/>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234490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E0BC-DCFF-D98E-B9D7-5F38F67BB1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F95100-78E8-D75D-0B64-E0513DDD7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997CB8-6DC4-D8CE-89A9-C272DDA59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59AEE-BD36-008A-CA63-78FACD3FA2EB}"/>
              </a:ext>
            </a:extLst>
          </p:cNvPr>
          <p:cNvSpPr>
            <a:spLocks noGrp="1"/>
          </p:cNvSpPr>
          <p:nvPr>
            <p:ph type="dt" sz="half" idx="10"/>
          </p:nvPr>
        </p:nvSpPr>
        <p:spPr/>
        <p:txBody>
          <a:bodyPr/>
          <a:lstStyle/>
          <a:p>
            <a:fld id="{B88F5CD6-03D0-46E1-BA77-4FE68000D624}" type="datetimeFigureOut">
              <a:rPr lang="en-US" smtClean="0"/>
              <a:t>8/11/2025</a:t>
            </a:fld>
            <a:endParaRPr lang="en-US"/>
          </a:p>
        </p:txBody>
      </p:sp>
      <p:sp>
        <p:nvSpPr>
          <p:cNvPr id="6" name="Footer Placeholder 5">
            <a:extLst>
              <a:ext uri="{FF2B5EF4-FFF2-40B4-BE49-F238E27FC236}">
                <a16:creationId xmlns:a16="http://schemas.microsoft.com/office/drawing/2014/main" id="{FB57F263-A123-7E42-325F-37E0D0D90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A0DD6-11D4-5354-2E90-C3A7A07CD309}"/>
              </a:ext>
            </a:extLst>
          </p:cNvPr>
          <p:cNvSpPr>
            <a:spLocks noGrp="1"/>
          </p:cNvSpPr>
          <p:nvPr>
            <p:ph type="sldNum" sz="quarter" idx="12"/>
          </p:nvPr>
        </p:nvSpPr>
        <p:spPr/>
        <p:txBody>
          <a:bodyPr/>
          <a:lstStyle/>
          <a:p>
            <a:fld id="{9BB04EC2-B042-43BB-B2C2-A53CDF97A497}" type="slidenum">
              <a:rPr lang="en-US" smtClean="0"/>
              <a:t>‹#›</a:t>
            </a:fld>
            <a:endParaRPr lang="en-US"/>
          </a:p>
        </p:txBody>
      </p:sp>
    </p:spTree>
    <p:extLst>
      <p:ext uri="{BB962C8B-B14F-4D97-AF65-F5344CB8AC3E}">
        <p14:creationId xmlns:p14="http://schemas.microsoft.com/office/powerpoint/2010/main" val="222873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E44B81-C771-6412-73BA-766D02B62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AB55F-77E2-DBB3-C73F-D1613EE0D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711CD-71A9-30AA-AB55-80D95F608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8F5CD6-03D0-46E1-BA77-4FE68000D624}" type="datetimeFigureOut">
              <a:rPr lang="en-US" smtClean="0"/>
              <a:t>8/11/2025</a:t>
            </a:fld>
            <a:endParaRPr lang="en-US"/>
          </a:p>
        </p:txBody>
      </p:sp>
      <p:sp>
        <p:nvSpPr>
          <p:cNvPr id="5" name="Footer Placeholder 4">
            <a:extLst>
              <a:ext uri="{FF2B5EF4-FFF2-40B4-BE49-F238E27FC236}">
                <a16:creationId xmlns:a16="http://schemas.microsoft.com/office/drawing/2014/main" id="{9FBC1D93-FF00-08A8-88B6-C588376B6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562AF58-A436-FA75-7816-5511C8C6A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B04EC2-B042-43BB-B2C2-A53CDF97A497}" type="slidenum">
              <a:rPr lang="en-US" smtClean="0"/>
              <a:t>‹#›</a:t>
            </a:fld>
            <a:endParaRPr lang="en-US"/>
          </a:p>
        </p:txBody>
      </p:sp>
    </p:spTree>
    <p:extLst>
      <p:ext uri="{BB962C8B-B14F-4D97-AF65-F5344CB8AC3E}">
        <p14:creationId xmlns:p14="http://schemas.microsoft.com/office/powerpoint/2010/main" val="18824740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CFAA-61CA-9875-2438-D751572066E4}"/>
              </a:ext>
            </a:extLst>
          </p:cNvPr>
          <p:cNvSpPr>
            <a:spLocks noGrp="1"/>
          </p:cNvSpPr>
          <p:nvPr>
            <p:ph type="ctrTitle"/>
          </p:nvPr>
        </p:nvSpPr>
        <p:spPr>
          <a:xfrm>
            <a:off x="890338" y="640080"/>
            <a:ext cx="3734014" cy="3566160"/>
          </a:xfrm>
        </p:spPr>
        <p:txBody>
          <a:bodyPr anchor="b">
            <a:normAutofit/>
          </a:bodyPr>
          <a:lstStyle/>
          <a:p>
            <a:pPr algn="l"/>
            <a:r>
              <a:rPr lang="en-US" sz="5400"/>
              <a:t>Iowa Department for the Blind</a:t>
            </a:r>
          </a:p>
        </p:txBody>
      </p:sp>
      <p:sp>
        <p:nvSpPr>
          <p:cNvPr id="3" name="Subtitle 2">
            <a:extLst>
              <a:ext uri="{FF2B5EF4-FFF2-40B4-BE49-F238E27FC236}">
                <a16:creationId xmlns:a16="http://schemas.microsoft.com/office/drawing/2014/main" id="{AADD2766-6EA5-84B4-15D2-12DB7AE3121A}"/>
              </a:ext>
            </a:extLst>
          </p:cNvPr>
          <p:cNvSpPr>
            <a:spLocks noGrp="1"/>
          </p:cNvSpPr>
          <p:nvPr>
            <p:ph type="subTitle" idx="1"/>
          </p:nvPr>
        </p:nvSpPr>
        <p:spPr>
          <a:xfrm>
            <a:off x="890339" y="4636008"/>
            <a:ext cx="3734014" cy="1572768"/>
          </a:xfrm>
        </p:spPr>
        <p:txBody>
          <a:bodyPr>
            <a:normAutofit fontScale="92500" lnSpcReduction="20000"/>
          </a:bodyPr>
          <a:lstStyle/>
          <a:p>
            <a:pPr algn="l"/>
            <a:r>
              <a:rPr lang="en-US" sz="4400"/>
              <a:t>Learning Shades Policy Update</a:t>
            </a:r>
          </a:p>
        </p:txBody>
      </p:sp>
      <p:pic>
        <p:nvPicPr>
          <p:cNvPr id="5" name="Picture 4" descr="A large brick building&#10;&#10;AI-generated content may be incorrect.">
            <a:extLst>
              <a:ext uri="{FF2B5EF4-FFF2-40B4-BE49-F238E27FC236}">
                <a16:creationId xmlns:a16="http://schemas.microsoft.com/office/drawing/2014/main" id="{28E99D24-0314-B3D6-FF19-D6A5A6599285}"/>
              </a:ext>
            </a:extLst>
          </p:cNvPr>
          <p:cNvPicPr>
            <a:picLocks noChangeAspect="1"/>
          </p:cNvPicPr>
          <p:nvPr/>
        </p:nvPicPr>
        <p:blipFill>
          <a:blip r:embed="rId2">
            <a:extLst>
              <a:ext uri="{28A0092B-C50C-407E-A947-70E740481C1C}">
                <a14:useLocalDpi xmlns:a14="http://schemas.microsoft.com/office/drawing/2010/main" val="0"/>
              </a:ext>
            </a:extLst>
          </a:blip>
          <a:srcRect l="6877" r="26170"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1157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E2A36-85E0-1C28-8D48-1E4F54056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D7A5A-E688-71A4-94A1-FDB3674EA85E}"/>
              </a:ext>
            </a:extLst>
          </p:cNvPr>
          <p:cNvSpPr>
            <a:spLocks noGrp="1"/>
          </p:cNvSpPr>
          <p:nvPr>
            <p:ph type="title"/>
          </p:nvPr>
        </p:nvSpPr>
        <p:spPr/>
        <p:txBody>
          <a:bodyPr/>
          <a:lstStyle/>
          <a:p>
            <a:pPr algn="ctr"/>
            <a:r>
              <a:rPr lang="en-US"/>
              <a:t>Consumer Choice</a:t>
            </a:r>
          </a:p>
        </p:txBody>
      </p:sp>
      <p:sp>
        <p:nvSpPr>
          <p:cNvPr id="3" name="Content Placeholder 2">
            <a:extLst>
              <a:ext uri="{FF2B5EF4-FFF2-40B4-BE49-F238E27FC236}">
                <a16:creationId xmlns:a16="http://schemas.microsoft.com/office/drawing/2014/main" id="{452D8FEE-AA31-6CE6-0053-2EFA86C280FA}"/>
              </a:ext>
            </a:extLst>
          </p:cNvPr>
          <p:cNvSpPr>
            <a:spLocks noGrp="1"/>
          </p:cNvSpPr>
          <p:nvPr>
            <p:ph idx="1"/>
          </p:nvPr>
        </p:nvSpPr>
        <p:spPr/>
        <p:txBody>
          <a:bodyPr vert="horz" lIns="91440" tIns="45720" rIns="91440" bIns="45720" rtlCol="0" anchor="t">
            <a:normAutofit fontScale="77500" lnSpcReduction="20000"/>
          </a:bodyPr>
          <a:lstStyle/>
          <a:p>
            <a:r>
              <a:rPr lang="en-US" b="1"/>
              <a:t>The Center can accommodate around 20 adult students. There are currently 4. We average between 3 to 5.</a:t>
            </a:r>
          </a:p>
          <a:p>
            <a:r>
              <a:rPr lang="en-US"/>
              <a:t>We have six 2-bedroom apartments off-site, which is 12 bedrooms. With only 4 students, </a:t>
            </a:r>
            <a:r>
              <a:rPr lang="en-US" b="1"/>
              <a:t>we are paying for four unused apartments, which means eight unused bedrooms.</a:t>
            </a:r>
          </a:p>
          <a:p>
            <a:r>
              <a:rPr lang="en-US"/>
              <a:t>When told about required learning shade use, some consumers either choose </a:t>
            </a:r>
            <a:r>
              <a:rPr lang="en-US" b="1"/>
              <a:t>no training at all or choose training out of state while o</a:t>
            </a:r>
            <a:r>
              <a:rPr lang="en-US"/>
              <a:t>thers choose in-home instruction, which is usually about </a:t>
            </a:r>
            <a:r>
              <a:rPr lang="en-US" b="1"/>
              <a:t>2 hours of instruction every two weeks.</a:t>
            </a:r>
            <a:r>
              <a:rPr lang="en-US"/>
              <a:t> This is not equitable. </a:t>
            </a:r>
            <a:r>
              <a:rPr lang="en-US" b="1"/>
              <a:t>(For comparison, a student receives 40 hours of training a week at the Center. At 2 hours every other week, it takes a student 40 weeks to get the same number of instructional hours as one week at the Center.) </a:t>
            </a:r>
            <a:r>
              <a:rPr lang="en-US"/>
              <a:t>This is particularly </a:t>
            </a:r>
            <a:r>
              <a:rPr lang="en-US" b="1"/>
              <a:t>inequitable for blind people with additional disabilities and physical and mental health conditions</a:t>
            </a:r>
            <a:r>
              <a:rPr lang="en-US"/>
              <a:t> that make learning shade use unsafe, unfeasible, or inadvisable. Our current policy has an adverse impact on multiply-disabled people.</a:t>
            </a:r>
          </a:p>
          <a:p>
            <a:r>
              <a:rPr lang="en-US" b="1"/>
              <a:t>All Iowans who lose their sight should be able to attend their tax-funded training center without feeling forced or coerced to do something they don’t want to do.</a:t>
            </a:r>
          </a:p>
        </p:txBody>
      </p:sp>
    </p:spTree>
    <p:extLst>
      <p:ext uri="{BB962C8B-B14F-4D97-AF65-F5344CB8AC3E}">
        <p14:creationId xmlns:p14="http://schemas.microsoft.com/office/powerpoint/2010/main" val="2178367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9004C-48E5-7A00-EDD1-6529DF0AC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62ED7-391E-8481-B38D-7670D8710ABC}"/>
              </a:ext>
            </a:extLst>
          </p:cNvPr>
          <p:cNvSpPr>
            <a:spLocks noGrp="1"/>
          </p:cNvSpPr>
          <p:nvPr>
            <p:ph type="title"/>
          </p:nvPr>
        </p:nvSpPr>
        <p:spPr/>
        <p:txBody>
          <a:bodyPr/>
          <a:lstStyle/>
          <a:p>
            <a:pPr algn="ctr"/>
            <a:r>
              <a:rPr lang="en-US"/>
              <a:t>RSA Requirements and Guidance</a:t>
            </a:r>
          </a:p>
        </p:txBody>
      </p:sp>
      <p:sp>
        <p:nvSpPr>
          <p:cNvPr id="3" name="Content Placeholder 2">
            <a:extLst>
              <a:ext uri="{FF2B5EF4-FFF2-40B4-BE49-F238E27FC236}">
                <a16:creationId xmlns:a16="http://schemas.microsoft.com/office/drawing/2014/main" id="{9BD432D2-AB76-7093-500E-9CD288D192FB}"/>
              </a:ext>
            </a:extLst>
          </p:cNvPr>
          <p:cNvSpPr>
            <a:spLocks noGrp="1"/>
          </p:cNvSpPr>
          <p:nvPr>
            <p:ph idx="1"/>
          </p:nvPr>
        </p:nvSpPr>
        <p:spPr>
          <a:xfrm>
            <a:off x="360680" y="1463654"/>
            <a:ext cx="11572240" cy="5062020"/>
          </a:xfrm>
        </p:spPr>
        <p:txBody>
          <a:bodyPr vert="horz" lIns="91440" tIns="45720" rIns="91440" bIns="45720" rtlCol="0" anchor="t">
            <a:normAutofit fontScale="85000" lnSpcReduction="20000"/>
          </a:bodyPr>
          <a:lstStyle/>
          <a:p>
            <a:pPr>
              <a:buFont typeface="Arial"/>
              <a:buChar char="•"/>
            </a:pPr>
            <a:endParaRPr lang="en-US" sz="2000">
              <a:ea typeface="+mn-lt"/>
              <a:cs typeface="+mn-lt"/>
            </a:endParaRPr>
          </a:p>
          <a:p>
            <a:pPr marL="0" indent="0">
              <a:buNone/>
            </a:pPr>
            <a:r>
              <a:rPr lang="en-US" sz="2000" dirty="0">
                <a:latin typeface="Calibri"/>
                <a:ea typeface="Calibri"/>
                <a:cs typeface="Calibri"/>
              </a:rPr>
              <a:t>The purpose of vocational rehabilitation (VR) is to empower our clients  to achieve meaningful employment and greater independence. By offering personalized support and resources, VR helps clients identify their strengths, develop essential skills, and navigate potential barriers to employment.</a:t>
            </a:r>
            <a:endParaRPr lang="en-US" sz="2000" dirty="0">
              <a:ea typeface="+mn-lt"/>
              <a:cs typeface="+mn-lt"/>
            </a:endParaRPr>
          </a:p>
          <a:p>
            <a:pPr>
              <a:buFont typeface="Arial"/>
              <a:buChar char="•"/>
            </a:pPr>
            <a:r>
              <a:rPr lang="en-US" sz="2000" dirty="0">
                <a:ea typeface="+mn-lt"/>
                <a:cs typeface="+mn-lt"/>
              </a:rPr>
              <a:t>The Act affirms the individual’s right to exercise informed choice throughout the vocational rehabilitation (VR) process.</a:t>
            </a:r>
            <a:endParaRPr lang="en-US" sz="2000"/>
          </a:p>
          <a:p>
            <a:pPr>
              <a:buFont typeface="Arial"/>
              <a:buChar char="•"/>
            </a:pPr>
            <a:r>
              <a:rPr lang="en-US" sz="2000" dirty="0">
                <a:ea typeface="+mn-lt"/>
                <a:cs typeface="+mn-lt"/>
              </a:rPr>
              <a:t>IDB must ensure that informed choice is implemented in a way that aligns with its responsibility to administer the VR program effectively.</a:t>
            </a:r>
            <a:endParaRPr lang="en-US" sz="2000"/>
          </a:p>
          <a:p>
            <a:pPr>
              <a:buFont typeface="Arial"/>
              <a:buChar char="•"/>
            </a:pPr>
            <a:r>
              <a:rPr lang="en-US" sz="2000" dirty="0">
                <a:ea typeface="+mn-lt"/>
                <a:cs typeface="+mn-lt"/>
              </a:rPr>
              <a:t>The client-counselor relationship is foundational and should reflect the counselor's role as a facilitator in the plan development process.</a:t>
            </a:r>
            <a:endParaRPr lang="en-US" sz="2000"/>
          </a:p>
          <a:p>
            <a:pPr>
              <a:buFont typeface="Arial"/>
              <a:buChar char="•"/>
            </a:pPr>
            <a:r>
              <a:rPr lang="en-US" sz="2000" dirty="0">
                <a:ea typeface="+mn-lt"/>
                <a:cs typeface="+mn-lt"/>
              </a:rPr>
              <a:t>Informed choice should be integrated throughout the individual's participation in VR services, grounded in trust and collaboration. </a:t>
            </a:r>
            <a:endParaRPr lang="en-US" sz="2000"/>
          </a:p>
          <a:p>
            <a:pPr>
              <a:buFont typeface="Arial"/>
              <a:buChar char="•"/>
            </a:pPr>
            <a:r>
              <a:rPr lang="en-US" sz="2000" dirty="0">
                <a:ea typeface="+mn-lt"/>
                <a:cs typeface="+mn-lt"/>
              </a:rPr>
              <a:t>IDB must also implement policies and procedures that:</a:t>
            </a:r>
            <a:endParaRPr lang="en-US" sz="2000" dirty="0"/>
          </a:p>
          <a:p>
            <a:pPr marL="971550" lvl="1" indent="-285750">
              <a:buFont typeface="Arial"/>
              <a:buChar char="•"/>
            </a:pPr>
            <a:r>
              <a:rPr lang="en-US" sz="2000" dirty="0">
                <a:ea typeface="+mn-lt"/>
                <a:cs typeface="+mn-lt"/>
              </a:rPr>
              <a:t>Maximize opportunities for individuals to exercise informed choice</a:t>
            </a:r>
            <a:endParaRPr lang="en-US" sz="2000"/>
          </a:p>
          <a:p>
            <a:pPr marL="971550" lvl="1" indent="-285750">
              <a:buFont typeface="Arial"/>
              <a:buChar char="•"/>
            </a:pPr>
            <a:r>
              <a:rPr lang="en-US" sz="2000" dirty="0">
                <a:ea typeface="+mn-lt"/>
                <a:cs typeface="+mn-lt"/>
              </a:rPr>
              <a:t>Support VR counselors in guiding and empowering individuals</a:t>
            </a:r>
            <a:endParaRPr lang="en-US" sz="2000"/>
          </a:p>
          <a:p>
            <a:pPr marL="971550" lvl="1" indent="-285750">
              <a:buFont typeface="Arial"/>
              <a:buChar char="•"/>
            </a:pPr>
            <a:r>
              <a:rPr lang="en-US" sz="2000" dirty="0">
                <a:ea typeface="+mn-lt"/>
                <a:cs typeface="+mn-lt"/>
              </a:rPr>
              <a:t>Allow for the development of diverse, individualized employment and service options</a:t>
            </a:r>
            <a:endParaRPr lang="en-US" sz="2000"/>
          </a:p>
          <a:p>
            <a:pPr>
              <a:buFont typeface="Arial"/>
              <a:buChar char="•"/>
            </a:pPr>
            <a:r>
              <a:rPr lang="en-US" sz="2000" dirty="0">
                <a:ea typeface="+mn-lt"/>
                <a:cs typeface="+mn-lt"/>
              </a:rPr>
              <a:t>Policies and procedures must avoid pre-selecting employment outcomes, services, or providers, ensuring that choices remain with the individual.</a:t>
            </a:r>
            <a:endParaRPr lang="en-US" sz="2000" dirty="0"/>
          </a:p>
          <a:p>
            <a:pPr indent="0">
              <a:buNone/>
            </a:pPr>
            <a:br>
              <a:rPr lang="en-US" dirty="0"/>
            </a:br>
            <a:endParaRPr lang="en-US"/>
          </a:p>
          <a:p>
            <a:endParaRPr lang="en-US" b="1"/>
          </a:p>
        </p:txBody>
      </p:sp>
    </p:spTree>
    <p:extLst>
      <p:ext uri="{BB962C8B-B14F-4D97-AF65-F5344CB8AC3E}">
        <p14:creationId xmlns:p14="http://schemas.microsoft.com/office/powerpoint/2010/main" val="180120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25B3-8B6F-DF65-8C10-48557A248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0E0CE-E067-DD7D-FA33-CD11907E0CFA}"/>
              </a:ext>
            </a:extLst>
          </p:cNvPr>
          <p:cNvSpPr>
            <a:spLocks noGrp="1"/>
          </p:cNvSpPr>
          <p:nvPr>
            <p:ph type="title"/>
          </p:nvPr>
        </p:nvSpPr>
        <p:spPr/>
        <p:txBody>
          <a:bodyPr/>
          <a:lstStyle/>
          <a:p>
            <a:pPr algn="ctr"/>
            <a:r>
              <a:rPr lang="en-US"/>
              <a:t>CRCC Ethics</a:t>
            </a:r>
          </a:p>
        </p:txBody>
      </p:sp>
      <p:sp>
        <p:nvSpPr>
          <p:cNvPr id="3" name="Content Placeholder 2">
            <a:extLst>
              <a:ext uri="{FF2B5EF4-FFF2-40B4-BE49-F238E27FC236}">
                <a16:creationId xmlns:a16="http://schemas.microsoft.com/office/drawing/2014/main" id="{3B25103E-5C34-0338-C274-166CCE217849}"/>
              </a:ext>
            </a:extLst>
          </p:cNvPr>
          <p:cNvSpPr>
            <a:spLocks noGrp="1"/>
          </p:cNvSpPr>
          <p:nvPr>
            <p:ph idx="1"/>
          </p:nvPr>
        </p:nvSpPr>
        <p:spPr/>
        <p:txBody>
          <a:bodyPr>
            <a:normAutofit fontScale="77500" lnSpcReduction="20000"/>
          </a:bodyPr>
          <a:lstStyle/>
          <a:p>
            <a:pPr marL="0" indent="0">
              <a:buNone/>
            </a:pPr>
            <a:r>
              <a:rPr lang="en-US" b="1"/>
              <a:t>Commission on Rehabilitation Counselor Certification Ethics To Which IDB Vocational Rehabilitation Counselors Are Bound:</a:t>
            </a:r>
          </a:p>
          <a:p>
            <a:r>
              <a:rPr lang="en-US"/>
              <a:t>Autonomy- To respect the rights of clients to be self-governing  (Consumers have the right to make choices about all aspects of their rehabilitation.)</a:t>
            </a:r>
          </a:p>
          <a:p>
            <a:r>
              <a:rPr lang="en-US"/>
              <a:t>Beneficence- To do good to others, to promote the well-being of others (This policy would allow more consumers to receive intensive training, leading to better employment outcomes and better quality of life.)</a:t>
            </a:r>
          </a:p>
          <a:p>
            <a:r>
              <a:rPr lang="en-US"/>
              <a:t>Justice- To be fair in the treatment of all clients; to provide appropriate services to all (Required sleep shade use makes Center training inaccessible to clients with other disabilities, health conditions, and mental health concerns.)</a:t>
            </a:r>
          </a:p>
          <a:p>
            <a:r>
              <a:rPr lang="en-US"/>
              <a:t>Nonmaleficence- To do no harm to others (VR counselors are gate-keepers of training and therefore employment. It is unethical to use the unequal power dynamic between a rehabilitation professional and a client to coerce a client into doing something they are uncomfortable doing.)</a:t>
            </a:r>
          </a:p>
        </p:txBody>
      </p:sp>
    </p:spTree>
    <p:extLst>
      <p:ext uri="{BB962C8B-B14F-4D97-AF65-F5344CB8AC3E}">
        <p14:creationId xmlns:p14="http://schemas.microsoft.com/office/powerpoint/2010/main" val="117433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1CE9B6-47C8-9A2B-0A64-133C8F15F3EF}"/>
            </a:ext>
          </a:extLst>
        </p:cNvPr>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Freeform: Shape 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 name="Freeform: Shape 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30B4F2-637F-8BB2-2164-05CBD245E75B}"/>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en-US" sz="6700" kern="1200">
                <a:solidFill>
                  <a:schemeClr val="tx1"/>
                </a:solidFill>
                <a:latin typeface="+mj-lt"/>
                <a:ea typeface="+mj-ea"/>
                <a:cs typeface="+mj-cs"/>
              </a:rPr>
              <a:t>Partnering With Students Around Learning Shade Use</a:t>
            </a:r>
          </a:p>
        </p:txBody>
      </p:sp>
      <p:sp>
        <p:nvSpPr>
          <p:cNvPr id="8" name="Rectangle 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800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DFB2E-65DF-EAA0-E3D5-016B30D04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7C0B5-7451-74A3-CC06-9CDA405F5135}"/>
              </a:ext>
            </a:extLst>
          </p:cNvPr>
          <p:cNvSpPr>
            <a:spLocks noGrp="1"/>
          </p:cNvSpPr>
          <p:nvPr>
            <p:ph type="title"/>
          </p:nvPr>
        </p:nvSpPr>
        <p:spPr/>
        <p:txBody>
          <a:bodyPr>
            <a:normAutofit fontScale="90000"/>
          </a:bodyPr>
          <a:lstStyle/>
          <a:p>
            <a:pPr algn="ctr"/>
            <a:r>
              <a:rPr lang="en-US"/>
              <a:t>Techniques Used By Structured Discovery Professionals At Centers Where Learning Shades Are Not Required</a:t>
            </a:r>
          </a:p>
        </p:txBody>
      </p:sp>
      <p:sp>
        <p:nvSpPr>
          <p:cNvPr id="3" name="Content Placeholder 2">
            <a:extLst>
              <a:ext uri="{FF2B5EF4-FFF2-40B4-BE49-F238E27FC236}">
                <a16:creationId xmlns:a16="http://schemas.microsoft.com/office/drawing/2014/main" id="{43EC695E-F498-44A5-63FA-F42CBC60A3E5}"/>
              </a:ext>
            </a:extLst>
          </p:cNvPr>
          <p:cNvSpPr>
            <a:spLocks noGrp="1"/>
          </p:cNvSpPr>
          <p:nvPr>
            <p:ph idx="1"/>
          </p:nvPr>
        </p:nvSpPr>
        <p:spPr/>
        <p:txBody>
          <a:bodyPr vert="horz" lIns="91440" tIns="45720" rIns="91440" bIns="45720" rtlCol="0" anchor="t">
            <a:normAutofit lnSpcReduction="10000"/>
          </a:bodyPr>
          <a:lstStyle/>
          <a:p>
            <a:r>
              <a:rPr lang="en-US" b="1"/>
              <a:t>Ramp Up-</a:t>
            </a:r>
            <a:r>
              <a:rPr lang="en-US"/>
              <a:t> Begin using </a:t>
            </a:r>
            <a:r>
              <a:rPr lang="en-US" err="1"/>
              <a:t>sleepshades</a:t>
            </a:r>
            <a:r>
              <a:rPr lang="en-US"/>
              <a:t> in only one class or for a period of time at the end of each class. Work toward greater use.</a:t>
            </a:r>
          </a:p>
          <a:p>
            <a:r>
              <a:rPr lang="en-US" b="1"/>
              <a:t>Start Easy-</a:t>
            </a:r>
            <a:r>
              <a:rPr lang="en-US"/>
              <a:t> Have a hesitant student sit down at a table wearing </a:t>
            </a:r>
            <a:r>
              <a:rPr lang="en-US" err="1"/>
              <a:t>sleepshades</a:t>
            </a:r>
            <a:r>
              <a:rPr lang="en-US"/>
              <a:t>. Ask them to identify objects you hand them by touch. Ask them to identify sounds they hear around them. “See! This isn’t so hard! You already know so much of what is going on around you!”</a:t>
            </a:r>
          </a:p>
          <a:p>
            <a:r>
              <a:rPr lang="en-US" b="1"/>
              <a:t>Challenge Zones-</a:t>
            </a:r>
            <a:r>
              <a:rPr lang="en-US"/>
              <a:t> Students who are reluctant to wear shades pick a different class to be their “challenge zone” to which they wear shades each week. Suggest starting out with braille and then technology to build comfort.</a:t>
            </a:r>
          </a:p>
          <a:p>
            <a:pPr lvl="1"/>
            <a:endParaRPr lang="en-US"/>
          </a:p>
        </p:txBody>
      </p:sp>
    </p:spTree>
    <p:extLst>
      <p:ext uri="{BB962C8B-B14F-4D97-AF65-F5344CB8AC3E}">
        <p14:creationId xmlns:p14="http://schemas.microsoft.com/office/powerpoint/2010/main" val="236788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B5244-6030-3C93-40C1-2415946CF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47609-3BC0-C2FC-151D-C685DBC1F1FC}"/>
              </a:ext>
            </a:extLst>
          </p:cNvPr>
          <p:cNvSpPr>
            <a:spLocks noGrp="1"/>
          </p:cNvSpPr>
          <p:nvPr>
            <p:ph type="title"/>
          </p:nvPr>
        </p:nvSpPr>
        <p:spPr/>
        <p:txBody>
          <a:bodyPr>
            <a:normAutofit/>
          </a:bodyPr>
          <a:lstStyle/>
          <a:p>
            <a:pPr algn="ctr"/>
            <a:r>
              <a:rPr lang="en-US"/>
              <a:t>Techniques (Continued)</a:t>
            </a:r>
          </a:p>
        </p:txBody>
      </p:sp>
      <p:sp>
        <p:nvSpPr>
          <p:cNvPr id="3" name="Content Placeholder 2">
            <a:extLst>
              <a:ext uri="{FF2B5EF4-FFF2-40B4-BE49-F238E27FC236}">
                <a16:creationId xmlns:a16="http://schemas.microsoft.com/office/drawing/2014/main" id="{1D7685EC-7CE7-E03C-33F3-07750E29CAEE}"/>
              </a:ext>
            </a:extLst>
          </p:cNvPr>
          <p:cNvSpPr>
            <a:spLocks noGrp="1"/>
          </p:cNvSpPr>
          <p:nvPr>
            <p:ph idx="1"/>
          </p:nvPr>
        </p:nvSpPr>
        <p:spPr/>
        <p:txBody>
          <a:bodyPr vert="horz" lIns="91440" tIns="45720" rIns="91440" bIns="45720" rtlCol="0" anchor="t">
            <a:normAutofit lnSpcReduction="10000"/>
          </a:bodyPr>
          <a:lstStyle/>
          <a:p>
            <a:r>
              <a:rPr lang="en-US" b="1" dirty="0"/>
              <a:t>Learning Moment-</a:t>
            </a:r>
            <a:r>
              <a:rPr lang="en-US" dirty="0"/>
              <a:t> Students puts on shades only when a specific skill is actively being taught</a:t>
            </a:r>
          </a:p>
          <a:p>
            <a:pPr lvl="1"/>
            <a:r>
              <a:rPr lang="en-US" dirty="0"/>
              <a:t>Example 1: OK, what if you keep your shades off while you gather all the ingredients for the recipe on the counter. But when you’re going to actually pour the milk or cut the tomato, let me show you how to do it non-visually.</a:t>
            </a:r>
          </a:p>
          <a:p>
            <a:pPr lvl="1"/>
            <a:r>
              <a:rPr lang="en-US" dirty="0"/>
              <a:t>Example 2: OK, you don’t need to wear your shades while we’re walking down the sidewalk. But how about, when we get to the corner, let’s put them on and just listen to traffic and find out what we can tell about that street just by listening.</a:t>
            </a:r>
          </a:p>
          <a:p>
            <a:pPr lvl="1"/>
            <a:r>
              <a:rPr lang="en-US" dirty="0"/>
              <a:t>Example 3: OK, why don’t you keep your shades off while you gather your block of wood, the square, and your scratch awl. But when it’s actually time to cut, how about if I show you how to do it non-visually?</a:t>
            </a:r>
          </a:p>
          <a:p>
            <a:pPr lvl="1"/>
            <a:endParaRPr lang="en-US" dirty="0"/>
          </a:p>
        </p:txBody>
      </p:sp>
    </p:spTree>
    <p:extLst>
      <p:ext uri="{BB962C8B-B14F-4D97-AF65-F5344CB8AC3E}">
        <p14:creationId xmlns:p14="http://schemas.microsoft.com/office/powerpoint/2010/main" val="318790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FACD4-B059-E422-6BC2-5149957FF9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9FACE-98D7-48EE-2960-C03A492319EC}"/>
              </a:ext>
            </a:extLst>
          </p:cNvPr>
          <p:cNvSpPr>
            <a:spLocks noGrp="1"/>
          </p:cNvSpPr>
          <p:nvPr>
            <p:ph type="title"/>
          </p:nvPr>
        </p:nvSpPr>
        <p:spPr/>
        <p:txBody>
          <a:bodyPr>
            <a:normAutofit/>
          </a:bodyPr>
          <a:lstStyle/>
          <a:p>
            <a:pPr algn="ctr"/>
            <a:r>
              <a:rPr lang="en-US"/>
              <a:t>Techniques (Continued)</a:t>
            </a:r>
          </a:p>
        </p:txBody>
      </p:sp>
      <p:sp>
        <p:nvSpPr>
          <p:cNvPr id="3" name="Content Placeholder 2">
            <a:extLst>
              <a:ext uri="{FF2B5EF4-FFF2-40B4-BE49-F238E27FC236}">
                <a16:creationId xmlns:a16="http://schemas.microsoft.com/office/drawing/2014/main" id="{7D88F77F-C122-C1B1-4DA6-316ED6394765}"/>
              </a:ext>
            </a:extLst>
          </p:cNvPr>
          <p:cNvSpPr>
            <a:spLocks noGrp="1"/>
          </p:cNvSpPr>
          <p:nvPr>
            <p:ph idx="1"/>
          </p:nvPr>
        </p:nvSpPr>
        <p:spPr/>
        <p:txBody>
          <a:bodyPr>
            <a:normAutofit fontScale="70000" lnSpcReduction="20000"/>
          </a:bodyPr>
          <a:lstStyle/>
          <a:p>
            <a:r>
              <a:rPr lang="en-US" b="1"/>
              <a:t>Specific Day-</a:t>
            </a:r>
            <a:r>
              <a:rPr lang="en-US"/>
              <a:t> Students choose to challenge themselves to wear learning shades on a specific day. Student may choose to increase the number of days they wear learning shades.</a:t>
            </a:r>
          </a:p>
          <a:p>
            <a:r>
              <a:rPr lang="en-US" b="1"/>
              <a:t>Try Them And Then Decide-</a:t>
            </a:r>
            <a:r>
              <a:rPr lang="en-US"/>
              <a:t> Students agree to wear shades for one month and then decide whether they are finding them to be a beneficial tool. After that month, students may choose to continue wearing them full-time, during certain classes or days, or not at all.</a:t>
            </a:r>
          </a:p>
          <a:p>
            <a:r>
              <a:rPr lang="en-US" b="1"/>
              <a:t>Last Three Months-</a:t>
            </a:r>
            <a:r>
              <a:rPr lang="en-US"/>
              <a:t> Students agree to wear shades for the first six months (or two thirds) of their training. For the last three months (or one-third), they receive all instruction with shades off and learn how to incorporate the non-visual skills they’ve been learning with their vision. </a:t>
            </a:r>
          </a:p>
          <a:p>
            <a:r>
              <a:rPr lang="en-US" b="1"/>
              <a:t>Skill Proficiency Unlock-</a:t>
            </a:r>
            <a:r>
              <a:rPr lang="en-US"/>
              <a:t> Students agree to wear shades until they reach a certain level of non-visual proficiency. Then they learn how to continue using their non-visual skills along with their vision.</a:t>
            </a:r>
          </a:p>
          <a:p>
            <a:r>
              <a:rPr lang="en-US" b="1"/>
              <a:t>First Without, Then With-</a:t>
            </a:r>
            <a:r>
              <a:rPr lang="en-US"/>
              <a:t> Students learn how to do tasks they are afraid of such as boil something in hot water, use a grill, cross a busy street, or operate a power tool first without shades so that they understand exactly what the task involves and what you are asking them to do. (The task is still taught in a way that does not require vision.) Then, you say, “You got it! Now, I want to teach you the non-visual way to grill a hamburger.”</a:t>
            </a:r>
          </a:p>
          <a:p>
            <a:endParaRPr lang="en-US"/>
          </a:p>
          <a:p>
            <a:pPr lvl="1"/>
            <a:endParaRPr lang="en-US"/>
          </a:p>
        </p:txBody>
      </p:sp>
    </p:spTree>
    <p:extLst>
      <p:ext uri="{BB962C8B-B14F-4D97-AF65-F5344CB8AC3E}">
        <p14:creationId xmlns:p14="http://schemas.microsoft.com/office/powerpoint/2010/main" val="4256955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BFF060-23A3-36AE-B99A-E3E7CB5040D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CE73B4-5F7F-3A6C-3F1E-BC09393490B2}"/>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a:solidFill>
                  <a:schemeClr val="tx1"/>
                </a:solidFill>
                <a:latin typeface="+mj-lt"/>
                <a:ea typeface="+mj-ea"/>
                <a:cs typeface="+mj-cs"/>
              </a:rPr>
              <a:t>Recommended Changes</a:t>
            </a:r>
            <a:br>
              <a:rPr lang="en-US" sz="6100" kern="1200">
                <a:solidFill>
                  <a:schemeClr val="tx1"/>
                </a:solidFill>
                <a:latin typeface="+mj-lt"/>
                <a:ea typeface="+mj-ea"/>
                <a:cs typeface="+mj-cs"/>
              </a:rPr>
            </a:br>
            <a:endParaRPr lang="en-US" sz="6100" kern="120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77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1DB7C-89D6-406C-AF89-85B04613A5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CEFF0-8754-AFE0-E4A9-97B7D7E26A94}"/>
              </a:ext>
            </a:extLst>
          </p:cNvPr>
          <p:cNvSpPr>
            <a:spLocks noGrp="1"/>
          </p:cNvSpPr>
          <p:nvPr>
            <p:ph type="title"/>
          </p:nvPr>
        </p:nvSpPr>
        <p:spPr/>
        <p:txBody>
          <a:bodyPr/>
          <a:lstStyle/>
          <a:p>
            <a:pPr algn="ctr"/>
            <a:r>
              <a:rPr lang="en-US" err="1"/>
              <a:t>Bulletpoint</a:t>
            </a:r>
            <a:r>
              <a:rPr lang="en-US"/>
              <a:t> #1</a:t>
            </a:r>
          </a:p>
        </p:txBody>
      </p:sp>
      <p:sp>
        <p:nvSpPr>
          <p:cNvPr id="3" name="Content Placeholder 2">
            <a:extLst>
              <a:ext uri="{FF2B5EF4-FFF2-40B4-BE49-F238E27FC236}">
                <a16:creationId xmlns:a16="http://schemas.microsoft.com/office/drawing/2014/main" id="{EE072DAF-8B69-E7FA-5E3B-66D53F8C59F6}"/>
              </a:ext>
            </a:extLst>
          </p:cNvPr>
          <p:cNvSpPr>
            <a:spLocks noGrp="1"/>
          </p:cNvSpPr>
          <p:nvPr>
            <p:ph idx="1"/>
          </p:nvPr>
        </p:nvSpPr>
        <p:spPr/>
        <p:txBody>
          <a:bodyPr>
            <a:normAutofit fontScale="85000" lnSpcReduction="10000"/>
          </a:bodyPr>
          <a:lstStyle/>
          <a:p>
            <a:pPr marL="0" indent="0">
              <a:buNone/>
            </a:pPr>
            <a:r>
              <a:rPr lang="en-US" b="1"/>
              <a:t>Current Language</a:t>
            </a:r>
          </a:p>
          <a:p>
            <a:pPr marL="0" indent="0">
              <a:buNone/>
            </a:pPr>
            <a:r>
              <a:rPr lang="en-US"/>
              <a:t>The Blindness Empowerment and Independence Center is a non-visual training program. Therefore, all Center students who have residual vision, even light perception, are required to wear learning shades during the training day, which runs from 8:00 a.m. to 4:30 p.m. Monday through Friday.</a:t>
            </a:r>
          </a:p>
          <a:p>
            <a:pPr marL="0" indent="0">
              <a:buNone/>
            </a:pPr>
            <a:r>
              <a:rPr lang="en-US" b="1"/>
              <a:t>Recommended Language</a:t>
            </a:r>
          </a:p>
          <a:p>
            <a:pPr marL="0" indent="0">
              <a:buNone/>
            </a:pPr>
            <a:r>
              <a:rPr lang="en-US"/>
              <a:t>The </a:t>
            </a:r>
            <a:r>
              <a:rPr lang="en-US" b="1"/>
              <a:t>Orientation Center for the Blind</a:t>
            </a:r>
            <a:r>
              <a:rPr lang="en-US"/>
              <a:t> is a non-visual training program. Therefore, all Center students who have residual vision, even light perception, are </a:t>
            </a:r>
            <a:r>
              <a:rPr lang="en-US" b="1"/>
              <a:t>encouraged</a:t>
            </a:r>
            <a:r>
              <a:rPr lang="en-US"/>
              <a:t> to wear learning shades during the training day, which runs from 8:00 a.m. to 4:30 p.m. Monday through Friday. </a:t>
            </a:r>
            <a:r>
              <a:rPr lang="en-US" b="1"/>
              <a:t>We find that wearing learning shades significantly speeds up the development of non-visual skills by reducing a student’s reliance on their limited vision.</a:t>
            </a:r>
          </a:p>
          <a:p>
            <a:pPr marL="0" indent="0">
              <a:buNone/>
            </a:pPr>
            <a:endParaRPr lang="en-US" b="1"/>
          </a:p>
          <a:p>
            <a:pPr marL="0" indent="0">
              <a:buNone/>
            </a:pPr>
            <a:endParaRPr lang="en-US" b="1"/>
          </a:p>
        </p:txBody>
      </p:sp>
    </p:spTree>
    <p:extLst>
      <p:ext uri="{BB962C8B-B14F-4D97-AF65-F5344CB8AC3E}">
        <p14:creationId xmlns:p14="http://schemas.microsoft.com/office/powerpoint/2010/main" val="285190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F6AB2-1496-F675-194E-2EA8284E0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62EE3-8548-708A-CC5C-BD90055E0B0D}"/>
              </a:ext>
            </a:extLst>
          </p:cNvPr>
          <p:cNvSpPr>
            <a:spLocks noGrp="1"/>
          </p:cNvSpPr>
          <p:nvPr>
            <p:ph type="title"/>
          </p:nvPr>
        </p:nvSpPr>
        <p:spPr/>
        <p:txBody>
          <a:bodyPr/>
          <a:lstStyle/>
          <a:p>
            <a:pPr algn="ctr"/>
            <a:r>
              <a:rPr lang="en-US" err="1"/>
              <a:t>Bulletpoint</a:t>
            </a:r>
            <a:r>
              <a:rPr lang="en-US"/>
              <a:t> #2</a:t>
            </a:r>
          </a:p>
        </p:txBody>
      </p:sp>
      <p:sp>
        <p:nvSpPr>
          <p:cNvPr id="3" name="Content Placeholder 2">
            <a:extLst>
              <a:ext uri="{FF2B5EF4-FFF2-40B4-BE49-F238E27FC236}">
                <a16:creationId xmlns:a16="http://schemas.microsoft.com/office/drawing/2014/main" id="{6E98D89C-3B3B-D3AE-AD85-BF1199E743E9}"/>
              </a:ext>
            </a:extLst>
          </p:cNvPr>
          <p:cNvSpPr>
            <a:spLocks noGrp="1"/>
          </p:cNvSpPr>
          <p:nvPr>
            <p:ph idx="1"/>
          </p:nvPr>
        </p:nvSpPr>
        <p:spPr/>
        <p:txBody>
          <a:bodyPr>
            <a:normAutofit lnSpcReduction="10000"/>
          </a:bodyPr>
          <a:lstStyle/>
          <a:p>
            <a:pPr marL="0" indent="0">
              <a:buNone/>
            </a:pPr>
            <a:r>
              <a:rPr lang="en-US" b="1"/>
              <a:t>Current Language</a:t>
            </a:r>
          </a:p>
          <a:p>
            <a:pPr marL="0" indent="0">
              <a:buNone/>
            </a:pPr>
            <a:r>
              <a:rPr lang="en-US"/>
              <a:t>Students may remove their learning shades during the lunch period if they so choose. However, when attending a student meal, learning shades need to be worn. When completing a task, such as a travel route or a cooking assignment, students must keep their learning shades on until the task is finished, even if the lunch hour or the end of the training day has arrived.</a:t>
            </a:r>
          </a:p>
          <a:p>
            <a:pPr marL="0" indent="0">
              <a:buNone/>
            </a:pPr>
            <a:r>
              <a:rPr lang="en-US" b="1"/>
              <a:t>Recommended Language</a:t>
            </a:r>
          </a:p>
          <a:p>
            <a:pPr marL="0" indent="0">
              <a:buNone/>
            </a:pPr>
            <a:r>
              <a:rPr lang="en-US"/>
              <a:t>Struck. Under a model where shades are recommended, students may remove their shades at any time, so this </a:t>
            </a:r>
            <a:r>
              <a:rPr lang="en-US" err="1"/>
              <a:t>bulletpoint</a:t>
            </a:r>
            <a:r>
              <a:rPr lang="en-US"/>
              <a:t> wasn’t needed.</a:t>
            </a:r>
          </a:p>
          <a:p>
            <a:pPr marL="0" indent="0">
              <a:buNone/>
            </a:pPr>
            <a:endParaRPr lang="en-US" b="1"/>
          </a:p>
          <a:p>
            <a:pPr marL="0" indent="0">
              <a:buNone/>
            </a:pPr>
            <a:endParaRPr lang="en-US" b="1"/>
          </a:p>
          <a:p>
            <a:pPr marL="0" indent="0">
              <a:buNone/>
            </a:pPr>
            <a:endParaRPr lang="en-US" b="1"/>
          </a:p>
        </p:txBody>
      </p:sp>
    </p:spTree>
    <p:extLst>
      <p:ext uri="{BB962C8B-B14F-4D97-AF65-F5344CB8AC3E}">
        <p14:creationId xmlns:p14="http://schemas.microsoft.com/office/powerpoint/2010/main" val="147936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8C618-EC9A-0BD4-A1F5-E4CDA9BCFF13}"/>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Overview</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0DE19E-E6D3-26C3-20C5-802A659D96DD}"/>
              </a:ext>
            </a:extLst>
          </p:cNvPr>
          <p:cNvSpPr>
            <a:spLocks noGrp="1"/>
          </p:cNvSpPr>
          <p:nvPr>
            <p:ph idx="1"/>
          </p:nvPr>
        </p:nvSpPr>
        <p:spPr>
          <a:xfrm>
            <a:off x="1155548" y="2217343"/>
            <a:ext cx="9880893" cy="3959619"/>
          </a:xfrm>
        </p:spPr>
        <p:txBody>
          <a:bodyPr vert="horz" lIns="91440" tIns="45720" rIns="91440" bIns="45720" rtlCol="0" anchor="t">
            <a:normAutofit fontScale="85000" lnSpcReduction="20000"/>
          </a:bodyPr>
          <a:lstStyle/>
          <a:p>
            <a:pPr marL="0" indent="0">
              <a:buNone/>
            </a:pPr>
            <a:r>
              <a:rPr lang="en-US"/>
              <a:t>The Iowa Department for the Blind has a proud legacy of innovation and high expectations in blindness rehabilitation. Our agency pioneered the use of learning shades to aid students in mastering nonvisual skills in cane travel, braille, technology, home management, and industrial arts. To stay at the forefront of innovation, best practices, and informed consumer choice, we regularly reevaluate our policies to reflect what blind and low vision Iowans need and expect from their state vocational rehabilitation agency.  In accordance with these values, a task force has been formed to update the adjustment-to-blindness center handbook. As a result of our discussions, task force members recommend updating the Center’s learning shades policy in order to offer consumers greater flexibility and choice and to empower staff to apply their professional judgment and expertise. These updates will also bring the Center’s </a:t>
            </a:r>
            <a:r>
              <a:rPr lang="en-US" err="1"/>
              <a:t>sleepshade</a:t>
            </a:r>
            <a:r>
              <a:rPr lang="en-US"/>
              <a:t> practices into line with other IDB divisions and programs.</a:t>
            </a:r>
          </a:p>
          <a:p>
            <a:endParaRPr lang="en-US" sz="2400"/>
          </a:p>
        </p:txBody>
      </p:sp>
    </p:spTree>
    <p:extLst>
      <p:ext uri="{BB962C8B-B14F-4D97-AF65-F5344CB8AC3E}">
        <p14:creationId xmlns:p14="http://schemas.microsoft.com/office/powerpoint/2010/main" val="255757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02CFE-C91B-E1DE-2302-EF8E83086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BC98C-C323-4E55-D03E-060F7715D8C7}"/>
              </a:ext>
            </a:extLst>
          </p:cNvPr>
          <p:cNvSpPr>
            <a:spLocks noGrp="1"/>
          </p:cNvSpPr>
          <p:nvPr>
            <p:ph type="title"/>
          </p:nvPr>
        </p:nvSpPr>
        <p:spPr/>
        <p:txBody>
          <a:bodyPr/>
          <a:lstStyle/>
          <a:p>
            <a:pPr algn="ctr"/>
            <a:r>
              <a:rPr lang="en-US" err="1"/>
              <a:t>Bulletpoint</a:t>
            </a:r>
            <a:r>
              <a:rPr lang="en-US"/>
              <a:t> #3</a:t>
            </a:r>
          </a:p>
        </p:txBody>
      </p:sp>
      <p:sp>
        <p:nvSpPr>
          <p:cNvPr id="3" name="Content Placeholder 2">
            <a:extLst>
              <a:ext uri="{FF2B5EF4-FFF2-40B4-BE49-F238E27FC236}">
                <a16:creationId xmlns:a16="http://schemas.microsoft.com/office/drawing/2014/main" id="{A47EF52E-BA1E-29FE-AAED-3ADE46FDBF1C}"/>
              </a:ext>
            </a:extLst>
          </p:cNvPr>
          <p:cNvSpPr>
            <a:spLocks noGrp="1"/>
          </p:cNvSpPr>
          <p:nvPr>
            <p:ph idx="1"/>
          </p:nvPr>
        </p:nvSpPr>
        <p:spPr/>
        <p:txBody>
          <a:bodyPr>
            <a:normAutofit/>
          </a:bodyPr>
          <a:lstStyle/>
          <a:p>
            <a:pPr marL="0" indent="0">
              <a:buNone/>
            </a:pPr>
            <a:r>
              <a:rPr lang="en-US" b="1"/>
              <a:t>Current Language</a:t>
            </a:r>
          </a:p>
          <a:p>
            <a:pPr marL="0" indent="0">
              <a:buNone/>
            </a:pPr>
            <a:r>
              <a:rPr lang="en-US"/>
              <a:t>Learning shades are to be worn tightly enough that visual information cannot be obtained. Removing, lifting, shifting, and peeking under the shades is prohibited. </a:t>
            </a:r>
          </a:p>
          <a:p>
            <a:pPr marL="0" indent="0">
              <a:buNone/>
            </a:pPr>
            <a:r>
              <a:rPr lang="en-US" b="1"/>
              <a:t>Recommended Language</a:t>
            </a:r>
          </a:p>
          <a:p>
            <a:pPr marL="0" indent="0">
              <a:buNone/>
            </a:pPr>
            <a:r>
              <a:rPr lang="en-US"/>
              <a:t>While we highly recommend using learning shades in all classes to maximize skill development, we recognize that every student has unique goals, learning styles, circumstances, and preferences. Therefore, each student will decide whether using learning shades is appropriate for their goals in each individual class.</a:t>
            </a:r>
          </a:p>
          <a:p>
            <a:pPr marL="0" indent="0">
              <a:buNone/>
            </a:pPr>
            <a:endParaRPr lang="en-US" b="1"/>
          </a:p>
          <a:p>
            <a:pPr marL="0" indent="0">
              <a:buNone/>
            </a:pPr>
            <a:endParaRPr lang="en-US" b="1"/>
          </a:p>
          <a:p>
            <a:pPr marL="0" indent="0">
              <a:buNone/>
            </a:pPr>
            <a:endParaRPr lang="en-US" b="1"/>
          </a:p>
        </p:txBody>
      </p:sp>
    </p:spTree>
    <p:extLst>
      <p:ext uri="{BB962C8B-B14F-4D97-AF65-F5344CB8AC3E}">
        <p14:creationId xmlns:p14="http://schemas.microsoft.com/office/powerpoint/2010/main" val="33689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A7AD3-35AC-2AAB-4F43-AA35D9F48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D3CF6-8B99-0201-1D1F-34726F77E013}"/>
              </a:ext>
            </a:extLst>
          </p:cNvPr>
          <p:cNvSpPr>
            <a:spLocks noGrp="1"/>
          </p:cNvSpPr>
          <p:nvPr>
            <p:ph type="title"/>
          </p:nvPr>
        </p:nvSpPr>
        <p:spPr/>
        <p:txBody>
          <a:bodyPr/>
          <a:lstStyle/>
          <a:p>
            <a:pPr algn="ctr"/>
            <a:r>
              <a:rPr lang="en-US" err="1"/>
              <a:t>Bulletpoint</a:t>
            </a:r>
            <a:r>
              <a:rPr lang="en-US"/>
              <a:t> #4</a:t>
            </a:r>
          </a:p>
        </p:txBody>
      </p:sp>
      <p:sp>
        <p:nvSpPr>
          <p:cNvPr id="3" name="Content Placeholder 2">
            <a:extLst>
              <a:ext uri="{FF2B5EF4-FFF2-40B4-BE49-F238E27FC236}">
                <a16:creationId xmlns:a16="http://schemas.microsoft.com/office/drawing/2014/main" id="{537C6690-2D44-475E-45B5-A40775B45B95}"/>
              </a:ext>
            </a:extLst>
          </p:cNvPr>
          <p:cNvSpPr>
            <a:spLocks noGrp="1"/>
          </p:cNvSpPr>
          <p:nvPr>
            <p:ph idx="1"/>
          </p:nvPr>
        </p:nvSpPr>
        <p:spPr/>
        <p:txBody>
          <a:bodyPr>
            <a:normAutofit/>
          </a:bodyPr>
          <a:lstStyle/>
          <a:p>
            <a:pPr marL="0" indent="0">
              <a:buNone/>
            </a:pPr>
            <a:r>
              <a:rPr lang="en-US" b="1"/>
              <a:t>Current Language</a:t>
            </a:r>
          </a:p>
          <a:p>
            <a:pPr marL="0" indent="0">
              <a:buNone/>
            </a:pPr>
            <a:r>
              <a:rPr lang="en-US"/>
              <a:t>Any questions about the Center’s learning shade procedures should be directed to the Center’s Director. </a:t>
            </a:r>
          </a:p>
          <a:p>
            <a:pPr marL="0" indent="0">
              <a:buNone/>
            </a:pPr>
            <a:r>
              <a:rPr lang="en-US" b="1"/>
              <a:t>Recommended Language</a:t>
            </a:r>
          </a:p>
          <a:p>
            <a:pPr marL="0" indent="0">
              <a:buNone/>
            </a:pPr>
            <a:r>
              <a:rPr lang="en-US"/>
              <a:t>Students are encouraged to discuss learning shade use with each instructor. Together, they will explore whether and how shades might support progress toward a student’s individual goals.</a:t>
            </a:r>
          </a:p>
          <a:p>
            <a:pPr marL="0" indent="0">
              <a:buNone/>
            </a:pPr>
            <a:endParaRPr lang="en-US"/>
          </a:p>
          <a:p>
            <a:pPr marL="0" indent="0">
              <a:buNone/>
            </a:pPr>
            <a:endParaRPr lang="en-US" b="1"/>
          </a:p>
          <a:p>
            <a:pPr marL="0" indent="0">
              <a:buNone/>
            </a:pPr>
            <a:endParaRPr lang="en-US" b="1"/>
          </a:p>
          <a:p>
            <a:pPr marL="0" indent="0">
              <a:buNone/>
            </a:pPr>
            <a:endParaRPr lang="en-US" b="1"/>
          </a:p>
        </p:txBody>
      </p:sp>
    </p:spTree>
    <p:extLst>
      <p:ext uri="{BB962C8B-B14F-4D97-AF65-F5344CB8AC3E}">
        <p14:creationId xmlns:p14="http://schemas.microsoft.com/office/powerpoint/2010/main" val="585498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5125B-6EA8-8011-6483-29668F98C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012AEE-D7F2-50D2-878C-4DFE6E24C71E}"/>
              </a:ext>
            </a:extLst>
          </p:cNvPr>
          <p:cNvSpPr>
            <a:spLocks noGrp="1"/>
          </p:cNvSpPr>
          <p:nvPr>
            <p:ph type="title"/>
          </p:nvPr>
        </p:nvSpPr>
        <p:spPr/>
        <p:txBody>
          <a:bodyPr/>
          <a:lstStyle/>
          <a:p>
            <a:pPr algn="ctr"/>
            <a:r>
              <a:rPr lang="en-US" dirty="0"/>
              <a:t>Training For Center Staff</a:t>
            </a:r>
          </a:p>
        </p:txBody>
      </p:sp>
      <p:sp>
        <p:nvSpPr>
          <p:cNvPr id="3" name="Content Placeholder 2">
            <a:extLst>
              <a:ext uri="{FF2B5EF4-FFF2-40B4-BE49-F238E27FC236}">
                <a16:creationId xmlns:a16="http://schemas.microsoft.com/office/drawing/2014/main" id="{E315CFE1-A727-B0E9-5031-49E32647D942}"/>
              </a:ext>
            </a:extLst>
          </p:cNvPr>
          <p:cNvSpPr>
            <a:spLocks noGrp="1"/>
          </p:cNvSpPr>
          <p:nvPr>
            <p:ph idx="1"/>
          </p:nvPr>
        </p:nvSpPr>
        <p:spPr/>
        <p:txBody>
          <a:bodyPr>
            <a:normAutofit/>
          </a:bodyPr>
          <a:lstStyle/>
          <a:p>
            <a:pPr marL="0" indent="0">
              <a:buNone/>
            </a:pPr>
            <a:r>
              <a:rPr lang="en-US" dirty="0"/>
              <a:t>Center staff will be engaging with directors and instructional staff from the following blindness rehabilitation </a:t>
            </a:r>
            <a:r>
              <a:rPr lang="en-US"/>
              <a:t>centers  </a:t>
            </a:r>
            <a:r>
              <a:rPr lang="en-US" dirty="0"/>
              <a:t>These centers all have  thriving student populations and recommend and encourage </a:t>
            </a:r>
            <a:r>
              <a:rPr lang="en-US" dirty="0" err="1"/>
              <a:t>sleepshade</a:t>
            </a:r>
            <a:r>
              <a:rPr lang="en-US" dirty="0"/>
              <a:t> use, but do not require it. We look forward to learning from their varied approaches. </a:t>
            </a:r>
          </a:p>
          <a:p>
            <a:r>
              <a:rPr lang="en-US" b="1" dirty="0"/>
              <a:t>Criss Cole Rehabilitation Center (Texas)</a:t>
            </a:r>
          </a:p>
          <a:p>
            <a:r>
              <a:rPr lang="en-US" b="1" dirty="0"/>
              <a:t>Sacramento Society for the Blind</a:t>
            </a:r>
          </a:p>
          <a:p>
            <a:r>
              <a:rPr lang="en-US" b="1" dirty="0"/>
              <a:t>Virginia  Rehabilitation Center for the Blind and Vision Impaired</a:t>
            </a:r>
            <a:endParaRPr lang="en-US" dirty="0"/>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39948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3A7E7-E15A-3DAA-D925-5CB86D21D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41A17-273F-1DC6-7778-34FAA0EF90EE}"/>
              </a:ext>
            </a:extLst>
          </p:cNvPr>
          <p:cNvSpPr>
            <a:spLocks noGrp="1"/>
          </p:cNvSpPr>
          <p:nvPr>
            <p:ph type="title"/>
          </p:nvPr>
        </p:nvSpPr>
        <p:spPr/>
        <p:txBody>
          <a:bodyPr/>
          <a:lstStyle/>
          <a:p>
            <a:pPr algn="ctr"/>
            <a:r>
              <a:rPr lang="en-US"/>
              <a:t>Current Mechanisms for Informed Consumer Choice</a:t>
            </a:r>
          </a:p>
        </p:txBody>
      </p:sp>
      <p:sp>
        <p:nvSpPr>
          <p:cNvPr id="3" name="Content Placeholder 2">
            <a:extLst>
              <a:ext uri="{FF2B5EF4-FFF2-40B4-BE49-F238E27FC236}">
                <a16:creationId xmlns:a16="http://schemas.microsoft.com/office/drawing/2014/main" id="{9BE1423B-B4A4-142A-DC6C-075034A731E7}"/>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t>The Iowa Commission for the Blind may consider voting on our proposed </a:t>
            </a:r>
            <a:r>
              <a:rPr lang="en-US" dirty="0" err="1"/>
              <a:t>sleepshade</a:t>
            </a:r>
            <a:r>
              <a:rPr lang="en-US" dirty="0"/>
              <a:t> policy in September. Until then, we will continue to remind Center students that they may fill out a Reasonable Accommodations form if they have a disability-related reason not to wear learning shades for all or part of the time. We also have the state’s Exception to Policy form that can be used by students who have other reasons for wanting an exception to current learning shades policies. Forms  should be turned into the Vocational Rehabilitation Program Administrator or the IDB Director. Forms may be submitted by rehabilitation counselors or students in advance of the student's arrival or at any time during a student's training.</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891568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60F008-C225-AFF9-5448-4E1F0C441231}"/>
            </a:ext>
          </a:extLst>
        </p:cNvPr>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Freeform: Shape 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 name="Freeform: Shape 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723EC8-2D1A-B1BD-CB06-B47902E98B8C}"/>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a:t>Alignment With Other IDB Divisions</a:t>
            </a:r>
            <a:br>
              <a:rPr lang="en-US" sz="6100" kern="1200"/>
            </a:br>
            <a:endParaRPr lang="en-US" sz="6100" kern="1200">
              <a:latin typeface="+mj-lt"/>
            </a:endParaRPr>
          </a:p>
        </p:txBody>
      </p:sp>
      <p:sp>
        <p:nvSpPr>
          <p:cNvPr id="8" name="Rectangle 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39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8CE4-F640-5C15-AB37-CFF3DC53F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A29B4-87EA-C378-9669-CA17D9C19F91}"/>
              </a:ext>
            </a:extLst>
          </p:cNvPr>
          <p:cNvSpPr>
            <a:spLocks noGrp="1"/>
          </p:cNvSpPr>
          <p:nvPr>
            <p:ph type="title"/>
          </p:nvPr>
        </p:nvSpPr>
        <p:spPr>
          <a:xfrm>
            <a:off x="838200" y="365125"/>
            <a:ext cx="10515600" cy="1140212"/>
          </a:xfrm>
        </p:spPr>
        <p:txBody>
          <a:bodyPr/>
          <a:lstStyle/>
          <a:p>
            <a:pPr algn="ctr"/>
            <a:r>
              <a:rPr lang="en-US"/>
              <a:t>Independent Living</a:t>
            </a:r>
          </a:p>
        </p:txBody>
      </p:sp>
      <p:sp>
        <p:nvSpPr>
          <p:cNvPr id="3" name="Content Placeholder 2">
            <a:extLst>
              <a:ext uri="{FF2B5EF4-FFF2-40B4-BE49-F238E27FC236}">
                <a16:creationId xmlns:a16="http://schemas.microsoft.com/office/drawing/2014/main" id="{3FE83D7A-5200-950B-09C4-51A9449F2FED}"/>
              </a:ext>
            </a:extLst>
          </p:cNvPr>
          <p:cNvSpPr>
            <a:spLocks noGrp="1"/>
          </p:cNvSpPr>
          <p:nvPr>
            <p:ph idx="1"/>
          </p:nvPr>
        </p:nvSpPr>
        <p:spPr>
          <a:xfrm>
            <a:off x="838200" y="1290166"/>
            <a:ext cx="10515600" cy="4875912"/>
          </a:xfrm>
        </p:spPr>
        <p:txBody>
          <a:bodyPr vert="horz" lIns="91440" tIns="45720" rIns="91440" bIns="45720" rtlCol="0" anchor="t">
            <a:normAutofit/>
          </a:bodyPr>
          <a:lstStyle/>
          <a:p>
            <a:pPr>
              <a:lnSpc>
                <a:spcPts val="1800"/>
              </a:lnSpc>
              <a:buFont typeface=""/>
              <a:buChar char="•"/>
            </a:pPr>
            <a:r>
              <a:rPr lang="en-US" sz="2100">
                <a:latin typeface="Aptos"/>
                <a:cs typeface="Arial"/>
              </a:rPr>
              <a:t>RSA cites that adults with vision loss have the right to choose the services that will best meet their goals. This should include a choice between non-visual or visual training (or a combination of both).</a:t>
            </a:r>
            <a:endParaRPr lang="en-US" sz="2100" b="1">
              <a:latin typeface="Aptos"/>
              <a:cs typeface="Arial"/>
            </a:endParaRPr>
          </a:p>
          <a:p>
            <a:pPr>
              <a:lnSpc>
                <a:spcPts val="1800"/>
              </a:lnSpc>
              <a:buFont typeface=""/>
              <a:buChar char="•"/>
            </a:pPr>
            <a:r>
              <a:rPr lang="en-US" sz="2100">
                <a:cs typeface="Arial"/>
              </a:rPr>
              <a:t>As rehabilitation professionals, we are certified and bound by the same RSA ethics as vocational rehabilitation counselors. That means, we must respect clients' autonomy and informed choice.</a:t>
            </a:r>
          </a:p>
          <a:p>
            <a:pPr>
              <a:lnSpc>
                <a:spcPts val="1800"/>
              </a:lnSpc>
              <a:buFont typeface=""/>
              <a:buChar char="•"/>
            </a:pPr>
            <a:r>
              <a:rPr lang="en-US" sz="2100">
                <a:cs typeface="Arial"/>
              </a:rPr>
              <a:t>In recent years, the needs of OIB clients has shifted significantly, with more individuals referred to us who have head injuries, balance issues, dementia, PTSD, and other conditions that may make learning shade use unsafe or create challenges for learning. For example, it creates fear and anxiety that leads them to walk away from training altogether.</a:t>
            </a:r>
          </a:p>
          <a:p>
            <a:pPr>
              <a:lnSpc>
                <a:spcPts val="1800"/>
              </a:lnSpc>
              <a:buFont typeface=""/>
              <a:buChar char="•"/>
            </a:pPr>
            <a:r>
              <a:rPr lang="en-US" sz="2100">
                <a:cs typeface="Arial"/>
              </a:rPr>
              <a:t>Clients and guardians have explicitly stated that they would not enroll in skills training if learning shades was mandatory.</a:t>
            </a:r>
          </a:p>
          <a:p>
            <a:pPr>
              <a:lnSpc>
                <a:spcPts val="1800"/>
              </a:lnSpc>
              <a:buFont typeface=""/>
              <a:buChar char="•"/>
            </a:pPr>
            <a:r>
              <a:rPr lang="en-US" sz="2100">
                <a:cs typeface="Arial"/>
              </a:rPr>
              <a:t>Rehabilitation teachers address these concerns by providing adjustment-to-blindness counseling  to increase trust, gradually introducing learning shades only when the client is ready, which has proven more effective than requiring them outright.</a:t>
            </a:r>
          </a:p>
          <a:p>
            <a:pPr>
              <a:lnSpc>
                <a:spcPts val="1800"/>
              </a:lnSpc>
              <a:buFont typeface=""/>
              <a:buChar char="•"/>
            </a:pPr>
            <a:endParaRPr lang="en-US" b="1">
              <a:cs typeface="Arial"/>
            </a:endParaRPr>
          </a:p>
        </p:txBody>
      </p:sp>
    </p:spTree>
    <p:extLst>
      <p:ext uri="{BB962C8B-B14F-4D97-AF65-F5344CB8AC3E}">
        <p14:creationId xmlns:p14="http://schemas.microsoft.com/office/powerpoint/2010/main" val="2278416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E95A38-60EE-23B4-24C6-C60FB916634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46540-67ED-A4B7-6AA1-860DEB9DE792}"/>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Pre-Employment Transition Services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45838D-1B34-E891-91BD-BC2AB6D14CFD}"/>
              </a:ext>
            </a:extLst>
          </p:cNvPr>
          <p:cNvSpPr>
            <a:spLocks noGrp="1"/>
          </p:cNvSpPr>
          <p:nvPr>
            <p:ph idx="1"/>
          </p:nvPr>
        </p:nvSpPr>
        <p:spPr>
          <a:xfrm>
            <a:off x="1155548" y="2217343"/>
            <a:ext cx="9880893" cy="3959619"/>
          </a:xfrm>
        </p:spPr>
        <p:txBody>
          <a:bodyPr vert="horz" lIns="91440" tIns="45720" rIns="91440" bIns="45720" rtlCol="0" anchor="t">
            <a:noAutofit/>
          </a:bodyPr>
          <a:lstStyle/>
          <a:p>
            <a:r>
              <a:rPr lang="en-US" sz="2200"/>
              <a:t>Any youth program should focus on meeting students where they're at as individuals.</a:t>
            </a:r>
          </a:p>
          <a:p>
            <a:r>
              <a:rPr lang="en-US" sz="2200"/>
              <a:t>The Education and Training Team already employs the approach of making learning shades "highly recommended" for students.</a:t>
            </a:r>
          </a:p>
          <a:p>
            <a:r>
              <a:rPr lang="en-US" sz="2200"/>
              <a:t>A common theme among students with IEPs is a deficit in self-advocacy and essential skills.</a:t>
            </a:r>
          </a:p>
          <a:p>
            <a:pPr lvl="1"/>
            <a:r>
              <a:rPr lang="en-US" sz="2200"/>
              <a:t>More individuals in their lives have done 'for' them, not 'with' them.</a:t>
            </a:r>
          </a:p>
          <a:p>
            <a:r>
              <a:rPr lang="en-US" sz="2200"/>
              <a:t>Presenting learning shades as an option for students allows for:  </a:t>
            </a:r>
          </a:p>
          <a:p>
            <a:pPr lvl="1"/>
            <a:r>
              <a:rPr lang="en-US" sz="2200"/>
              <a:t>Students start making meaningful choices that directly impact their present and future, sometimes for the first time in their lives.</a:t>
            </a:r>
          </a:p>
          <a:p>
            <a:pPr lvl="1"/>
            <a:r>
              <a:rPr lang="en-US" sz="2200"/>
              <a:t>Critical self-advocacy and empowerment opportunities for students</a:t>
            </a:r>
          </a:p>
          <a:p>
            <a:pPr lvl="1"/>
            <a:r>
              <a:rPr lang="en-US" sz="2200"/>
              <a:t>Offers rapport-building moments for both staff and students</a:t>
            </a:r>
          </a:p>
          <a:p>
            <a:pPr lvl="1"/>
            <a:endParaRPr lang="en-US" sz="2200"/>
          </a:p>
          <a:p>
            <a:endParaRPr lang="en-US" sz="2200"/>
          </a:p>
        </p:txBody>
      </p:sp>
    </p:spTree>
    <p:extLst>
      <p:ext uri="{BB962C8B-B14F-4D97-AF65-F5344CB8AC3E}">
        <p14:creationId xmlns:p14="http://schemas.microsoft.com/office/powerpoint/2010/main" val="3879820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66E9-EC55-994C-C5EE-3EF0FF7AFADD}"/>
              </a:ext>
            </a:extLst>
          </p:cNvPr>
          <p:cNvSpPr>
            <a:spLocks noGrp="1"/>
          </p:cNvSpPr>
          <p:nvPr>
            <p:ph type="title"/>
          </p:nvPr>
        </p:nvSpPr>
        <p:spPr/>
        <p:txBody>
          <a:bodyPr>
            <a:normAutofit/>
          </a:bodyPr>
          <a:lstStyle/>
          <a:p>
            <a:pPr algn="ctr"/>
            <a:r>
              <a:rPr lang="en-US"/>
              <a:t>Vocational Rehabilitation</a:t>
            </a:r>
          </a:p>
        </p:txBody>
      </p:sp>
      <p:sp>
        <p:nvSpPr>
          <p:cNvPr id="3" name="Content Placeholder 2">
            <a:extLst>
              <a:ext uri="{FF2B5EF4-FFF2-40B4-BE49-F238E27FC236}">
                <a16:creationId xmlns:a16="http://schemas.microsoft.com/office/drawing/2014/main" id="{40C52D67-CEA5-D0D2-E75C-F5E9968BF80A}"/>
              </a:ext>
            </a:extLst>
          </p:cNvPr>
          <p:cNvSpPr>
            <a:spLocks noGrp="1"/>
          </p:cNvSpPr>
          <p:nvPr>
            <p:ph idx="1"/>
          </p:nvPr>
        </p:nvSpPr>
        <p:spPr>
          <a:xfrm>
            <a:off x="347421" y="1670642"/>
            <a:ext cx="11368006" cy="4867948"/>
          </a:xfrm>
        </p:spPr>
        <p:txBody>
          <a:bodyPr vert="horz" lIns="91440" tIns="45720" rIns="91440" bIns="45720" rtlCol="0" anchor="t">
            <a:noAutofit/>
          </a:bodyPr>
          <a:lstStyle/>
          <a:p>
            <a:pPr>
              <a:buNone/>
            </a:pPr>
            <a:r>
              <a:rPr lang="en-US" sz="1800" b="1">
                <a:latin typeface="Aptos"/>
                <a:cs typeface="Arial"/>
              </a:rPr>
              <a:t>As a VR Counselors, we must: </a:t>
            </a:r>
            <a:r>
              <a:rPr lang="en-US" sz="1800" b="1" dirty="0">
                <a:latin typeface="Arial"/>
                <a:cs typeface="Arial"/>
              </a:rPr>
              <a:t> </a:t>
            </a:r>
            <a:endParaRPr lang="en-US" sz="1800" b="1" dirty="0">
              <a:latin typeface="Aptos"/>
              <a:cs typeface="Arial"/>
            </a:endParaRPr>
          </a:p>
          <a:p>
            <a:pPr lvl="1"/>
            <a:r>
              <a:rPr lang="en-US" sz="1800">
                <a:latin typeface="Aptos"/>
                <a:cs typeface="Arial"/>
              </a:rPr>
              <a:t>Ensure Informed Choice. </a:t>
            </a:r>
            <a:endParaRPr lang="en-US" sz="1800"/>
          </a:p>
          <a:p>
            <a:pPr lvl="1"/>
            <a:r>
              <a:rPr lang="en-US" sz="1800">
                <a:latin typeface="Aptos"/>
                <a:cs typeface="Arial"/>
              </a:rPr>
              <a:t>Empower clients to build confidence and independence.</a:t>
            </a:r>
            <a:endParaRPr lang="en-US" sz="1800" dirty="0">
              <a:latin typeface="Aptos"/>
              <a:cs typeface="Arial"/>
            </a:endParaRPr>
          </a:p>
          <a:p>
            <a:pPr lvl="1"/>
            <a:r>
              <a:rPr lang="en-US" sz="1800">
                <a:latin typeface="Aptos"/>
                <a:cs typeface="Arial"/>
              </a:rPr>
              <a:t>Maintain high expectations. </a:t>
            </a:r>
            <a:endParaRPr lang="en-US" sz="1800" dirty="0">
              <a:latin typeface="Aptos"/>
              <a:cs typeface="Arial"/>
            </a:endParaRPr>
          </a:p>
          <a:p>
            <a:pPr marL="0" indent="0">
              <a:buNone/>
            </a:pPr>
            <a:r>
              <a:rPr lang="en-US" sz="1800" b="1">
                <a:latin typeface="Aptos"/>
                <a:cs typeface="Arial"/>
              </a:rPr>
              <a:t>Client Readiness: </a:t>
            </a:r>
            <a:r>
              <a:rPr lang="en-US" sz="1800" b="1" dirty="0">
                <a:latin typeface="Arial"/>
                <a:cs typeface="Arial"/>
              </a:rPr>
              <a:t> </a:t>
            </a:r>
          </a:p>
          <a:p>
            <a:pPr lvl="1">
              <a:buFont typeface="Arial,Sans-Serif"/>
              <a:buChar char="•"/>
            </a:pPr>
            <a:r>
              <a:rPr lang="en-US" sz="1800" dirty="0">
                <a:latin typeface="Aptos"/>
                <a:cs typeface="Arial"/>
              </a:rPr>
              <a:t>Some clients are ready to begin training; others may feel hesitant or scared to use learning shades or learn nonvisual skills. </a:t>
            </a:r>
          </a:p>
          <a:p>
            <a:pPr lvl="1">
              <a:buFont typeface="Arial,Sans-Serif"/>
              <a:buChar char="•"/>
            </a:pPr>
            <a:r>
              <a:rPr lang="en-US" sz="1800" dirty="0">
                <a:latin typeface="Aptos"/>
                <a:cs typeface="Arial"/>
              </a:rPr>
              <a:t>Clients have made the choice not to participate in our trainings because they do not want to use learning shades.  </a:t>
            </a:r>
            <a:r>
              <a:rPr lang="en-US" sz="1800" dirty="0">
                <a:latin typeface="Arial"/>
                <a:cs typeface="Arial"/>
              </a:rPr>
              <a:t> </a:t>
            </a:r>
          </a:p>
          <a:p>
            <a:pPr lvl="1">
              <a:buFont typeface="Arial,Sans-Serif"/>
              <a:buChar char="•"/>
            </a:pPr>
            <a:r>
              <a:rPr lang="en-US" sz="1800" dirty="0">
                <a:latin typeface="Aptos"/>
                <a:cs typeface="Arial"/>
              </a:rPr>
              <a:t>We must be able to provide ongoing opportunities for skill development and long-term vocational success. </a:t>
            </a:r>
            <a:r>
              <a:rPr lang="en-US" sz="1800" dirty="0">
                <a:latin typeface="Arial"/>
                <a:cs typeface="Arial"/>
              </a:rPr>
              <a:t> </a:t>
            </a:r>
          </a:p>
          <a:p>
            <a:pPr marL="0" indent="0">
              <a:buNone/>
            </a:pPr>
            <a:r>
              <a:rPr lang="en-US" sz="1800" b="1" dirty="0">
                <a:latin typeface="Aptos"/>
                <a:cs typeface="Arial"/>
              </a:rPr>
              <a:t>Expanded Learning Models and Training Options will allow for:</a:t>
            </a:r>
            <a:endParaRPr lang="en-US" sz="1800" b="1" dirty="0"/>
          </a:p>
          <a:p>
            <a:pPr lvl="1">
              <a:buFont typeface="Arial,Sans-Serif"/>
              <a:buChar char="•"/>
            </a:pPr>
            <a:r>
              <a:rPr lang="en-US" sz="1800" dirty="0">
                <a:latin typeface="Aptos"/>
                <a:cs typeface="Arial"/>
              </a:rPr>
              <a:t>Continued commitment to Learning Shades as an essential training tool while recognizing the need to meet clients where they are in their journey to independence and employment. </a:t>
            </a:r>
          </a:p>
          <a:p>
            <a:pPr lvl="1">
              <a:buFont typeface="Arial,Sans-Serif"/>
              <a:buChar char="•"/>
            </a:pPr>
            <a:r>
              <a:rPr lang="en-US" sz="1800" dirty="0">
                <a:latin typeface="Aptos"/>
                <a:cs typeface="Arial"/>
              </a:rPr>
              <a:t>Meeting diverse client needs through flexible training options.</a:t>
            </a:r>
          </a:p>
          <a:p>
            <a:pPr lvl="1">
              <a:buFont typeface="Arial,Sans-Serif"/>
              <a:buChar char="•"/>
            </a:pPr>
            <a:r>
              <a:rPr lang="en-US" sz="1800" dirty="0">
                <a:latin typeface="Aptos"/>
                <a:cs typeface="Arial"/>
              </a:rPr>
              <a:t>Addressing Barriers and overcome challenges like fear, discomfort, and lack of interest. </a:t>
            </a:r>
            <a:r>
              <a:rPr lang="en-US" sz="1800" dirty="0">
                <a:latin typeface="Arial"/>
                <a:cs typeface="Arial"/>
              </a:rPr>
              <a:t> </a:t>
            </a:r>
            <a:endParaRPr lang="en-US" sz="1800" dirty="0"/>
          </a:p>
          <a:p>
            <a:pPr>
              <a:buNone/>
            </a:pPr>
            <a:endParaRPr lang="en-US" sz="1600" dirty="0">
              <a:latin typeface="Aptos Display"/>
              <a:cs typeface="Arial"/>
            </a:endParaRPr>
          </a:p>
          <a:p>
            <a:endParaRPr lang="en-US" sz="1400"/>
          </a:p>
        </p:txBody>
      </p:sp>
    </p:spTree>
    <p:extLst>
      <p:ext uri="{BB962C8B-B14F-4D97-AF65-F5344CB8AC3E}">
        <p14:creationId xmlns:p14="http://schemas.microsoft.com/office/powerpoint/2010/main" val="3990661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3A1B25-3A2B-2235-D2B6-3F600FAE71D3}"/>
            </a:ext>
          </a:extLst>
        </p:cNvPr>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Freeform: Shape 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 name="Freeform: Shape 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7DDD6E-C15D-BD51-6D82-A06CF40B6C4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a:solidFill>
                  <a:schemeClr val="tx1"/>
                </a:solidFill>
                <a:latin typeface="+mj-lt"/>
                <a:ea typeface="+mj-ea"/>
                <a:cs typeface="+mj-cs"/>
              </a:rPr>
              <a:t>Questions and Ongoing Support</a:t>
            </a:r>
            <a:br>
              <a:rPr lang="en-US" sz="6100" kern="1200">
                <a:solidFill>
                  <a:schemeClr val="tx1"/>
                </a:solidFill>
                <a:latin typeface="+mj-lt"/>
                <a:ea typeface="+mj-ea"/>
                <a:cs typeface="+mj-cs"/>
              </a:rPr>
            </a:br>
            <a:endParaRPr lang="en-US" sz="6100" kern="1200">
              <a:solidFill>
                <a:schemeClr val="tx1"/>
              </a:solidFill>
              <a:latin typeface="+mj-lt"/>
              <a:ea typeface="+mj-ea"/>
              <a:cs typeface="+mj-cs"/>
            </a:endParaRPr>
          </a:p>
        </p:txBody>
      </p:sp>
      <p:sp>
        <p:nvSpPr>
          <p:cNvPr id="8" name="Rectangle 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25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2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C8228E-40B3-F661-9454-B00C3FB0399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kern="1200">
                <a:solidFill>
                  <a:schemeClr val="tx1"/>
                </a:solidFill>
                <a:latin typeface="+mj-lt"/>
                <a:ea typeface="+mj-ea"/>
                <a:cs typeface="+mj-cs"/>
              </a:rPr>
              <a:t>Our Legacy: Why Learning Shades Have Been Central to Our Training Model</a:t>
            </a:r>
            <a:br>
              <a:rPr lang="en-US" sz="4500" kern="1200">
                <a:solidFill>
                  <a:schemeClr val="tx1"/>
                </a:solidFill>
                <a:latin typeface="+mj-lt"/>
                <a:ea typeface="+mj-ea"/>
                <a:cs typeface="+mj-cs"/>
              </a:rPr>
            </a:br>
            <a:endParaRPr lang="en-US" sz="4500" kern="1200">
              <a:solidFill>
                <a:schemeClr val="tx1"/>
              </a:solidFill>
              <a:latin typeface="+mj-lt"/>
              <a:ea typeface="+mj-ea"/>
              <a:cs typeface="+mj-cs"/>
            </a:endParaRPr>
          </a:p>
        </p:txBody>
      </p:sp>
      <p:sp>
        <p:nvSpPr>
          <p:cNvPr id="30" name="Rectangle 2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07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FA8B-F0E7-0189-383B-99CFBF4E5D1A}"/>
              </a:ext>
            </a:extLst>
          </p:cNvPr>
          <p:cNvSpPr>
            <a:spLocks noGrp="1"/>
          </p:cNvSpPr>
          <p:nvPr>
            <p:ph type="title"/>
          </p:nvPr>
        </p:nvSpPr>
        <p:spPr/>
        <p:txBody>
          <a:bodyPr/>
          <a:lstStyle/>
          <a:p>
            <a:pPr algn="ctr"/>
            <a:r>
              <a:rPr lang="en-US"/>
              <a:t>1950s-1970s</a:t>
            </a:r>
          </a:p>
        </p:txBody>
      </p:sp>
      <p:sp>
        <p:nvSpPr>
          <p:cNvPr id="3" name="Content Placeholder 2">
            <a:extLst>
              <a:ext uri="{FF2B5EF4-FFF2-40B4-BE49-F238E27FC236}">
                <a16:creationId xmlns:a16="http://schemas.microsoft.com/office/drawing/2014/main" id="{8AD5A698-35DE-388C-A76D-E2BF8054B194}"/>
              </a:ext>
            </a:extLst>
          </p:cNvPr>
          <p:cNvSpPr>
            <a:spLocks noGrp="1"/>
          </p:cNvSpPr>
          <p:nvPr>
            <p:ph idx="1"/>
          </p:nvPr>
        </p:nvSpPr>
        <p:spPr/>
        <p:txBody>
          <a:bodyPr>
            <a:normAutofit fontScale="77500" lnSpcReduction="20000"/>
          </a:bodyPr>
          <a:lstStyle/>
          <a:p>
            <a:r>
              <a:rPr lang="en-US"/>
              <a:t>Before this period, </a:t>
            </a:r>
            <a:r>
              <a:rPr lang="en-US" b="1"/>
              <a:t>blind children with and without residual vision were often educated and received vocational training at state and private schools for the blind.</a:t>
            </a:r>
            <a:r>
              <a:rPr lang="en-US"/>
              <a:t> All students learned braille and many other nonvisual techniques.</a:t>
            </a:r>
          </a:p>
          <a:p>
            <a:r>
              <a:rPr lang="en-US"/>
              <a:t>Blind and low vision students began integrating into public schools. </a:t>
            </a:r>
            <a:r>
              <a:rPr lang="en-US" b="1"/>
              <a:t>Many school districts lacked qualified teachers of blind students</a:t>
            </a:r>
            <a:r>
              <a:rPr lang="en-US"/>
              <a:t> to operate resource rooms or provide pull-out instruction in braille and cane travel.</a:t>
            </a:r>
          </a:p>
          <a:p>
            <a:r>
              <a:rPr lang="en-US"/>
              <a:t>Due to increased demand, school districts began hiring more teachers of the visually impaired (TVIs). However, these newer TVIs were often not as thoroughly trained in braille and nonvisual techniques as their predecessors.</a:t>
            </a:r>
          </a:p>
          <a:p>
            <a:r>
              <a:rPr lang="en-US" b="1"/>
              <a:t>Many of these instructors weren’t fluent in braille and nonvisual skills; therefore, they didn’t teach them.</a:t>
            </a:r>
          </a:p>
          <a:p>
            <a:r>
              <a:rPr lang="en-US"/>
              <a:t>Students were forced to use their limited vision, even when it was unreliable, unsafe, or inefficient.</a:t>
            </a:r>
          </a:p>
          <a:p>
            <a:r>
              <a:rPr lang="en-US"/>
              <a:t>Students often believed that their potential for independence and success was only as great as their limited vision.</a:t>
            </a:r>
          </a:p>
          <a:p>
            <a:endParaRPr lang="en-US"/>
          </a:p>
        </p:txBody>
      </p:sp>
    </p:spTree>
    <p:extLst>
      <p:ext uri="{BB962C8B-B14F-4D97-AF65-F5344CB8AC3E}">
        <p14:creationId xmlns:p14="http://schemas.microsoft.com/office/powerpoint/2010/main" val="2912424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A84F2-132F-5943-B780-8C8ECD433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B576B-4448-4A25-E6E3-76C10095E053}"/>
              </a:ext>
            </a:extLst>
          </p:cNvPr>
          <p:cNvSpPr>
            <a:spLocks noGrp="1"/>
          </p:cNvSpPr>
          <p:nvPr>
            <p:ph type="title"/>
          </p:nvPr>
        </p:nvSpPr>
        <p:spPr/>
        <p:txBody>
          <a:bodyPr/>
          <a:lstStyle/>
          <a:p>
            <a:pPr algn="ctr"/>
            <a:r>
              <a:rPr lang="en-US"/>
              <a:t>1950s-1970s (continued)</a:t>
            </a:r>
          </a:p>
        </p:txBody>
      </p:sp>
      <p:sp>
        <p:nvSpPr>
          <p:cNvPr id="3" name="Content Placeholder 2">
            <a:extLst>
              <a:ext uri="{FF2B5EF4-FFF2-40B4-BE49-F238E27FC236}">
                <a16:creationId xmlns:a16="http://schemas.microsoft.com/office/drawing/2014/main" id="{B041AD6E-A1B0-B69E-F37C-6004A7E75F31}"/>
              </a:ext>
            </a:extLst>
          </p:cNvPr>
          <p:cNvSpPr>
            <a:spLocks noGrp="1"/>
          </p:cNvSpPr>
          <p:nvPr>
            <p:ph idx="1"/>
          </p:nvPr>
        </p:nvSpPr>
        <p:spPr/>
        <p:txBody>
          <a:bodyPr vert="horz" lIns="91440" tIns="45720" rIns="91440" bIns="45720" rtlCol="0" anchor="t">
            <a:normAutofit/>
          </a:bodyPr>
          <a:lstStyle/>
          <a:p>
            <a:r>
              <a:rPr lang="en-US"/>
              <a:t>1953- Kenneth Jernigan and other staff and students at the California Orientation Center for the Blind begin pioneering training techniques that would later be called “structured discovery.”</a:t>
            </a:r>
          </a:p>
          <a:p>
            <a:r>
              <a:rPr lang="en-US"/>
              <a:t>1958-1978- Jernigan becomes Commissioner of the Iowa Commission for the Blind. He, other staff, and students refined these techniques. The Iowa Commission is widely regarded as the agency with the highest expectations for blind people at this time.</a:t>
            </a:r>
          </a:p>
        </p:txBody>
      </p:sp>
    </p:spTree>
    <p:extLst>
      <p:ext uri="{BB962C8B-B14F-4D97-AF65-F5344CB8AC3E}">
        <p14:creationId xmlns:p14="http://schemas.microsoft.com/office/powerpoint/2010/main" val="127909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410E3-74A2-E393-5A79-20829BA14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F6F85-765C-F0CB-7993-4002CB8D6B89}"/>
              </a:ext>
            </a:extLst>
          </p:cNvPr>
          <p:cNvSpPr>
            <a:spLocks noGrp="1"/>
          </p:cNvSpPr>
          <p:nvPr>
            <p:ph type="title"/>
          </p:nvPr>
        </p:nvSpPr>
        <p:spPr/>
        <p:txBody>
          <a:bodyPr/>
          <a:lstStyle/>
          <a:p>
            <a:pPr algn="ctr"/>
            <a:r>
              <a:rPr lang="en-US"/>
              <a:t>Jernigan on </a:t>
            </a:r>
            <a:r>
              <a:rPr lang="en-US" err="1"/>
              <a:t>Sleepshades</a:t>
            </a:r>
            <a:endParaRPr lang="en-US"/>
          </a:p>
        </p:txBody>
      </p:sp>
      <p:sp>
        <p:nvSpPr>
          <p:cNvPr id="3" name="Content Placeholder 2">
            <a:extLst>
              <a:ext uri="{FF2B5EF4-FFF2-40B4-BE49-F238E27FC236}">
                <a16:creationId xmlns:a16="http://schemas.microsoft.com/office/drawing/2014/main" id="{C35878C4-C4F8-E541-4D0D-5A6725085A9C}"/>
              </a:ext>
            </a:extLst>
          </p:cNvPr>
          <p:cNvSpPr>
            <a:spLocks noGrp="1"/>
          </p:cNvSpPr>
          <p:nvPr>
            <p:ph idx="1"/>
          </p:nvPr>
        </p:nvSpPr>
        <p:spPr/>
        <p:txBody>
          <a:bodyPr>
            <a:normAutofit/>
          </a:bodyPr>
          <a:lstStyle/>
          <a:p>
            <a:pPr marL="0" indent="0">
              <a:buNone/>
            </a:pPr>
            <a:r>
              <a:rPr lang="en-US" b="1"/>
              <a:t>“If the atmosphere is such that the student must be "required" to wear the </a:t>
            </a:r>
            <a:r>
              <a:rPr lang="en-US" b="1" err="1"/>
              <a:t>sleepshades</a:t>
            </a:r>
            <a:r>
              <a:rPr lang="en-US" b="1"/>
              <a:t>, use a cane, or employ any other technique, the value is probably lost.</a:t>
            </a:r>
            <a:r>
              <a:rPr lang="en-US"/>
              <a:t> At the heart of the matter are the subtle and often unrecognizable attitudes about what blindness really is and what it really means, whether the blind person can truly compete on terms of equality, whether he can actually perform as well as others and whether he can really be a full-fledged, first-class citizen with all the rights and privileges and also with all of the responsibilities.”</a:t>
            </a:r>
          </a:p>
          <a:p>
            <a:pPr marL="0" indent="0">
              <a:buNone/>
            </a:pPr>
            <a:r>
              <a:rPr lang="en-US"/>
              <a:t>-Letter to Iowa Governor Robert Ray, 1974</a:t>
            </a:r>
          </a:p>
          <a:p>
            <a:pPr marL="0" indent="0">
              <a:buNone/>
            </a:pPr>
            <a:endParaRPr lang="en-US"/>
          </a:p>
        </p:txBody>
      </p:sp>
    </p:spTree>
    <p:extLst>
      <p:ext uri="{BB962C8B-B14F-4D97-AF65-F5344CB8AC3E}">
        <p14:creationId xmlns:p14="http://schemas.microsoft.com/office/powerpoint/2010/main" val="202865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F5D3CA-1E10-D34C-6D97-553251DCE689}"/>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08DBBC-8F55-4127-5A15-0BD5660E775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a:solidFill>
                  <a:schemeClr val="tx1"/>
                </a:solidFill>
                <a:latin typeface="+mj-lt"/>
                <a:ea typeface="+mj-ea"/>
                <a:cs typeface="+mj-cs"/>
              </a:rPr>
              <a:t>Benefits of Learning Shades</a:t>
            </a:r>
            <a:br>
              <a:rPr lang="en-US" sz="6100" kern="1200">
                <a:solidFill>
                  <a:schemeClr val="tx1"/>
                </a:solidFill>
                <a:latin typeface="+mj-lt"/>
                <a:ea typeface="+mj-ea"/>
                <a:cs typeface="+mj-cs"/>
              </a:rPr>
            </a:br>
            <a:endParaRPr lang="en-US" sz="6100" kern="120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6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9F13A-60B5-5706-FB5D-2CF5B5B9E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0833C-4096-A4CF-2ABC-B4BE8D5B85AD}"/>
              </a:ext>
            </a:extLst>
          </p:cNvPr>
          <p:cNvSpPr>
            <a:spLocks noGrp="1"/>
          </p:cNvSpPr>
          <p:nvPr>
            <p:ph type="title"/>
          </p:nvPr>
        </p:nvSpPr>
        <p:spPr/>
        <p:txBody>
          <a:bodyPr/>
          <a:lstStyle/>
          <a:p>
            <a:pPr algn="ctr"/>
            <a:r>
              <a:rPr lang="en-US"/>
              <a:t>Benefits of Learning Shades</a:t>
            </a:r>
          </a:p>
        </p:txBody>
      </p:sp>
      <p:sp>
        <p:nvSpPr>
          <p:cNvPr id="3" name="Content Placeholder 2">
            <a:extLst>
              <a:ext uri="{FF2B5EF4-FFF2-40B4-BE49-F238E27FC236}">
                <a16:creationId xmlns:a16="http://schemas.microsoft.com/office/drawing/2014/main" id="{89FBFFE7-A2E2-CB11-1FED-839FEFBBE138}"/>
              </a:ext>
            </a:extLst>
          </p:cNvPr>
          <p:cNvSpPr>
            <a:spLocks noGrp="1"/>
          </p:cNvSpPr>
          <p:nvPr>
            <p:ph idx="1"/>
          </p:nvPr>
        </p:nvSpPr>
        <p:spPr/>
        <p:txBody>
          <a:bodyPr vert="horz" lIns="91440" tIns="45720" rIns="91440" bIns="45720" rtlCol="0" anchor="t">
            <a:normAutofit fontScale="77500" lnSpcReduction="20000"/>
          </a:bodyPr>
          <a:lstStyle/>
          <a:p>
            <a:r>
              <a:rPr lang="en-US" err="1"/>
              <a:t>Sleepshades</a:t>
            </a:r>
            <a:r>
              <a:rPr lang="en-US"/>
              <a:t> help people </a:t>
            </a:r>
            <a:r>
              <a:rPr lang="en-US" b="1"/>
              <a:t>focus on and develop non-visual techniques.</a:t>
            </a:r>
          </a:p>
          <a:p>
            <a:r>
              <a:rPr lang="en-US"/>
              <a:t>Sleepshades utilization teaches students that nonvisual techniques can be as safe, effective, efficient, and effortless as visual techniques.</a:t>
            </a:r>
          </a:p>
          <a:p>
            <a:r>
              <a:rPr lang="en-US"/>
              <a:t>By removing reliance on their limited vision, </a:t>
            </a:r>
            <a:r>
              <a:rPr lang="en-US" b="1"/>
              <a:t>students learn that their independence and success are not defined by how much vision they do or don’t have.</a:t>
            </a:r>
          </a:p>
          <a:p>
            <a:r>
              <a:rPr lang="en-US"/>
              <a:t>Sleepshades prevent clients from gaining misleading visual feedback, such as when students have incorrect depth perception or are distracted by shadows.</a:t>
            </a:r>
          </a:p>
          <a:p>
            <a:r>
              <a:rPr lang="en-US"/>
              <a:t>Required continuous public use of </a:t>
            </a:r>
            <a:r>
              <a:rPr lang="en-US" err="1"/>
              <a:t>sleepshades</a:t>
            </a:r>
            <a:r>
              <a:rPr lang="en-US"/>
              <a:t> (and necessarily therefore a white cane) can help some students </a:t>
            </a:r>
            <a:r>
              <a:rPr lang="en-US" b="1"/>
              <a:t>overcome their shame over the stigma associated with blindness and cane use.</a:t>
            </a:r>
          </a:p>
          <a:p>
            <a:r>
              <a:rPr lang="en-US" b="1"/>
              <a:t>Paradoxically, developing non-visual skills can lead to more effective use of residual vision. </a:t>
            </a:r>
            <a:r>
              <a:rPr lang="en-US"/>
              <a:t>A person can decide when their vision really is effective and when nonvisual techniques would be safest or most useful.</a:t>
            </a:r>
          </a:p>
          <a:p>
            <a:endParaRPr lang="en-US"/>
          </a:p>
          <a:p>
            <a:endParaRPr lang="en-US"/>
          </a:p>
        </p:txBody>
      </p:sp>
    </p:spTree>
    <p:extLst>
      <p:ext uri="{BB962C8B-B14F-4D97-AF65-F5344CB8AC3E}">
        <p14:creationId xmlns:p14="http://schemas.microsoft.com/office/powerpoint/2010/main" val="399224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8831B7-707C-4338-4F90-ED5F8455789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B70A46-432C-96DC-8402-B07E24B3AF69}"/>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kern="1200">
                <a:solidFill>
                  <a:schemeClr val="tx1"/>
                </a:solidFill>
                <a:latin typeface="+mj-lt"/>
                <a:ea typeface="+mj-ea"/>
                <a:cs typeface="+mj-cs"/>
              </a:rPr>
              <a:t>Why We’re Evolving: Consumer Choice, RSA Guidance, and Professional Ethics</a:t>
            </a:r>
            <a:br>
              <a:rPr lang="en-US" sz="4500" kern="1200">
                <a:solidFill>
                  <a:schemeClr val="tx1"/>
                </a:solidFill>
                <a:latin typeface="+mj-lt"/>
                <a:ea typeface="+mj-ea"/>
                <a:cs typeface="+mj-cs"/>
              </a:rPr>
            </a:br>
            <a:endParaRPr lang="en-US" sz="4500" kern="120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20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TotalTime>
  <Words>3137</Words>
  <Application>Microsoft Office PowerPoint</Application>
  <PresentationFormat>Widescreen</PresentationFormat>
  <Paragraphs>141</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Arial,Sans-Serif</vt:lpstr>
      <vt:lpstr>Calibri</vt:lpstr>
      <vt:lpstr>Office Theme</vt:lpstr>
      <vt:lpstr>Iowa Department for the Blind</vt:lpstr>
      <vt:lpstr>Overview</vt:lpstr>
      <vt:lpstr>Our Legacy: Why Learning Shades Have Been Central to Our Training Model </vt:lpstr>
      <vt:lpstr>1950s-1970s</vt:lpstr>
      <vt:lpstr>1950s-1970s (continued)</vt:lpstr>
      <vt:lpstr>Jernigan on Sleepshades</vt:lpstr>
      <vt:lpstr>Benefits of Learning Shades </vt:lpstr>
      <vt:lpstr>Benefits of Learning Shades</vt:lpstr>
      <vt:lpstr>Why We’re Evolving: Consumer Choice, RSA Guidance, and Professional Ethics </vt:lpstr>
      <vt:lpstr>Consumer Choice</vt:lpstr>
      <vt:lpstr>RSA Requirements and Guidance</vt:lpstr>
      <vt:lpstr>CRCC Ethics</vt:lpstr>
      <vt:lpstr>Partnering With Students Around Learning Shade Use</vt:lpstr>
      <vt:lpstr>Techniques Used By Structured Discovery Professionals At Centers Where Learning Shades Are Not Required</vt:lpstr>
      <vt:lpstr>Techniques (Continued)</vt:lpstr>
      <vt:lpstr>Techniques (Continued)</vt:lpstr>
      <vt:lpstr>Recommended Changes </vt:lpstr>
      <vt:lpstr>Bulletpoint #1</vt:lpstr>
      <vt:lpstr>Bulletpoint #2</vt:lpstr>
      <vt:lpstr>Bulletpoint #3</vt:lpstr>
      <vt:lpstr>Bulletpoint #4</vt:lpstr>
      <vt:lpstr>Training For Center Staff</vt:lpstr>
      <vt:lpstr>Current Mechanisms for Informed Consumer Choice</vt:lpstr>
      <vt:lpstr>Alignment With Other IDB Divisions </vt:lpstr>
      <vt:lpstr>Independent Living</vt:lpstr>
      <vt:lpstr>Pre-Employment Transition Services</vt:lpstr>
      <vt:lpstr>Vocational Rehabilitation</vt:lpstr>
      <vt:lpstr>Questions and Ongoing Support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Stacy Cervenka</dc:creator>
  <cp:lastModifiedBy>Stacy Cervenka</cp:lastModifiedBy>
  <cp:revision>34</cp:revision>
  <dcterms:created xsi:type="dcterms:W3CDTF">2025-07-18T13:51:02Z</dcterms:created>
  <dcterms:modified xsi:type="dcterms:W3CDTF">2025-08-11T17:59:37Z</dcterms:modified>
</cp:coreProperties>
</file>